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Masters/slideMaster8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6.xml" ContentType="application/vnd.openxmlformats-officedocument.presentationml.slideMaster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94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theme/theme9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8.xml" ContentType="application/vnd.openxmlformats-officedocument.theme+xml"/>
  <Override PartName="/ppt/theme/theme6.xml" ContentType="application/vnd.openxmlformats-officedocument.theme+xml"/>
  <Override PartName="/ppt/theme/theme4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7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  <p:sldMasterId id="2147483739" r:id="rId8"/>
  </p:sldMasterIdLst>
  <p:notesMasterIdLst>
    <p:notesMasterId r:id="rId16"/>
  </p:notesMasterIdLst>
  <p:sldIdLst>
    <p:sldId id="256" r:id="rId9"/>
    <p:sldId id="257" r:id="rId10"/>
    <p:sldId id="263" r:id="rId11"/>
    <p:sldId id="264" r:id="rId12"/>
    <p:sldId id="260" r:id="rId13"/>
    <p:sldId id="261" r:id="rId14"/>
    <p:sldId id="262" r:id="rId15"/>
  </p:sldIdLst>
  <p:sldSz cx="12193588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customXml" Target="../customXml/item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customXml" Target="../customXml/item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384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06280" y="812880"/>
            <a:ext cx="5343480" cy="4006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pre presun snímky</a:t>
            </a:r>
          </a:p>
        </p:txBody>
      </p:sp>
      <p:sp>
        <p:nvSpPr>
          <p:cNvPr id="385" name="PlaceHolder 3"/>
          <p:cNvSpPr>
            <a:spLocks noGrp="1"/>
          </p:cNvSpPr>
          <p:nvPr>
            <p:ph type="body"/>
          </p:nvPr>
        </p:nvSpPr>
        <p:spPr>
          <a:xfrm>
            <a:off x="755280" y="5078160"/>
            <a:ext cx="6046920" cy="48099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sk-SK" sz="1200" b="0" strike="noStrike" spc="-1">
                <a:solidFill>
                  <a:srgbClr val="000000"/>
                </a:solidFill>
                <a:latin typeface="Times New Roman"/>
              </a:rPr>
              <a:t>Kliknúť pre úpravu formátu poznámok</a:t>
            </a:r>
          </a:p>
        </p:txBody>
      </p:sp>
      <p:sp>
        <p:nvSpPr>
          <p:cNvPr id="386" name="PlaceHolder 4"/>
          <p:cNvSpPr>
            <a:spLocks noGrp="1"/>
          </p:cNvSpPr>
          <p:nvPr>
            <p:ph type="hdr"/>
          </p:nvPr>
        </p:nvSpPr>
        <p:spPr>
          <a:xfrm>
            <a:off x="0" y="0"/>
            <a:ext cx="3279600" cy="5335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95000"/>
              </a:lnSpc>
            </a:pPr>
            <a:r>
              <a:rPr lang="sk-SK" sz="14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 </a:t>
            </a:r>
            <a:endParaRPr lang="sk-SK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PlaceHolder 5"/>
          <p:cNvSpPr>
            <a:spLocks noGrp="1"/>
          </p:cNvSpPr>
          <p:nvPr>
            <p:ph type="dt"/>
          </p:nvPr>
        </p:nvSpPr>
        <p:spPr>
          <a:xfrm>
            <a:off x="4277880" y="0"/>
            <a:ext cx="3279960" cy="533520"/>
          </a:xfrm>
          <a:prstGeom prst="rect">
            <a:avLst/>
          </a:prstGeom>
        </p:spPr>
        <p:txBody>
          <a:bodyPr lIns="0" tIns="0" rIns="0" bIns="0"/>
          <a:lstStyle/>
          <a:p>
            <a:pPr algn="r">
              <a:lnSpc>
                <a:spcPct val="95000"/>
              </a:lnSpc>
            </a:pPr>
            <a:r>
              <a:rPr lang="sk-SK" sz="14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 </a:t>
            </a:r>
            <a:endParaRPr lang="sk-SK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8" name="PlaceHolder 6"/>
          <p:cNvSpPr>
            <a:spLocks noGrp="1"/>
          </p:cNvSpPr>
          <p:nvPr>
            <p:ph type="ftr"/>
          </p:nvPr>
        </p:nvSpPr>
        <p:spPr>
          <a:xfrm>
            <a:off x="0" y="10156680"/>
            <a:ext cx="3279600" cy="53352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lnSpc>
                <a:spcPct val="95000"/>
              </a:lnSpc>
            </a:pPr>
            <a:r>
              <a:rPr lang="sk-SK" sz="14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&lt;päta&gt;</a:t>
            </a:r>
            <a:endParaRPr lang="sk-SK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9" name="PlaceHolder 7"/>
          <p:cNvSpPr>
            <a:spLocks noGrp="1"/>
          </p:cNvSpPr>
          <p:nvPr>
            <p:ph type="sldNum"/>
          </p:nvPr>
        </p:nvSpPr>
        <p:spPr>
          <a:xfrm>
            <a:off x="4277880" y="10156680"/>
            <a:ext cx="3279960" cy="53352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95000"/>
              </a:lnSpc>
            </a:pPr>
            <a:fld id="{5D3899EC-D763-4031-A9E0-2CB198DC2BAA}" type="slidenum">
              <a:rPr lang="sk-SK" sz="14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‹#›</a:t>
            </a:fld>
            <a:endParaRPr lang="sk-SK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74817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FD24EA15-6F41-4381-ABA9-186CE48510B3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2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4714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FD24EA15-6F41-4381-ABA9-186CE48510B3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3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271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FD24EA15-6F41-4381-ABA9-186CE48510B3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4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096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21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2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ADEA2B4E-625D-44BC-AFE5-724E401BC168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5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11488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24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2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5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1CC506AA-59D8-4CD3-AF95-D6D516278DDB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6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1267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PlaceHolder 1"/>
          <p:cNvSpPr>
            <a:spLocks noGrp="1"/>
          </p:cNvSpPr>
          <p:nvPr>
            <p:ph type="body"/>
          </p:nvPr>
        </p:nvSpPr>
        <p:spPr>
          <a:xfrm>
            <a:off x="755280" y="5078520"/>
            <a:ext cx="6048360" cy="48117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k-SK" sz="1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lang="sk-SK" sz="1800" b="0" strike="noStrike" spc="-1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7" name="CustomShape 2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52CDCA5D-86B1-4700-A49D-8BDD9C3C4127}" type="slidenum">
              <a:rPr lang="sk-SK" sz="1800" b="0" strike="noStrike" spc="-1">
                <a:solidFill>
                  <a:srgbClr val="263C80"/>
                </a:solidFill>
                <a:latin typeface="+mn-lt"/>
                <a:ea typeface="+mn-ea"/>
              </a:rPr>
              <a:t>7</a:t>
            </a:fld>
            <a:endParaRPr lang="sk-SK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8" name="PlaceHolder 3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7875" cy="4008438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999061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94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95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37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42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43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44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78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86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91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92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193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1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1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18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1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2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6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9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4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8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9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40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41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69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73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7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7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0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1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5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6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7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88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03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0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0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0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14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1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18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2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21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22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2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25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2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29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0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3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3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4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5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6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37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48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5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5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5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342720" indent="-342720" algn="ctr"/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5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5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59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6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6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63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6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6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67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0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7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4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5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sk-SK" sz="18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37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8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79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80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81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  <p:sp>
        <p:nvSpPr>
          <p:cNvPr id="382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tIns="42480" rIns="0" bIns="0"/>
          <a:lstStyle/>
          <a:p>
            <a:endParaRPr lang="sk-SK" sz="2800" b="0" strike="noStrike" spc="-1">
              <a:solidFill>
                <a:srgbClr val="808080"/>
              </a:solidFill>
              <a:latin typeface="Asap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62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3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ok 10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2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Obrázok 1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3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" name="Obrázok 4"/>
          <p:cNvPicPr/>
          <p:nvPr/>
        </p:nvPicPr>
        <p:blipFill>
          <a:blip r:embed="rId16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6" name="CustomShape 4"/>
          <p:cNvSpPr/>
          <p:nvPr/>
        </p:nvSpPr>
        <p:spPr>
          <a:xfrm>
            <a:off x="0" y="4281480"/>
            <a:ext cx="12192120" cy="25765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PlaceHolder 5"/>
          <p:cNvSpPr>
            <a:spLocks noGrp="1"/>
          </p:cNvSpPr>
          <p:nvPr>
            <p:ph type="body"/>
          </p:nvPr>
        </p:nvSpPr>
        <p:spPr>
          <a:xfrm>
            <a:off x="7272000" y="4867200"/>
            <a:ext cx="4233960" cy="413172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8" name="Line 6"/>
          <p:cNvSpPr/>
          <p:nvPr/>
        </p:nvSpPr>
        <p:spPr>
          <a:xfrm flipH="1">
            <a:off x="11140920" y="6197760"/>
            <a:ext cx="339840" cy="1440"/>
          </a:xfrm>
          <a:prstGeom prst="line">
            <a:avLst/>
          </a:prstGeom>
          <a:ln w="3816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" name="Obrázok 8"/>
          <p:cNvPicPr/>
          <p:nvPr/>
        </p:nvPicPr>
        <p:blipFill>
          <a:blip r:embed="rId17"/>
          <a:stretch/>
        </p:blipFill>
        <p:spPr>
          <a:xfrm>
            <a:off x="490680" y="4938840"/>
            <a:ext cx="3284280" cy="596880"/>
          </a:xfrm>
          <a:prstGeom prst="rect">
            <a:avLst/>
          </a:prstGeom>
          <a:ln>
            <a:noFill/>
          </a:ln>
        </p:spPr>
      </p:pic>
      <p:sp>
        <p:nvSpPr>
          <p:cNvPr id="10" name="PlaceHolder 7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Obrázok 46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48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9" name="Obrázok 48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50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  <p:sp>
        <p:nvSpPr>
          <p:cNvPr id="53" name="CustomShape 5"/>
          <p:cNvSpPr/>
          <p:nvPr/>
        </p:nvSpPr>
        <p:spPr>
          <a:xfrm>
            <a:off x="0" y="0"/>
            <a:ext cx="12192120" cy="685800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4" name="Obrázok 53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55" name="CustomShape 6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Line 7"/>
          <p:cNvSpPr/>
          <p:nvPr/>
        </p:nvSpPr>
        <p:spPr>
          <a:xfrm flipH="1">
            <a:off x="5748120" y="25560"/>
            <a:ext cx="696600" cy="1440"/>
          </a:xfrm>
          <a:prstGeom prst="line">
            <a:avLst/>
          </a:prstGeom>
          <a:ln w="5724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Line 8"/>
          <p:cNvSpPr/>
          <p:nvPr/>
        </p:nvSpPr>
        <p:spPr>
          <a:xfrm flipH="1">
            <a:off x="-1800" y="1844640"/>
            <a:ext cx="696600" cy="180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" name="Line 9"/>
          <p:cNvSpPr/>
          <p:nvPr/>
        </p:nvSpPr>
        <p:spPr>
          <a:xfrm flipH="1">
            <a:off x="11496600" y="4626000"/>
            <a:ext cx="696960" cy="144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" name="PlaceHolder 10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tIns="42480" rIns="0" bIns="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Obrázok 95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97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8" name="Obrázok 97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99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title"/>
          </p:nvPr>
        </p:nvSpPr>
        <p:spPr>
          <a:xfrm>
            <a:off x="849240" y="363240"/>
            <a:ext cx="10514160" cy="51444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  <p:sp>
        <p:nvSpPr>
          <p:cNvPr id="102" name="PlaceHolder 5"/>
          <p:cNvSpPr>
            <a:spLocks noGrp="1"/>
          </p:cNvSpPr>
          <p:nvPr>
            <p:ph type="body"/>
          </p:nvPr>
        </p:nvSpPr>
        <p:spPr>
          <a:xfrm>
            <a:off x="1792440" y="894960"/>
            <a:ext cx="8627760" cy="406764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103" name="CustomShape 6"/>
          <p:cNvSpPr/>
          <p:nvPr/>
        </p:nvSpPr>
        <p:spPr>
          <a:xfrm>
            <a:off x="4264200" y="1955880"/>
            <a:ext cx="3551040" cy="3551040"/>
          </a:xfrm>
          <a:prstGeom prst="ellipse">
            <a:avLst/>
          </a:prstGeom>
          <a:noFill/>
          <a:ln w="127080">
            <a:solidFill>
              <a:srgbClr val="0055A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4" name="CustomShape 7"/>
          <p:cNvSpPr/>
          <p:nvPr/>
        </p:nvSpPr>
        <p:spPr>
          <a:xfrm>
            <a:off x="704880" y="1955880"/>
            <a:ext cx="3551040" cy="3551040"/>
          </a:xfrm>
          <a:prstGeom prst="ellipse">
            <a:avLst/>
          </a:prstGeom>
          <a:noFill/>
          <a:ln w="127080">
            <a:solidFill>
              <a:srgbClr val="80808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5" name="CustomShape 8"/>
          <p:cNvSpPr/>
          <p:nvPr/>
        </p:nvSpPr>
        <p:spPr>
          <a:xfrm>
            <a:off x="-2841840" y="1264680"/>
            <a:ext cx="7096320" cy="8484120"/>
          </a:xfrm>
          <a:custGeom>
            <a:avLst/>
            <a:gdLst/>
            <a:ahLst/>
            <a:cxnLst/>
            <a:rect l="0" t="0" r="r" b="b"/>
            <a:pathLst>
              <a:path w="9857" h="9884"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39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7"/>
                </a:lnTo>
                <a:lnTo>
                  <a:pt x="8066" y="3111"/>
                </a:lnTo>
                <a:lnTo>
                  <a:pt x="8208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0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3"/>
                </a:lnTo>
                <a:lnTo>
                  <a:pt x="9234" y="5764"/>
                </a:lnTo>
                <a:lnTo>
                  <a:pt x="9319" y="6046"/>
                </a:lnTo>
                <a:lnTo>
                  <a:pt x="9398" y="6332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1"/>
                </a:lnTo>
                <a:lnTo>
                  <a:pt x="9651" y="7495"/>
                </a:lnTo>
                <a:lnTo>
                  <a:pt x="9699" y="7790"/>
                </a:lnTo>
                <a:lnTo>
                  <a:pt x="9741" y="8086"/>
                </a:lnTo>
                <a:lnTo>
                  <a:pt x="9776" y="8384"/>
                </a:lnTo>
                <a:lnTo>
                  <a:pt x="9805" y="8683"/>
                </a:lnTo>
                <a:lnTo>
                  <a:pt x="9827" y="8982"/>
                </a:lnTo>
                <a:lnTo>
                  <a:pt x="9843" y="9282"/>
                </a:lnTo>
                <a:lnTo>
                  <a:pt x="9853" y="9582"/>
                </a:lnTo>
                <a:lnTo>
                  <a:pt x="9856" y="9883"/>
                </a:lnTo>
                <a:lnTo>
                  <a:pt x="0" y="9883"/>
                </a:lnTo>
                <a:lnTo>
                  <a:pt x="5368" y="0"/>
                </a:lnTo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39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7"/>
                </a:lnTo>
                <a:lnTo>
                  <a:pt x="8066" y="3111"/>
                </a:lnTo>
                <a:lnTo>
                  <a:pt x="8208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0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3"/>
                </a:lnTo>
                <a:lnTo>
                  <a:pt x="9234" y="5764"/>
                </a:lnTo>
                <a:lnTo>
                  <a:pt x="9319" y="6046"/>
                </a:lnTo>
                <a:lnTo>
                  <a:pt x="9398" y="6332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1"/>
                </a:lnTo>
                <a:lnTo>
                  <a:pt x="9651" y="7495"/>
                </a:lnTo>
                <a:lnTo>
                  <a:pt x="9699" y="7790"/>
                </a:lnTo>
                <a:lnTo>
                  <a:pt x="9741" y="8086"/>
                </a:lnTo>
                <a:lnTo>
                  <a:pt x="9776" y="8384"/>
                </a:lnTo>
                <a:lnTo>
                  <a:pt x="9805" y="8683"/>
                </a:lnTo>
                <a:lnTo>
                  <a:pt x="9827" y="8982"/>
                </a:lnTo>
                <a:lnTo>
                  <a:pt x="9843" y="9282"/>
                </a:lnTo>
                <a:lnTo>
                  <a:pt x="9853" y="9582"/>
                </a:lnTo>
                <a:lnTo>
                  <a:pt x="9856" y="9883"/>
                </a:lnTo>
              </a:path>
            </a:pathLst>
          </a:custGeom>
          <a:noFill/>
          <a:ln w="127080">
            <a:solidFill>
              <a:srgbClr val="BFBFB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CustomShape 9"/>
          <p:cNvSpPr/>
          <p:nvPr/>
        </p:nvSpPr>
        <p:spPr>
          <a:xfrm rot="10800000">
            <a:off x="4267080" y="-2282040"/>
            <a:ext cx="7096320" cy="8484840"/>
          </a:xfrm>
          <a:custGeom>
            <a:avLst/>
            <a:gdLst/>
            <a:ahLst/>
            <a:cxnLst/>
            <a:rect l="0" t="0" r="r" b="b"/>
            <a:pathLst>
              <a:path w="9857" h="9885"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8"/>
                </a:lnTo>
                <a:lnTo>
                  <a:pt x="8066" y="3111"/>
                </a:lnTo>
                <a:lnTo>
                  <a:pt x="8208" y="3360"/>
                </a:lnTo>
                <a:lnTo>
                  <a:pt x="8344" y="3612"/>
                </a:lnTo>
                <a:lnTo>
                  <a:pt x="8475" y="3869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1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4"/>
                </a:lnTo>
                <a:lnTo>
                  <a:pt x="9234" y="5764"/>
                </a:lnTo>
                <a:lnTo>
                  <a:pt x="9319" y="6047"/>
                </a:lnTo>
                <a:lnTo>
                  <a:pt x="9398" y="6333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2"/>
                </a:lnTo>
                <a:lnTo>
                  <a:pt x="9651" y="7496"/>
                </a:lnTo>
                <a:lnTo>
                  <a:pt x="9699" y="7791"/>
                </a:lnTo>
                <a:lnTo>
                  <a:pt x="9741" y="8087"/>
                </a:lnTo>
                <a:lnTo>
                  <a:pt x="9776" y="8385"/>
                </a:lnTo>
                <a:lnTo>
                  <a:pt x="9805" y="8684"/>
                </a:lnTo>
                <a:lnTo>
                  <a:pt x="9827" y="8983"/>
                </a:lnTo>
                <a:lnTo>
                  <a:pt x="9843" y="9283"/>
                </a:lnTo>
                <a:lnTo>
                  <a:pt x="9853" y="9583"/>
                </a:lnTo>
                <a:lnTo>
                  <a:pt x="9856" y="9884"/>
                </a:lnTo>
                <a:lnTo>
                  <a:pt x="0" y="9884"/>
                </a:lnTo>
                <a:lnTo>
                  <a:pt x="5368" y="0"/>
                </a:lnTo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8"/>
                </a:lnTo>
                <a:lnTo>
                  <a:pt x="8066" y="3111"/>
                </a:lnTo>
                <a:lnTo>
                  <a:pt x="8208" y="3360"/>
                </a:lnTo>
                <a:lnTo>
                  <a:pt x="8344" y="3612"/>
                </a:lnTo>
                <a:lnTo>
                  <a:pt x="8475" y="3869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1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4"/>
                </a:lnTo>
                <a:lnTo>
                  <a:pt x="9234" y="5764"/>
                </a:lnTo>
                <a:lnTo>
                  <a:pt x="9319" y="6047"/>
                </a:lnTo>
                <a:lnTo>
                  <a:pt x="9398" y="6333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2"/>
                </a:lnTo>
                <a:lnTo>
                  <a:pt x="9651" y="7496"/>
                </a:lnTo>
                <a:lnTo>
                  <a:pt x="9699" y="7791"/>
                </a:lnTo>
                <a:lnTo>
                  <a:pt x="9741" y="8087"/>
                </a:lnTo>
                <a:lnTo>
                  <a:pt x="9776" y="8385"/>
                </a:lnTo>
                <a:lnTo>
                  <a:pt x="9805" y="8684"/>
                </a:lnTo>
                <a:lnTo>
                  <a:pt x="9827" y="8983"/>
                </a:lnTo>
                <a:lnTo>
                  <a:pt x="9843" y="9283"/>
                </a:lnTo>
                <a:lnTo>
                  <a:pt x="9853" y="9583"/>
                </a:lnTo>
                <a:lnTo>
                  <a:pt x="9856" y="9884"/>
                </a:lnTo>
              </a:path>
            </a:pathLst>
          </a:custGeom>
          <a:noFill/>
          <a:ln w="127080">
            <a:solidFill>
              <a:srgbClr val="0055A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7" name="CustomShape 10"/>
          <p:cNvSpPr/>
          <p:nvPr/>
        </p:nvSpPr>
        <p:spPr>
          <a:xfrm>
            <a:off x="7812000" y="1955880"/>
            <a:ext cx="3551400" cy="3551040"/>
          </a:xfrm>
          <a:prstGeom prst="ellipse">
            <a:avLst/>
          </a:prstGeom>
          <a:noFill/>
          <a:ln w="12708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8" name="CustomShape 11"/>
          <p:cNvSpPr/>
          <p:nvPr/>
        </p:nvSpPr>
        <p:spPr>
          <a:xfrm>
            <a:off x="4265640" y="1264680"/>
            <a:ext cx="7095600" cy="8484120"/>
          </a:xfrm>
          <a:custGeom>
            <a:avLst/>
            <a:gdLst/>
            <a:ahLst/>
            <a:cxnLst/>
            <a:rect l="0" t="0" r="r" b="b"/>
            <a:pathLst>
              <a:path w="9856" h="9884">
                <a:moveTo>
                  <a:pt x="5368" y="0"/>
                </a:moveTo>
                <a:lnTo>
                  <a:pt x="5577" y="167"/>
                </a:lnTo>
                <a:lnTo>
                  <a:pt x="5782" y="341"/>
                </a:lnTo>
                <a:lnTo>
                  <a:pt x="5984" y="520"/>
                </a:lnTo>
                <a:lnTo>
                  <a:pt x="6182" y="706"/>
                </a:lnTo>
                <a:lnTo>
                  <a:pt x="6375" y="897"/>
                </a:lnTo>
                <a:lnTo>
                  <a:pt x="6565" y="1094"/>
                </a:lnTo>
                <a:lnTo>
                  <a:pt x="6750" y="1297"/>
                </a:lnTo>
                <a:lnTo>
                  <a:pt x="6931" y="1506"/>
                </a:lnTo>
                <a:lnTo>
                  <a:pt x="7108" y="1720"/>
                </a:lnTo>
                <a:lnTo>
                  <a:pt x="7279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6" y="2628"/>
                </a:lnTo>
                <a:lnTo>
                  <a:pt x="7918" y="2868"/>
                </a:lnTo>
                <a:lnTo>
                  <a:pt x="8065" y="3111"/>
                </a:lnTo>
                <a:lnTo>
                  <a:pt x="8207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0" y="4129"/>
                </a:lnTo>
                <a:lnTo>
                  <a:pt x="8720" y="4393"/>
                </a:lnTo>
                <a:lnTo>
                  <a:pt x="8834" y="4661"/>
                </a:lnTo>
                <a:lnTo>
                  <a:pt x="8943" y="4932"/>
                </a:lnTo>
                <a:lnTo>
                  <a:pt x="9046" y="5206"/>
                </a:lnTo>
                <a:lnTo>
                  <a:pt x="9142" y="5483"/>
                </a:lnTo>
                <a:lnTo>
                  <a:pt x="9233" y="5764"/>
                </a:lnTo>
                <a:lnTo>
                  <a:pt x="9318" y="6047"/>
                </a:lnTo>
                <a:lnTo>
                  <a:pt x="9397" y="6332"/>
                </a:lnTo>
                <a:lnTo>
                  <a:pt x="9470" y="6620"/>
                </a:lnTo>
                <a:lnTo>
                  <a:pt x="9536" y="6910"/>
                </a:lnTo>
                <a:lnTo>
                  <a:pt x="9596" y="7201"/>
                </a:lnTo>
                <a:lnTo>
                  <a:pt x="9651" y="7495"/>
                </a:lnTo>
                <a:lnTo>
                  <a:pt x="9698" y="7790"/>
                </a:lnTo>
                <a:lnTo>
                  <a:pt x="9740" y="8087"/>
                </a:lnTo>
                <a:lnTo>
                  <a:pt x="9775" y="8384"/>
                </a:lnTo>
                <a:lnTo>
                  <a:pt x="9804" y="8683"/>
                </a:lnTo>
                <a:lnTo>
                  <a:pt x="9826" y="8982"/>
                </a:lnTo>
                <a:lnTo>
                  <a:pt x="9842" y="9282"/>
                </a:lnTo>
                <a:lnTo>
                  <a:pt x="9852" y="9582"/>
                </a:lnTo>
                <a:lnTo>
                  <a:pt x="9855" y="9883"/>
                </a:lnTo>
                <a:lnTo>
                  <a:pt x="0" y="9883"/>
                </a:lnTo>
                <a:lnTo>
                  <a:pt x="5368" y="0"/>
                </a:lnTo>
                <a:moveTo>
                  <a:pt x="5368" y="0"/>
                </a:moveTo>
                <a:lnTo>
                  <a:pt x="5577" y="167"/>
                </a:lnTo>
                <a:lnTo>
                  <a:pt x="5782" y="341"/>
                </a:lnTo>
                <a:lnTo>
                  <a:pt x="5984" y="520"/>
                </a:lnTo>
                <a:lnTo>
                  <a:pt x="6182" y="706"/>
                </a:lnTo>
                <a:lnTo>
                  <a:pt x="6375" y="897"/>
                </a:lnTo>
                <a:lnTo>
                  <a:pt x="6565" y="1094"/>
                </a:lnTo>
                <a:lnTo>
                  <a:pt x="6750" y="1297"/>
                </a:lnTo>
                <a:lnTo>
                  <a:pt x="6931" y="1506"/>
                </a:lnTo>
                <a:lnTo>
                  <a:pt x="7108" y="1720"/>
                </a:lnTo>
                <a:lnTo>
                  <a:pt x="7279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6" y="2628"/>
                </a:lnTo>
                <a:lnTo>
                  <a:pt x="7918" y="2868"/>
                </a:lnTo>
                <a:lnTo>
                  <a:pt x="8065" y="3111"/>
                </a:lnTo>
                <a:lnTo>
                  <a:pt x="8207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0" y="4129"/>
                </a:lnTo>
                <a:lnTo>
                  <a:pt x="8720" y="4393"/>
                </a:lnTo>
                <a:lnTo>
                  <a:pt x="8834" y="4661"/>
                </a:lnTo>
                <a:lnTo>
                  <a:pt x="8943" y="4932"/>
                </a:lnTo>
                <a:lnTo>
                  <a:pt x="9046" y="5206"/>
                </a:lnTo>
                <a:lnTo>
                  <a:pt x="9142" y="5483"/>
                </a:lnTo>
                <a:lnTo>
                  <a:pt x="9233" y="5764"/>
                </a:lnTo>
                <a:lnTo>
                  <a:pt x="9318" y="6047"/>
                </a:lnTo>
                <a:lnTo>
                  <a:pt x="9397" y="6332"/>
                </a:lnTo>
                <a:lnTo>
                  <a:pt x="9470" y="6620"/>
                </a:lnTo>
                <a:lnTo>
                  <a:pt x="9536" y="6910"/>
                </a:lnTo>
                <a:lnTo>
                  <a:pt x="9596" y="7201"/>
                </a:lnTo>
                <a:lnTo>
                  <a:pt x="9651" y="7495"/>
                </a:lnTo>
                <a:lnTo>
                  <a:pt x="9698" y="7790"/>
                </a:lnTo>
                <a:lnTo>
                  <a:pt x="9740" y="8087"/>
                </a:lnTo>
                <a:lnTo>
                  <a:pt x="9775" y="8384"/>
                </a:lnTo>
                <a:lnTo>
                  <a:pt x="9804" y="8683"/>
                </a:lnTo>
                <a:lnTo>
                  <a:pt x="9826" y="8982"/>
                </a:lnTo>
                <a:lnTo>
                  <a:pt x="9842" y="9282"/>
                </a:lnTo>
                <a:lnTo>
                  <a:pt x="9852" y="9582"/>
                </a:lnTo>
                <a:lnTo>
                  <a:pt x="9855" y="9883"/>
                </a:lnTo>
              </a:path>
            </a:pathLst>
          </a:custGeom>
          <a:noFill/>
          <a:ln w="12708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3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Obrázok 144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46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47" name="Obrázok 146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148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0" name="Obrázok 149"/>
          <p:cNvPicPr/>
          <p:nvPr/>
        </p:nvPicPr>
        <p:blipFill>
          <a:blip r:embed="rId16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51" name="CustomShape 4"/>
          <p:cNvSpPr/>
          <p:nvPr/>
        </p:nvSpPr>
        <p:spPr>
          <a:xfrm>
            <a:off x="0" y="0"/>
            <a:ext cx="4703760" cy="6858000"/>
          </a:xfrm>
          <a:custGeom>
            <a:avLst/>
            <a:gdLst/>
            <a:ahLst/>
            <a:cxnLst/>
            <a:rect l="0" t="0" r="r" b="b"/>
            <a:pathLst>
              <a:path w="13068" h="19052">
                <a:moveTo>
                  <a:pt x="0" y="0"/>
                </a:moveTo>
                <a:lnTo>
                  <a:pt x="9800" y="0"/>
                </a:lnTo>
                <a:lnTo>
                  <a:pt x="13067" y="9525"/>
                </a:lnTo>
                <a:lnTo>
                  <a:pt x="9800" y="19051"/>
                </a:lnTo>
                <a:lnTo>
                  <a:pt x="0" y="19051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2" name="Line 5"/>
          <p:cNvSpPr/>
          <p:nvPr/>
        </p:nvSpPr>
        <p:spPr>
          <a:xfrm flipH="1">
            <a:off x="-1800" y="1866960"/>
            <a:ext cx="339480" cy="1440"/>
          </a:xfrm>
          <a:prstGeom prst="line">
            <a:avLst/>
          </a:prstGeom>
          <a:ln w="3816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Line 6"/>
          <p:cNvSpPr/>
          <p:nvPr/>
        </p:nvSpPr>
        <p:spPr>
          <a:xfrm flipH="1">
            <a:off x="3693960" y="2776680"/>
            <a:ext cx="339840" cy="1440"/>
          </a:xfrm>
          <a:prstGeom prst="line">
            <a:avLst/>
          </a:prstGeom>
          <a:ln w="38160">
            <a:solidFill>
              <a:srgbClr val="0055A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Line 7"/>
          <p:cNvSpPr/>
          <p:nvPr/>
        </p:nvSpPr>
        <p:spPr>
          <a:xfrm flipH="1">
            <a:off x="639720" y="5045040"/>
            <a:ext cx="339840" cy="1800"/>
          </a:xfrm>
          <a:prstGeom prst="line">
            <a:avLst/>
          </a:prstGeom>
          <a:ln w="3816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PlaceHolder 8"/>
          <p:cNvSpPr>
            <a:spLocks noGrp="1"/>
          </p:cNvSpPr>
          <p:nvPr>
            <p:ph type="body"/>
          </p:nvPr>
        </p:nvSpPr>
        <p:spPr>
          <a:xfrm>
            <a:off x="553680" y="2109960"/>
            <a:ext cx="3475080" cy="579240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pic>
        <p:nvPicPr>
          <p:cNvPr id="156" name="Obrázok 155"/>
          <p:cNvPicPr/>
          <p:nvPr/>
        </p:nvPicPr>
        <p:blipFill>
          <a:blip r:embed="rId17"/>
          <a:stretch/>
        </p:blipFill>
        <p:spPr>
          <a:xfrm>
            <a:off x="554040" y="528480"/>
            <a:ext cx="2894040" cy="525600"/>
          </a:xfrm>
          <a:prstGeom prst="rect">
            <a:avLst/>
          </a:prstGeom>
          <a:ln>
            <a:noFill/>
          </a:ln>
        </p:spPr>
      </p:pic>
      <p:sp>
        <p:nvSpPr>
          <p:cNvPr id="157" name="PlaceHolder 9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Obrázok 193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95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96" name="Obrázok 195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197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9" name="Obrázok 198"/>
          <p:cNvPicPr/>
          <p:nvPr/>
        </p:nvPicPr>
        <p:blipFill>
          <a:blip r:embed="rId16"/>
          <a:srcRect t="11211" b="11211"/>
          <a:stretch/>
        </p:blipFill>
        <p:spPr>
          <a:xfrm>
            <a:off x="0" y="0"/>
            <a:ext cx="12192120" cy="6858000"/>
          </a:xfrm>
          <a:prstGeom prst="rect">
            <a:avLst/>
          </a:prstGeom>
          <a:ln>
            <a:noFill/>
          </a:ln>
        </p:spPr>
      </p:pic>
      <p:sp>
        <p:nvSpPr>
          <p:cNvPr id="200" name="CustomShape 4"/>
          <p:cNvSpPr/>
          <p:nvPr/>
        </p:nvSpPr>
        <p:spPr>
          <a:xfrm>
            <a:off x="838080" y="1187280"/>
            <a:ext cx="3963960" cy="1955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90000"/>
              </a:lnSpc>
            </a:pPr>
            <a:r>
              <a:rPr lang="sk-SK" sz="4000" b="1" strike="noStrike" spc="-1">
                <a:solidFill>
                  <a:srgbClr val="263C80"/>
                </a:solidFill>
                <a:latin typeface="Asap"/>
                <a:ea typeface="Roboto"/>
              </a:rPr>
              <a:t>Ďakujem </a:t>
            </a:r>
            <a:r>
              <a:t/>
            </a:r>
            <a:br/>
            <a:r>
              <a:rPr lang="sk-SK" sz="4000" b="1" strike="noStrike" spc="-1">
                <a:solidFill>
                  <a:srgbClr val="263C80"/>
                </a:solidFill>
                <a:latin typeface="Asap"/>
                <a:ea typeface="Roboto"/>
              </a:rPr>
              <a:t>za pozornosť</a:t>
            </a:r>
            <a:endParaRPr lang="sk-SK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Line 5"/>
          <p:cNvSpPr/>
          <p:nvPr/>
        </p:nvSpPr>
        <p:spPr>
          <a:xfrm flipH="1">
            <a:off x="-1800" y="3630600"/>
            <a:ext cx="339480" cy="1440"/>
          </a:xfrm>
          <a:prstGeom prst="line">
            <a:avLst/>
          </a:prstGeom>
          <a:ln w="3816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2" name="Line 6"/>
          <p:cNvSpPr/>
          <p:nvPr/>
        </p:nvSpPr>
        <p:spPr>
          <a:xfrm flipH="1">
            <a:off x="7889760" y="1384200"/>
            <a:ext cx="339840" cy="1800"/>
          </a:xfrm>
          <a:prstGeom prst="line">
            <a:avLst/>
          </a:prstGeom>
          <a:ln w="38160">
            <a:solidFill>
              <a:srgbClr val="0055A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3" name="Line 7"/>
          <p:cNvSpPr/>
          <p:nvPr/>
        </p:nvSpPr>
        <p:spPr>
          <a:xfrm flipH="1">
            <a:off x="11140920" y="6197760"/>
            <a:ext cx="339840" cy="1440"/>
          </a:xfrm>
          <a:prstGeom prst="line">
            <a:avLst/>
          </a:prstGeom>
          <a:ln w="3816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4" name="PlaceHolder 8"/>
          <p:cNvSpPr>
            <a:spLocks noGrp="1"/>
          </p:cNvSpPr>
          <p:nvPr>
            <p:ph type="body"/>
          </p:nvPr>
        </p:nvSpPr>
        <p:spPr>
          <a:xfrm>
            <a:off x="838080" y="5510160"/>
            <a:ext cx="3476880" cy="579240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205" name="PlaceHolder 9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Obrázok 241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243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44" name="Obrázok 243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245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7" name="Obrázok 246"/>
          <p:cNvPicPr/>
          <p:nvPr/>
        </p:nvPicPr>
        <p:blipFill>
          <a:blip r:embed="rId16"/>
          <a:srcRect l="5972" r="5972"/>
          <a:stretch/>
        </p:blipFill>
        <p:spPr>
          <a:xfrm>
            <a:off x="0" y="0"/>
            <a:ext cx="12192120" cy="6858000"/>
          </a:xfrm>
          <a:prstGeom prst="rect">
            <a:avLst/>
          </a:prstGeom>
          <a:ln>
            <a:noFill/>
          </a:ln>
        </p:spPr>
      </p:pic>
      <p:sp>
        <p:nvSpPr>
          <p:cNvPr id="248" name="Line 4"/>
          <p:cNvSpPr/>
          <p:nvPr/>
        </p:nvSpPr>
        <p:spPr>
          <a:xfrm flipH="1">
            <a:off x="5748120" y="6829560"/>
            <a:ext cx="696600" cy="1440"/>
          </a:xfrm>
          <a:prstGeom prst="line">
            <a:avLst/>
          </a:prstGeom>
          <a:ln w="5724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9" name="PlaceHolder 5"/>
          <p:cNvSpPr>
            <a:spLocks noGrp="1"/>
          </p:cNvSpPr>
          <p:nvPr>
            <p:ph type="body"/>
          </p:nvPr>
        </p:nvSpPr>
        <p:spPr>
          <a:xfrm>
            <a:off x="4157280" y="4730760"/>
            <a:ext cx="3876840" cy="466740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250" name="CustomShape 6"/>
          <p:cNvSpPr/>
          <p:nvPr/>
        </p:nvSpPr>
        <p:spPr>
          <a:xfrm>
            <a:off x="4856040" y="5815080"/>
            <a:ext cx="247968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1400" b="0" strike="noStrike" spc="-1">
                <a:solidFill>
                  <a:srgbClr val="263C80"/>
                </a:solidFill>
                <a:latin typeface="Asap"/>
              </a:rPr>
              <a:t>www.vicepremier.gov.sk</a:t>
            </a:r>
            <a:endParaRPr lang="sk-SK" sz="1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1" name="Obrázok 250"/>
          <p:cNvPicPr/>
          <p:nvPr/>
        </p:nvPicPr>
        <p:blipFill>
          <a:blip r:embed="rId17"/>
          <a:stretch/>
        </p:blipFill>
        <p:spPr>
          <a:xfrm>
            <a:off x="5637240" y="760320"/>
            <a:ext cx="919080" cy="871560"/>
          </a:xfrm>
          <a:prstGeom prst="rect">
            <a:avLst/>
          </a:prstGeom>
          <a:ln>
            <a:noFill/>
          </a:ln>
        </p:spPr>
      </p:pic>
      <p:sp>
        <p:nvSpPr>
          <p:cNvPr id="252" name="PlaceHolder 7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Obrázok 288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290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91" name="Obrázok 290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292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CustomShape 4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95" name="Obrázok 294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296" name="PlaceHolder 5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  <p:sp>
        <p:nvSpPr>
          <p:cNvPr id="297" name="PlaceHolder 6"/>
          <p:cNvSpPr>
            <a:spLocks noGrp="1"/>
          </p:cNvSpPr>
          <p:nvPr>
            <p:ph type="body"/>
          </p:nvPr>
        </p:nvSpPr>
        <p:spPr>
          <a:xfrm>
            <a:off x="837720" y="1825560"/>
            <a:ext cx="5180040" cy="406764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298" name="CustomShape 7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Line 8"/>
          <p:cNvSpPr/>
          <p:nvPr/>
        </p:nvSpPr>
        <p:spPr>
          <a:xfrm flipH="1">
            <a:off x="5748120" y="25560"/>
            <a:ext cx="696600" cy="1440"/>
          </a:xfrm>
          <a:prstGeom prst="line">
            <a:avLst/>
          </a:prstGeom>
          <a:ln w="57240">
            <a:solidFill>
              <a:srgbClr val="ED1C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0" name="Line 9"/>
          <p:cNvSpPr/>
          <p:nvPr/>
        </p:nvSpPr>
        <p:spPr>
          <a:xfrm flipH="1">
            <a:off x="-1800" y="1844640"/>
            <a:ext cx="696600" cy="180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1" name="Line 10"/>
          <p:cNvSpPr/>
          <p:nvPr/>
        </p:nvSpPr>
        <p:spPr>
          <a:xfrm flipH="1">
            <a:off x="11496600" y="4626000"/>
            <a:ext cx="696960" cy="144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Obrázok 337"/>
          <p:cNvPicPr/>
          <p:nvPr/>
        </p:nvPicPr>
        <p:blipFill>
          <a:blip r:embed="rId1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339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40" name="Obrázok 339"/>
          <p:cNvPicPr/>
          <p:nvPr/>
        </p:nvPicPr>
        <p:blipFill>
          <a:blip r:embed="rId15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341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>
              <a:lnSpc>
                <a:spcPct val="100000"/>
              </a:lnSpc>
            </a:pPr>
            <a:endParaRPr lang="sk-SK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k-SK" sz="1000" b="0" strike="noStrike" spc="-1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sk-SK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Line 4"/>
          <p:cNvSpPr/>
          <p:nvPr/>
        </p:nvSpPr>
        <p:spPr>
          <a:xfrm>
            <a:off x="1459080" y="3459240"/>
            <a:ext cx="9272520" cy="1440"/>
          </a:xfrm>
          <a:prstGeom prst="line">
            <a:avLst/>
          </a:prstGeom>
          <a:ln w="12600">
            <a:solidFill>
              <a:srgbClr val="263C80"/>
            </a:solidFill>
            <a:custDash>
              <a:ds d="100000" sp="1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4" name="CustomShape 5"/>
          <p:cNvSpPr/>
          <p:nvPr/>
        </p:nvSpPr>
        <p:spPr>
          <a:xfrm>
            <a:off x="0" y="0"/>
            <a:ext cx="12192120" cy="22986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sk-SK" sz="1600" b="0" strike="noStrike" spc="-1">
                <a:solidFill>
                  <a:srgbClr val="263C80"/>
                </a:solidFill>
                <a:latin typeface="Roboto Regular"/>
              </a:rPr>
              <a:t>Insert Image</a:t>
            </a:r>
            <a:endParaRPr lang="sk-SK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PlaceHolder 6"/>
          <p:cNvSpPr>
            <a:spLocks noGrp="1"/>
          </p:cNvSpPr>
          <p:nvPr>
            <p:ph type="body"/>
          </p:nvPr>
        </p:nvSpPr>
        <p:spPr>
          <a:xfrm>
            <a:off x="880560" y="5067000"/>
            <a:ext cx="2249640" cy="2186280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720" indent="-342720">
              <a:spcAft>
                <a:spcPts val="1423"/>
              </a:spcAft>
            </a:pPr>
            <a:r>
              <a:rPr lang="sk-SK" sz="2800" b="0" strike="noStrike" spc="-1">
                <a:solidFill>
                  <a:srgbClr val="808080"/>
                </a:solidFill>
                <a:latin typeface="Asap"/>
              </a:rPr>
              <a:t>Kliknúť na úpravu formátu textu osnovy</a:t>
            </a:r>
          </a:p>
          <a:p>
            <a:pPr marL="742680" lvl="1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Druhá úroveň</a:t>
            </a:r>
          </a:p>
          <a:p>
            <a:pPr marL="1143000" lvl="2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Tretia úroveň</a:t>
            </a:r>
          </a:p>
          <a:p>
            <a:pPr marL="1600200" lvl="3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lang="sk-SK" sz="1800" b="0" strike="noStrike" spc="-1">
                <a:solidFill>
                  <a:srgbClr val="808080"/>
                </a:solidFill>
                <a:latin typeface="Asap"/>
              </a:rPr>
              <a:t>Štvrtá úroveň osnovy</a:t>
            </a:r>
          </a:p>
          <a:p>
            <a:pPr marL="2057400" lvl="4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Piata úroveň osnovy</a:t>
            </a:r>
          </a:p>
          <a:p>
            <a:pPr marL="2057400" lvl="5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Šiesta úroveň</a:t>
            </a:r>
          </a:p>
          <a:p>
            <a:pPr marL="2057400" lvl="6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lang="sk-SK" sz="2000" b="0" strike="noStrike" spc="-1">
                <a:solidFill>
                  <a:srgbClr val="808080"/>
                </a:solidFill>
                <a:latin typeface="Asap"/>
              </a:rPr>
              <a:t>Siedma úroveň</a:t>
            </a:r>
          </a:p>
        </p:txBody>
      </p:sp>
      <p:sp>
        <p:nvSpPr>
          <p:cNvPr id="346" name="PlaceHolder 7"/>
          <p:cNvSpPr>
            <a:spLocks noGrp="1"/>
          </p:cNvSpPr>
          <p:nvPr>
            <p:ph type="title"/>
          </p:nvPr>
        </p:nvSpPr>
        <p:spPr>
          <a:xfrm>
            <a:off x="838080" y="348840"/>
            <a:ext cx="10514160" cy="79380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sk-SK" sz="1800" b="0" strike="noStrike" spc="-1">
                <a:solidFill>
                  <a:srgbClr val="263C80"/>
                </a:solidFill>
                <a:latin typeface="Asap"/>
              </a:rPr>
              <a:t>Kliknúť na úpravu formátu textu titulku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qCMGoX4nND5T9hLQr1klt7Waw3ZzC5qZiboGj4FbCJ0/edit#gid=191414329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htkLkndUppCv469v6WZFwL7LBK9CUj9w?usp=sharin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5" Type="http://schemas.openxmlformats.org/officeDocument/2006/relationships/hyperlink" Target="https://docs.google.com/spreadsheets/d/1l7WWzvCnc1KZfiNeuP-mnyY9C4mzxQh6sWhqM5SAmJ0/edit#gid=0" TargetMode="External"/><Relationship Id="rId4" Type="http://schemas.openxmlformats.org/officeDocument/2006/relationships/hyperlink" Target="https://sp1.prod.metais.local/lepsie-data/SitePages/Domov.aspx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3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CustomShape 1"/>
          <p:cNvSpPr/>
          <p:nvPr/>
        </p:nvSpPr>
        <p:spPr>
          <a:xfrm>
            <a:off x="7272360" y="4867200"/>
            <a:ext cx="4235400" cy="371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28600" indent="-227160">
              <a:lnSpc>
                <a:spcPct val="90000"/>
              </a:lnSpc>
              <a:spcBef>
                <a:spcPts val="998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400" b="0" strike="noStrike" spc="-1">
                <a:solidFill>
                  <a:srgbClr val="808080"/>
                </a:solidFill>
                <a:latin typeface="Asap"/>
              </a:rPr>
              <a:t>K9.4 Lepšie dáta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1" name="CustomShape 2"/>
          <p:cNvSpPr/>
          <p:nvPr/>
        </p:nvSpPr>
        <p:spPr>
          <a:xfrm>
            <a:off x="7272360" y="5251320"/>
            <a:ext cx="4235400" cy="371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28600" indent="-227160">
              <a:lnSpc>
                <a:spcPct val="90000"/>
              </a:lnSpc>
              <a:spcBef>
                <a:spcPts val="998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800" b="0" strike="noStrike" spc="-1">
                <a:solidFill>
                  <a:srgbClr val="808080"/>
                </a:solidFill>
                <a:latin typeface="Asap"/>
              </a:rPr>
              <a:t>04.12.2018 – 13:00</a:t>
            </a:r>
            <a:endParaRPr lang="sk-SK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2" name="CustomShape 3"/>
          <p:cNvSpPr/>
          <p:nvPr/>
        </p:nvSpPr>
        <p:spPr>
          <a:xfrm>
            <a:off x="7272360" y="5630760"/>
            <a:ext cx="4235400" cy="371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28600" indent="-227160">
              <a:lnSpc>
                <a:spcPct val="90000"/>
              </a:lnSpc>
              <a:spcBef>
                <a:spcPts val="998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lang="en-US" sz="2800" b="0" strike="noStrike" spc="-1">
                <a:solidFill>
                  <a:srgbClr val="808080"/>
                </a:solidFill>
                <a:latin typeface="Asap"/>
              </a:rPr>
              <a:t>ÚPPVII/ Londýn</a:t>
            </a:r>
            <a:endParaRPr lang="sk-SK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2165400" y="446040"/>
            <a:ext cx="8994600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>
              <a:lnSpc>
                <a:spcPct val="93000"/>
              </a:lnSpc>
            </a:pP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Program: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1.            PS My </a:t>
            </a:r>
            <a:r>
              <a:rPr lang="sk-SK" sz="2400" b="0" strike="noStrike" spc="-1" dirty="0" err="1">
                <a:solidFill>
                  <a:srgbClr val="FFFFFF"/>
                </a:solidFill>
                <a:latin typeface="Arial"/>
              </a:rPr>
              <a:t>data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2.            PS k dopytovým výzvam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3.            </a:t>
            </a: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PS </a:t>
            </a:r>
            <a:r>
              <a:rPr lang="sk-SK" sz="2400" b="0" strike="noStrike" spc="-1" dirty="0" err="1">
                <a:solidFill>
                  <a:srgbClr val="FFFFFF"/>
                </a:solidFill>
                <a:latin typeface="Arial"/>
              </a:rPr>
              <a:t>Open</a:t>
            </a: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r>
              <a:rPr lang="sk-SK" sz="2400" b="0" strike="noStrike" spc="-1" dirty="0" err="1">
                <a:solidFill>
                  <a:srgbClr val="FFFFFF"/>
                </a:solidFill>
                <a:latin typeface="Arial"/>
              </a:rPr>
              <a:t>data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4. </a:t>
            </a: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	</a:t>
            </a: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   PS </a:t>
            </a: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Zákon o údajoch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spc="-1" dirty="0">
                <a:solidFill>
                  <a:srgbClr val="FFFFFF"/>
                </a:solidFill>
                <a:latin typeface="Arial"/>
              </a:rPr>
              <a:t>5</a:t>
            </a: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.	    </a:t>
            </a:r>
            <a:r>
              <a:rPr lang="sk-SK" sz="2400" spc="-1" dirty="0" smtClean="0">
                <a:solidFill>
                  <a:srgbClr val="FFFFFF"/>
                </a:solidFill>
                <a:latin typeface="Arial"/>
              </a:rPr>
              <a:t>i</a:t>
            </a: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né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2165400" y="446040"/>
            <a:ext cx="8994600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>
              <a:lnSpc>
                <a:spcPct val="93000"/>
              </a:lnSpc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PS </a:t>
            </a:r>
            <a:r>
              <a:rPr lang="sk-SK" sz="2400" b="0" strike="noStrike" spc="-1" dirty="0" err="1" smtClean="0">
                <a:solidFill>
                  <a:srgbClr val="FFFFFF"/>
                </a:solidFill>
                <a:latin typeface="Arial"/>
              </a:rPr>
              <a:t>Open</a:t>
            </a: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sk-SK" sz="2400" b="0" strike="noStrike" spc="-1" dirty="0" err="1" smtClean="0">
                <a:solidFill>
                  <a:srgbClr val="FFFFFF"/>
                </a:solidFill>
                <a:latin typeface="Arial"/>
              </a:rPr>
              <a:t>data</a:t>
            </a: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: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u="sng" strike="noStrike" spc="-1" dirty="0">
                <a:solidFill>
                  <a:srgbClr val="FFFFFF"/>
                </a:solidFill>
                <a:latin typeface="Arial"/>
              </a:rPr>
              <a:t> </a:t>
            </a:r>
            <a:r>
              <a:rPr lang="sk-SK" sz="2400" b="0" u="sng" strike="noStrike" spc="-1" dirty="0" smtClean="0">
                <a:solidFill>
                  <a:srgbClr val="FFFFFF"/>
                </a:solidFill>
                <a:latin typeface="Arial"/>
              </a:rPr>
              <a:t>1. zasadnutie 11.12.2018 – 13:00 Londýn</a:t>
            </a:r>
          </a:p>
          <a:p>
            <a:pPr>
              <a:lnSpc>
                <a:spcPct val="93000"/>
              </a:lnSpc>
            </a:pPr>
            <a:endParaRPr lang="sk-SK" sz="2400" u="sng" spc="-1" dirty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 err="1" smtClean="0">
                <a:solidFill>
                  <a:srgbClr val="FFFFFF"/>
                </a:solidFill>
                <a:latin typeface="Arial"/>
              </a:rPr>
              <a:t>Prioritizácia</a:t>
            </a: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úloh: </a:t>
            </a:r>
          </a:p>
          <a:p>
            <a:pPr>
              <a:lnSpc>
                <a:spcPct val="93000"/>
              </a:lnSpc>
            </a:pPr>
            <a:endParaRPr lang="sk-SK" sz="2400" b="0" strike="noStrike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OGP (ÚSVROS) + 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NKIVS (ÚPPVII)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sk-SK" sz="2400" spc="-1" dirty="0" smtClean="0">
                <a:solidFill>
                  <a:srgbClr val="FFFFFF"/>
                </a:solidFill>
                <a:latin typeface="Arial"/>
              </a:rPr>
              <a:t>Stratégia.. (NASES)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sk-SK" sz="2400" spc="-1" dirty="0" smtClean="0">
                <a:solidFill>
                  <a:srgbClr val="FFFFFF"/>
                </a:solidFill>
                <a:latin typeface="Arial"/>
              </a:rPr>
              <a:t>Úlohy PS Lepšie dáta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r>
              <a:rPr lang="sk-SK" sz="2400" spc="-1" dirty="0" smtClean="0">
                <a:solidFill>
                  <a:srgbClr val="FFFFFF"/>
                </a:solidFill>
                <a:latin typeface="Arial"/>
              </a:rPr>
              <a:t>Iné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spc="-1" dirty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spc="-1" dirty="0">
                <a:solidFill>
                  <a:srgbClr val="FFFFFF"/>
                </a:solidFill>
                <a:hlinkClick r:id="rId3"/>
              </a:rPr>
              <a:t>https://</a:t>
            </a:r>
            <a:r>
              <a:rPr lang="sk-SK" sz="2400" spc="-1" dirty="0" smtClean="0">
                <a:solidFill>
                  <a:srgbClr val="FFFFFF"/>
                </a:solidFill>
                <a:hlinkClick r:id="rId3"/>
              </a:rPr>
              <a:t>docs.google.com/spreadsheets/d/1qCMGoX4nND5T9hLQr1klt7Waw3ZzC5qZiboGj4FbCJ0/edit#gid=1914143292</a:t>
            </a:r>
            <a:endParaRPr lang="sk-SK" sz="2400" spc="-1" dirty="0" smtClean="0">
              <a:solidFill>
                <a:srgbClr val="FFFFFF"/>
              </a:solidFill>
            </a:endParaRPr>
          </a:p>
          <a:p>
            <a:pPr>
              <a:lnSpc>
                <a:spcPct val="93000"/>
              </a:lnSpc>
            </a:pPr>
            <a:endParaRPr lang="sk-SK" sz="2400" spc="-1" dirty="0" smtClean="0">
              <a:solidFill>
                <a:srgbClr val="FFFFFF"/>
              </a:solidFill>
              <a:latin typeface="Arial"/>
            </a:endParaRP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b="0" strike="noStrike" spc="-1" dirty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1349805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2165400" y="446040"/>
            <a:ext cx="8994600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>
              <a:lnSpc>
                <a:spcPct val="93000"/>
              </a:lnSpc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PS </a:t>
            </a:r>
            <a:r>
              <a:rPr lang="sk-SK" sz="2400" b="0" strike="noStrike" spc="-1" dirty="0" err="1" smtClean="0">
                <a:solidFill>
                  <a:srgbClr val="FFFFFF"/>
                </a:solidFill>
                <a:latin typeface="Arial"/>
              </a:rPr>
              <a:t>Open</a:t>
            </a: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sk-SK" sz="2400" b="0" strike="noStrike" spc="-1" dirty="0" err="1" smtClean="0">
                <a:solidFill>
                  <a:srgbClr val="FFFFFF"/>
                </a:solidFill>
                <a:latin typeface="Arial"/>
              </a:rPr>
              <a:t>data</a:t>
            </a: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:	(NKIVS):					???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u="sng" spc="-1" dirty="0" smtClean="0">
                <a:solidFill>
                  <a:srgbClr val="FF0000"/>
                </a:solidFill>
              </a:rPr>
              <a:t>Podiel dát publikovaných ako otvorené dáta – 98%</a:t>
            </a:r>
          </a:p>
          <a:p>
            <a:pPr>
              <a:lnSpc>
                <a:spcPct val="93000"/>
              </a:lnSpc>
            </a:pPr>
            <a:endParaRPr lang="sk-SK" sz="2400" spc="-1" dirty="0">
              <a:solidFill>
                <a:srgbClr val="FFFFFF"/>
              </a:solidFill>
            </a:endParaRPr>
          </a:p>
          <a:p>
            <a:pPr>
              <a:lnSpc>
                <a:spcPct val="93000"/>
              </a:lnSpc>
            </a:pPr>
            <a:r>
              <a:rPr lang="sk-SK" sz="2000" spc="-1" dirty="0" smtClean="0">
                <a:solidFill>
                  <a:srgbClr val="FFFFFF"/>
                </a:solidFill>
              </a:rPr>
              <a:t>Ukazovateľ </a:t>
            </a:r>
            <a:r>
              <a:rPr lang="sk-SK" sz="2000" spc="-1" dirty="0">
                <a:solidFill>
                  <a:srgbClr val="FFFFFF"/>
                </a:solidFill>
              </a:rPr>
              <a:t>vyjadruje pomer objektov evidencie, ktoré sú v informačných systémoch verejnej správy a sú prístupné vo forme otvorených údajov, vo vzťahu k celkovému počtu objektov evidencie. </a:t>
            </a:r>
            <a:endParaRPr lang="sk-SK" sz="2000" spc="-1" dirty="0" smtClean="0">
              <a:solidFill>
                <a:srgbClr val="FFFFFF"/>
              </a:solidFill>
            </a:endParaRPr>
          </a:p>
          <a:p>
            <a:pPr>
              <a:lnSpc>
                <a:spcPct val="93000"/>
              </a:lnSpc>
            </a:pPr>
            <a:endParaRPr lang="sk-SK" sz="2000" spc="-1" dirty="0">
              <a:solidFill>
                <a:srgbClr val="FFFFFF"/>
              </a:solidFill>
            </a:endParaRPr>
          </a:p>
          <a:p>
            <a:pPr>
              <a:lnSpc>
                <a:spcPct val="93000"/>
              </a:lnSpc>
            </a:pPr>
            <a:r>
              <a:rPr lang="sk-SK" sz="2000" spc="-1" dirty="0">
                <a:solidFill>
                  <a:srgbClr val="FFFFFF"/>
                </a:solidFill>
              </a:rPr>
              <a:t>V súčasnosti vieme merať počet objektov evidencie (</a:t>
            </a:r>
            <a:r>
              <a:rPr lang="sk-SK" sz="2000" spc="-1" dirty="0" err="1">
                <a:solidFill>
                  <a:srgbClr val="FFFFFF"/>
                </a:solidFill>
              </a:rPr>
              <a:t>datasetov</a:t>
            </a:r>
            <a:r>
              <a:rPr lang="sk-SK" sz="2000" spc="-1" dirty="0">
                <a:solidFill>
                  <a:srgbClr val="FFFFFF"/>
                </a:solidFill>
              </a:rPr>
              <a:t>) publikovaných na data.gov.sk. Aby bolo možné určiť percento je potrebné identifikovať celkový počet relevantných objektov evidencie. </a:t>
            </a:r>
            <a:endParaRPr lang="sk-SK" sz="2000" spc="-1" dirty="0" smtClean="0">
              <a:solidFill>
                <a:srgbClr val="FFFFFF"/>
              </a:solidFill>
            </a:endParaRPr>
          </a:p>
          <a:p>
            <a:pPr>
              <a:lnSpc>
                <a:spcPct val="93000"/>
              </a:lnSpc>
            </a:pPr>
            <a:endParaRPr lang="sk-SK" sz="2000" spc="-1" dirty="0">
              <a:solidFill>
                <a:srgbClr val="FFFFFF"/>
              </a:solidFill>
            </a:endParaRPr>
          </a:p>
          <a:p>
            <a:pPr>
              <a:lnSpc>
                <a:spcPct val="93000"/>
              </a:lnSpc>
            </a:pPr>
            <a:r>
              <a:rPr lang="sk-SK" sz="2000" spc="-1" dirty="0" smtClean="0">
                <a:solidFill>
                  <a:srgbClr val="FFFFFF"/>
                </a:solidFill>
              </a:rPr>
              <a:t>V </a:t>
            </a:r>
            <a:r>
              <a:rPr lang="sk-SK" sz="2000" spc="-1" dirty="0">
                <a:solidFill>
                  <a:srgbClr val="FFFFFF"/>
                </a:solidFill>
              </a:rPr>
              <a:t>rámci plnenia úlohy B.13. uznesenia vlády SR 346/2017, kde povinné osoby vypracúvajú každoročne harmonogram sprístupňovania </a:t>
            </a:r>
            <a:r>
              <a:rPr lang="sk-SK" sz="2000" spc="-1" dirty="0" err="1">
                <a:solidFill>
                  <a:srgbClr val="FFFFFF"/>
                </a:solidFill>
              </a:rPr>
              <a:t>datasetov</a:t>
            </a:r>
            <a:r>
              <a:rPr lang="sk-SK" sz="2000" spc="-1" dirty="0">
                <a:solidFill>
                  <a:srgbClr val="FFFFFF"/>
                </a:solidFill>
              </a:rPr>
              <a:t>. Preto je potrebné, aby povinné osoby v harmonograme a hlásení k B.11. uvádzali aj celkový počet objektov evidencie.</a:t>
            </a:r>
          </a:p>
          <a:p>
            <a:pPr marL="342900" indent="-342900">
              <a:lnSpc>
                <a:spcPct val="93000"/>
              </a:lnSpc>
              <a:buFont typeface="Arial" panose="020B0604020202020204" pitchFamily="34" charset="0"/>
              <a:buChar char="•"/>
            </a:pPr>
            <a:endParaRPr lang="sk-SK" sz="2400" b="0" strike="noStrike" spc="-1" dirty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 dirty="0" smtClean="0">
                <a:solidFill>
                  <a:srgbClr val="FFFFFF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6524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2" name="CustomShape 2"/>
          <p:cNvSpPr/>
          <p:nvPr/>
        </p:nvSpPr>
        <p:spPr>
          <a:xfrm>
            <a:off x="2548080" y="4316400"/>
            <a:ext cx="7075440" cy="3015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3200" b="0" strike="noStrike" spc="-1">
                <a:solidFill>
                  <a:srgbClr val="263C80"/>
                </a:solidFill>
                <a:latin typeface="Asap"/>
              </a:rPr>
              <a:t>Len krajina, ktorá dokonale pozná a efektívne riadi svoje dáta,</a:t>
            </a:r>
            <a:endParaRPr lang="sk-SK" sz="32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sk-SK" sz="3200" b="0" strike="noStrike" spc="-1">
                <a:solidFill>
                  <a:srgbClr val="263C80"/>
                </a:solidFill>
                <a:latin typeface="Asap"/>
              </a:rPr>
              <a:t>vie zjednodušiť život svojich občanov</a:t>
            </a:r>
            <a:endParaRPr lang="sk-SK" sz="32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3" name="CustomShape 3"/>
          <p:cNvSpPr/>
          <p:nvPr/>
        </p:nvSpPr>
        <p:spPr>
          <a:xfrm>
            <a:off x="2160000" y="432000"/>
            <a:ext cx="8994600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>
              <a:lnSpc>
                <a:spcPct val="93000"/>
              </a:lnSpc>
            </a:pP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6. Iné: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sk-SK" b="0" u="sng" strike="noStrike" spc="-1" dirty="0">
                <a:solidFill>
                  <a:srgbClr val="FFFFFF"/>
                </a:solidFill>
                <a:latin typeface="Arial"/>
              </a:rPr>
              <a:t>1. </a:t>
            </a:r>
            <a:r>
              <a:rPr lang="sk-SK" sz="1800" b="0" u="sng" strike="noStrike" spc="-1" dirty="0">
                <a:solidFill>
                  <a:srgbClr val="FFFFFF"/>
                </a:solidFill>
                <a:latin typeface="Arial"/>
              </a:rPr>
              <a:t>Zdieľaný </a:t>
            </a:r>
            <a:r>
              <a:rPr lang="sk-SK" sz="1800" b="0" u="sng" strike="noStrike" spc="-1" dirty="0" err="1">
                <a:solidFill>
                  <a:srgbClr val="FFFFFF"/>
                </a:solidFill>
                <a:latin typeface="Arial"/>
              </a:rPr>
              <a:t>folder</a:t>
            </a:r>
            <a:r>
              <a:rPr lang="sk-SK" sz="1800" b="0" u="sng" strike="noStrike" spc="-1" dirty="0">
                <a:solidFill>
                  <a:srgbClr val="FFFFFF"/>
                </a:solidFill>
                <a:latin typeface="Arial"/>
              </a:rPr>
              <a:t>:</a:t>
            </a:r>
            <a:endParaRPr lang="sk-SK" sz="1800" b="0" u="sng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  <a:hlinkClick r:id="rId3"/>
              </a:rPr>
              <a:t>https://drive.google.com/drive/folders/1htkLkndUppCv469v6WZFwL7LBK9CUj9w?usp=sharing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Obsahuje prezentácie a ďalšie materiály zo zasadnutí Lepšie dáta 2H/2018 +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u="sng" strike="noStrike" spc="-1" dirty="0">
                <a:solidFill>
                  <a:srgbClr val="FFFFFF"/>
                </a:solidFill>
                <a:latin typeface="Arial"/>
              </a:rPr>
              <a:t>2. Doplnené materiály a zápisy z predchádzajúcich zasadnutí Lepšie dáta</a:t>
            </a:r>
            <a:r>
              <a:rPr lang="sk-SK" sz="1800" b="0" u="sng" strike="noStrike" spc="-1" dirty="0" smtClean="0">
                <a:solidFill>
                  <a:srgbClr val="FFFFFF"/>
                </a:solidFill>
                <a:latin typeface="Arial"/>
              </a:rPr>
              <a:t>:</a:t>
            </a:r>
          </a:p>
          <a:p>
            <a:pPr>
              <a:lnSpc>
                <a:spcPct val="93000"/>
              </a:lnSpc>
            </a:pPr>
            <a:endParaRPr lang="sk-SK" spc="-1" dirty="0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pc="-1" dirty="0">
                <a:solidFill>
                  <a:srgbClr val="000000"/>
                </a:solidFill>
                <a:hlinkClick r:id="rId4"/>
              </a:rPr>
              <a:t>https://</a:t>
            </a:r>
            <a:r>
              <a:rPr lang="sk-SK" spc="-1" dirty="0" smtClean="0">
                <a:solidFill>
                  <a:srgbClr val="000000"/>
                </a:solidFill>
                <a:hlinkClick r:id="rId4"/>
              </a:rPr>
              <a:t>sp.finance.gov.sk/lepsie-data/SitePages/Domov.aspx</a:t>
            </a:r>
            <a:r>
              <a:rPr lang="sk-SK" spc="-1" dirty="0" smtClean="0">
                <a:solidFill>
                  <a:srgbClr val="000000"/>
                </a:solidFill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Obsahuje prezentácie a ďalšie materiály zo zasadnutí Lepšie dáta 2H/2018 -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u="sng" strike="noStrike" spc="-1" dirty="0">
                <a:solidFill>
                  <a:srgbClr val="FFFFFF"/>
                </a:solidFill>
                <a:latin typeface="Arial"/>
              </a:rPr>
              <a:t>3. Členovia pracovných skupín:</a:t>
            </a:r>
            <a:endParaRPr lang="sk-SK" sz="1800" b="0" u="sng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  <a:hlinkClick r:id="rId5"/>
              </a:rPr>
              <a:t>https://docs.google.com/spreadsheets/d/1l7WWzvCnc1KZfiNeuP-mnyY9C4mzxQh6sWhqM5SAmJ0/edit#gid=0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4. Zdieľané </a:t>
            </a:r>
            <a:r>
              <a:rPr lang="sk-SK" sz="1800" b="0" strike="noStrike" spc="-1" dirty="0" err="1">
                <a:solidFill>
                  <a:srgbClr val="FFFFFF"/>
                </a:solidFill>
                <a:latin typeface="Arial"/>
              </a:rPr>
              <a:t>foldre</a:t>
            </a:r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pracovných </a:t>
            </a:r>
            <a:r>
              <a:rPr lang="sk-SK" sz="1800" b="0" strike="noStrike" spc="-1" dirty="0" smtClean="0">
                <a:solidFill>
                  <a:srgbClr val="FFFFFF"/>
                </a:solidFill>
                <a:latin typeface="Arial"/>
              </a:rPr>
              <a:t>podskupín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5" name="CustomShape 2"/>
          <p:cNvSpPr/>
          <p:nvPr/>
        </p:nvSpPr>
        <p:spPr>
          <a:xfrm>
            <a:off x="2548080" y="4316400"/>
            <a:ext cx="7075440" cy="3015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3200" b="0" strike="noStrike" spc="-1">
                <a:solidFill>
                  <a:srgbClr val="263C80"/>
                </a:solidFill>
                <a:latin typeface="Asap"/>
              </a:rPr>
              <a:t>Len krajina, ktorá dokonale pozná a efektívne riadi svoje dáta,</a:t>
            </a:r>
            <a:endParaRPr lang="sk-SK" sz="32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sk-SK" sz="3200" b="0" strike="noStrike" spc="-1">
                <a:solidFill>
                  <a:srgbClr val="263C80"/>
                </a:solidFill>
                <a:latin typeface="Asap"/>
              </a:rPr>
              <a:t>vie zjednodušiť život svojich občanov</a:t>
            </a:r>
            <a:endParaRPr lang="sk-SK" sz="32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6" name="CustomShape 3"/>
          <p:cNvSpPr/>
          <p:nvPr/>
        </p:nvSpPr>
        <p:spPr>
          <a:xfrm>
            <a:off x="2160000" y="432000"/>
            <a:ext cx="8994600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>
              <a:lnSpc>
                <a:spcPct val="93000"/>
              </a:lnSpc>
            </a:pPr>
            <a:r>
              <a:rPr lang="sk-SK" sz="2400" b="0" strike="noStrike" spc="-1" dirty="0">
                <a:solidFill>
                  <a:srgbClr val="FFFFFF"/>
                </a:solidFill>
                <a:latin typeface="Arial"/>
              </a:rPr>
              <a:t>6. Iné:</a:t>
            </a: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5. Stretnutie dátových kurátorov: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sk-SK" sz="1800" b="0" strike="noStrike" spc="-1" dirty="0" smtClean="0">
                <a:solidFill>
                  <a:srgbClr val="FFFFFF"/>
                </a:solidFill>
                <a:latin typeface="Arial"/>
              </a:rPr>
              <a:t>11.12.2018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6. Stretnutie analytických jednotiek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sk-SK" sz="1800" b="0" strike="noStrike" spc="-1" dirty="0" smtClean="0">
                <a:solidFill>
                  <a:srgbClr val="FFFFFF"/>
                </a:solidFill>
                <a:latin typeface="Arial"/>
              </a:rPr>
              <a:t>XX.XX.2019</a:t>
            </a:r>
          </a:p>
          <a:p>
            <a:endParaRPr lang="sk-SK" spc="-1" dirty="0">
              <a:solidFill>
                <a:srgbClr val="FFFFFF"/>
              </a:solidFill>
              <a:latin typeface="Arial"/>
            </a:endParaRPr>
          </a:p>
          <a:p>
            <a:r>
              <a:rPr lang="sk-SK" sz="1800" b="0" strike="noStrike" spc="-1" dirty="0" smtClean="0">
                <a:solidFill>
                  <a:srgbClr val="FFFFFF"/>
                </a:solidFill>
                <a:latin typeface="Arial"/>
              </a:rPr>
              <a:t>7. </a:t>
            </a:r>
            <a:r>
              <a:rPr lang="sk-SK" spc="-1" dirty="0" smtClean="0">
                <a:solidFill>
                  <a:srgbClr val="FFFFFF"/>
                </a:solidFill>
                <a:latin typeface="Arial"/>
              </a:rPr>
              <a:t>Stretnutie PS Lepšie dáta:</a:t>
            </a:r>
          </a:p>
          <a:p>
            <a:endParaRPr lang="sk-SK" sz="1800" b="0" strike="noStrike" spc="-1" dirty="0">
              <a:solidFill>
                <a:srgbClr val="FFFFFF"/>
              </a:solidFill>
              <a:latin typeface="Arial"/>
            </a:endParaRPr>
          </a:p>
          <a:p>
            <a:r>
              <a:rPr lang="sk-SK" spc="-1" dirty="0" smtClean="0">
                <a:solidFill>
                  <a:srgbClr val="FFFFFF"/>
                </a:solidFill>
                <a:latin typeface="Arial"/>
              </a:rPr>
              <a:t>XX.XX.2019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1800" b="0" strike="noStrike" spc="-1" dirty="0">
                <a:solidFill>
                  <a:srgbClr val="FFFFFF"/>
                </a:solidFill>
                <a:latin typeface="Arial"/>
              </a:rPr>
              <a:t> </a:t>
            </a:r>
            <a:endParaRPr lang="sk-SK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TextShape 1"/>
          <p:cNvSpPr txBox="1"/>
          <p:nvPr/>
        </p:nvSpPr>
        <p:spPr>
          <a:xfrm>
            <a:off x="2079360" y="1549080"/>
            <a:ext cx="8032680" cy="2855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</a:pPr>
            <a:r>
              <a:rPr lang="en-US" sz="19900" b="0" strike="noStrike" spc="-1">
                <a:solidFill>
                  <a:srgbClr val="263C80"/>
                </a:solidFill>
                <a:latin typeface="Arial Black"/>
              </a:rPr>
              <a:t>DÁTA</a:t>
            </a:r>
            <a:endParaRPr lang="sk-SK" sz="19900" b="0" strike="noStrike" spc="-1">
              <a:solidFill>
                <a:srgbClr val="263C80"/>
              </a:solidFill>
              <a:latin typeface="Asap"/>
            </a:endParaRPr>
          </a:p>
        </p:txBody>
      </p:sp>
      <p:sp>
        <p:nvSpPr>
          <p:cNvPr id="408" name="CustomShape 2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2400" b="0" strike="noStrike" spc="-1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9" name="CustomShape 3"/>
          <p:cNvSpPr/>
          <p:nvPr/>
        </p:nvSpPr>
        <p:spPr>
          <a:xfrm>
            <a:off x="2548080" y="4316400"/>
            <a:ext cx="7075440" cy="3015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sk-SK" sz="3200" b="0" strike="noStrike" spc="-1">
                <a:solidFill>
                  <a:srgbClr val="263C80"/>
                </a:solidFill>
                <a:latin typeface="Asap"/>
              </a:rPr>
              <a:t>Len krajina, ktorá dokonale pozná a efektívne riadi svoje dáta,</a:t>
            </a:r>
            <a:endParaRPr lang="sk-SK" sz="32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sk-SK" sz="3200" b="0" strike="noStrike" spc="-1">
                <a:solidFill>
                  <a:srgbClr val="263C80"/>
                </a:solidFill>
                <a:latin typeface="Asap"/>
              </a:rPr>
              <a:t>vie zjednodušiť život svojich občanov</a:t>
            </a:r>
            <a:endParaRPr lang="sk-SK" sz="32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sk-SK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" name="CustomShape 4"/>
          <p:cNvSpPr/>
          <p:nvPr/>
        </p:nvSpPr>
        <p:spPr>
          <a:xfrm>
            <a:off x="1081080" y="446040"/>
            <a:ext cx="10080720" cy="5527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66240" rIns="90000" bIns="45000"/>
          <a:lstStyle/>
          <a:p>
            <a:pPr>
              <a:lnSpc>
                <a:spcPct val="93000"/>
              </a:lnSpc>
            </a:pPr>
            <a:r>
              <a:rPr lang="sk-SK" sz="2400" b="0" strike="noStrike" spc="-1">
                <a:solidFill>
                  <a:srgbClr val="FFFFFF"/>
                </a:solidFill>
                <a:latin typeface="Arial"/>
              </a:rPr>
              <a:t>Záver: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>
                <a:solidFill>
                  <a:srgbClr val="FFFFFF"/>
                </a:solidFill>
                <a:latin typeface="Arial"/>
              </a:rPr>
              <a:t>Úlohy: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>
                <a:solidFill>
                  <a:srgbClr val="FFFFFF"/>
                </a:solidFill>
                <a:latin typeface="Arial"/>
              </a:rPr>
              <a:t>1. 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lang="sk-SK" sz="2400" b="0" strike="noStrike" spc="-1">
                <a:solidFill>
                  <a:srgbClr val="FFFFFF"/>
                </a:solidFill>
                <a:latin typeface="Arial"/>
              </a:rPr>
              <a:t>Ďalšie stretnutie: ……...</a:t>
            </a:r>
            <a:endParaRPr lang="sk-SK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38C24C45C06743BA294E8994514A7A" ma:contentTypeVersion="15" ma:contentTypeDescription="Create a new document." ma:contentTypeScope="" ma:versionID="066dddf908b3310874dc82d44f847057">
  <xsd:schema xmlns:xsd="http://www.w3.org/2001/XMLSchema" xmlns:xs="http://www.w3.org/2001/XMLSchema" xmlns:p="http://schemas.microsoft.com/office/2006/metadata/properties" xmlns:ns1="http://schemas.microsoft.com/sharepoint/v3" xmlns:ns2="202849f8-0b66-45e1-9c52-ade3cfd31e66" xmlns:ns3="5cc11d8d-e8ee-482b-9d39-79621e39d878" targetNamespace="http://schemas.microsoft.com/office/2006/metadata/properties" ma:root="true" ma:fieldsID="7b11e79fd5025b6e61c935e407eb7b9d" ns1:_="" ns2:_="" ns3:_="">
    <xsd:import namespace="http://schemas.microsoft.com/sharepoint/v3"/>
    <xsd:import namespace="202849f8-0b66-45e1-9c52-ade3cfd31e66"/>
    <xsd:import namespace="5cc11d8d-e8ee-482b-9d39-79621e39d8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2849f8-0b66-45e1-9c52-ade3cfd31e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76da992d-2cb3-45e8-9af9-02a5bc1119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c11d8d-e8ee-482b-9d39-79621e39d878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6df391e6-da9c-4a36-8113-d4e551a6267f}" ma:internalName="TaxCatchAll" ma:showField="CatchAllData" ma:web="5cc11d8d-e8ee-482b-9d39-79621e39d87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202849f8-0b66-45e1-9c52-ade3cfd31e66">
      <Terms xmlns="http://schemas.microsoft.com/office/infopath/2007/PartnerControls"/>
    </lcf76f155ced4ddcb4097134ff3c332f>
    <TaxCatchAll xmlns="5cc11d8d-e8ee-482b-9d39-79621e39d878" xsi:nil="true"/>
  </documentManagement>
</p:properties>
</file>

<file path=customXml/itemProps1.xml><?xml version="1.0" encoding="utf-8"?>
<ds:datastoreItem xmlns:ds="http://schemas.openxmlformats.org/officeDocument/2006/customXml" ds:itemID="{C05AECBF-C1D2-4EEC-953B-995D42039E2E}"/>
</file>

<file path=customXml/itemProps2.xml><?xml version="1.0" encoding="utf-8"?>
<ds:datastoreItem xmlns:ds="http://schemas.openxmlformats.org/officeDocument/2006/customXml" ds:itemID="{361FC55A-EF09-4699-8421-8C6C0B514581}"/>
</file>

<file path=customXml/itemProps3.xml><?xml version="1.0" encoding="utf-8"?>
<ds:datastoreItem xmlns:ds="http://schemas.openxmlformats.org/officeDocument/2006/customXml" ds:itemID="{02995335-93B3-4393-A24A-27D9C61A2AE9}"/>
</file>

<file path=customXml/itemProps4.xml><?xml version="1.0" encoding="utf-8"?>
<ds:datastoreItem xmlns:ds="http://schemas.openxmlformats.org/officeDocument/2006/customXml" ds:itemID="{CFAB90B4-FD15-4B3E-BB07-A9CC8E7FC8B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3126952</TotalTime>
  <Words>309</Words>
  <Application>Microsoft Office PowerPoint</Application>
  <PresentationFormat>Vlastná</PresentationFormat>
  <Paragraphs>109</Paragraphs>
  <Slides>7</Slides>
  <Notes>6</Notes>
  <HiddenSlides>0</HiddenSlides>
  <MMClips>0</MMClips>
  <ScaleCrop>false</ScaleCrop>
  <HeadingPairs>
    <vt:vector size="6" baseType="variant">
      <vt:variant>
        <vt:lpstr>Použité písma</vt:lpstr>
      </vt:variant>
      <vt:variant>
        <vt:i4>9</vt:i4>
      </vt:variant>
      <vt:variant>
        <vt:lpstr>Motív</vt:lpstr>
      </vt:variant>
      <vt:variant>
        <vt:i4>8</vt:i4>
      </vt:variant>
      <vt:variant>
        <vt:lpstr>Nadpisy snímok</vt:lpstr>
      </vt:variant>
      <vt:variant>
        <vt:i4>7</vt:i4>
      </vt:variant>
    </vt:vector>
  </HeadingPairs>
  <TitlesOfParts>
    <vt:vector size="24" baseType="lpstr">
      <vt:lpstr>Microsoft YaHei</vt:lpstr>
      <vt:lpstr>Arial</vt:lpstr>
      <vt:lpstr>Arial Black</vt:lpstr>
      <vt:lpstr>Asap</vt:lpstr>
      <vt:lpstr>DejaVu Sans</vt:lpstr>
      <vt:lpstr>Lucida Sans Unicode</vt:lpstr>
      <vt:lpstr>Roboto</vt:lpstr>
      <vt:lpstr>Roboto Regular</vt:lpstr>
      <vt:lpstr>Times New Roman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subject/>
  <dc:creator>Milan Andrejkovič</dc:creator>
  <dc:description/>
  <cp:lastModifiedBy>Milan Andrejkovič</cp:lastModifiedBy>
  <cp:revision>15</cp:revision>
  <dcterms:modified xsi:type="dcterms:W3CDTF">2018-12-04T07:45:33Z</dcterms:modified>
  <dc:language>sk-SK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0x0101009CA8111DA4157847AB3D28A315D6E359</vt:lpwstr>
  </property>
  <property fmtid="{D5CDD505-2E9C-101B-9397-08002B2CF9AE}" pid="3" name="_dlc_DocIdItemGuid">
    <vt:lpwstr>c10f4076-1a84-4171-b4f4-8aee4f148932</vt:lpwstr>
  </property>
</Properties>
</file>