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entation.xml" ContentType="application/vnd.openxmlformats-officedocument.presentationml.presentation.main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notesSlides/notesSlide9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15"/>
  </p:notesMasterIdLst>
  <p:sldIdLst>
    <p:sldId id="256" r:id="rId5"/>
    <p:sldId id="257" r:id="rId6"/>
    <p:sldId id="293" r:id="rId7"/>
    <p:sldId id="295" r:id="rId8"/>
    <p:sldId id="294" r:id="rId9"/>
    <p:sldId id="296" r:id="rId10"/>
    <p:sldId id="297" r:id="rId11"/>
    <p:sldId id="298" r:id="rId12"/>
    <p:sldId id="299" r:id="rId13"/>
    <p:sldId id="300" r:id="rId14"/>
  </p:sldIdLst>
  <p:sldSz cx="10080625" cy="5670550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320CDB9-AE22-1B08-CF2D-C0F1D1D5EF22}" name="Andrejkovič, Milan" initials="AM" userId="S::milan.andrejkovic@mirri.gov.sk::e44ed0e5-e435-4d7c-adee-78d5fd03904d" providerId="AD"/>
  <p188:author id="{1E6041CD-D72C-EEA0-233F-C71AAD993008}" name="Ferčíková, Iveta" initials="FI" userId="S::iveta.fercikova@mirri.gov.sk::2d58c1cd-36fb-4858-82a7-443d74043b7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34EC47-2E9F-4A61-A49A-0E132A1D89A1}" v="1" dt="2022-05-30T10:03:17.783"/>
    <p1510:client id="{036A3122-BE27-42A4-AED0-09192910AC01}" v="4" dt="2022-02-17T08:46:18.218"/>
    <p1510:client id="{03C303F0-DDC9-42E5-BB29-82760AC111CA}" v="46" dt="2022-01-25T08:07:07.873"/>
    <p1510:client id="{04D9C846-DF18-465F-9539-776BBEEFB4EB}" v="109" dt="2022-02-22T09:30:21.014"/>
    <p1510:client id="{06913F84-7310-4289-8968-F88AEA6816E6}" v="6" dt="2021-12-13T11:02:59.444"/>
    <p1510:client id="{06A9DF3F-9719-4226-9D51-B8E3344C81AA}" v="112" dt="2022-01-25T09:57:09.763"/>
    <p1510:client id="{06D9D248-A732-44A4-956F-AA90EF83B230}" v="834" dt="2022-05-18T08:31:49.361"/>
    <p1510:client id="{07A6CA68-8EFA-4DEC-B146-8AEA1FE585D9}" v="55" dt="2022-05-18T07:14:47.497"/>
    <p1510:client id="{0802253A-538B-491F-A585-16DEB5F9C53A}" v="2" dt="2022-05-16T07:33:22.174"/>
    <p1510:client id="{0857D7DC-A7FA-4F2C-9174-4C7CD9EA01A3}" v="1211" dt="2022-02-21T12:28:42.679"/>
    <p1510:client id="{093A7C02-0FD2-46BD-9BD1-DF35AC168D7D}" v="33" dt="2022-01-25T09:23:14.434"/>
    <p1510:client id="{09E63E0A-C994-4974-98DB-2D9F6783F42F}" v="4" dt="2022-05-16T13:45:05.165"/>
    <p1510:client id="{114860E0-5D4B-4639-9E73-5B3B129A1E4B}" v="294" dt="2022-02-09T15:15:01.360"/>
    <p1510:client id="{14514D0A-46C6-48D2-96E9-D4B9A76DC240}" v="1778" dt="2022-02-22T11:56:46.627"/>
    <p1510:client id="{1501CEFE-0631-4248-92C3-242FBA210455}" v="326" dt="2022-01-25T10:16:30.840"/>
    <p1510:client id="{1F4948DA-4041-4CFF-9B62-F98B6DFB2B27}" v="383" dt="2022-01-19T12:13:05.515"/>
    <p1510:client id="{23D0F041-C21A-43AF-944E-43784A1046A6}" v="101" dt="2022-01-24T13:23:28.075"/>
    <p1510:client id="{2467A2D2-29C7-4D98-A095-0E14256CDA3D}" v="83" dt="2022-01-25T10:47:14.984"/>
    <p1510:client id="{24F25028-30F1-F7A5-B7E8-6348326C3B04}" v="746" dt="2022-05-17T08:12:43.839"/>
    <p1510:client id="{28A2960E-39C4-4D50-8085-02689C1DC8B3}" v="299" dt="2022-02-22T11:49:09.338"/>
    <p1510:client id="{2A2A47A3-4D6C-E050-6180-FD4B299ACA05}" v="303" dt="2022-02-22T09:52:56.176"/>
    <p1510:client id="{2A5C7EC3-5806-447D-A62E-A3C54DCA91B3}" v="3" dt="2022-02-22T09:18:30.142"/>
    <p1510:client id="{2D79C2F8-C3BE-4F94-BA03-8294BF073F3B}" v="977" dt="2022-05-18T07:38:53.927"/>
    <p1510:client id="{304A043A-D603-400D-8007-70EE011E226A}" v="57" dt="2022-01-25T10:04:18.770"/>
    <p1510:client id="{36E7E81F-6A2C-4876-8341-5DBFA56BC702}" v="111" dt="2022-02-09T15:00:31.650"/>
    <p1510:client id="{39D5D27E-036C-4A77-A56C-CBF463CE50F1}" v="152" dt="2022-01-25T11:47:34.596"/>
    <p1510:client id="{3B6CD23F-93A8-4A27-AB4C-86FE74D006F5}" v="101" dt="2022-05-16T08:17:48.646"/>
    <p1510:client id="{3E7069B5-681E-F92A-0BF0-83688B466916}" v="21" dt="2022-02-22T10:08:39.466"/>
    <p1510:client id="{416D45E7-30DE-4E91-839A-82DEA6C39985}" v="146" dt="2022-01-25T10:35:22.333"/>
    <p1510:client id="{4240757C-3D89-4EC7-9AED-B64470DCDCFE}" v="35" dt="2022-02-22T12:30:43.440"/>
    <p1510:client id="{47D31BAF-E7B9-41FF-8037-12B6386B806C}" v="158" dt="2022-05-17T08:23:48.842"/>
    <p1510:client id="{490AF6FE-6B4B-43EC-B034-0544CAE2C169}" v="86" dt="2022-05-30T09:53:59.903"/>
    <p1510:client id="{497062BD-6F7A-44E8-A4D4-3CCF4626D493}" v="4" dt="2021-12-13T12:26:34.507"/>
    <p1510:client id="{4A0DD4AE-9240-C2E3-7FA3-73CD8F5F10D4}" v="184" dt="2022-02-22T10:55:03.259"/>
    <p1510:client id="{4B0387A3-3F5F-4CC2-8B0D-004B38CE1769}" v="61" dt="2022-01-21T13:53:46.590"/>
    <p1510:client id="{4B8CE57D-72AC-4A1B-8B64-30A6E9DE3ED8}" v="74" dt="2022-01-25T10:48:17.071"/>
    <p1510:client id="{50C546BF-9933-4FE5-9BEE-530A1FD94DA2}" v="1083" dt="2022-01-25T10:49:18.030"/>
    <p1510:client id="{51DD069E-E207-A146-CF0C-47FAEBCB934F}" v="5" dt="2022-02-22T12:02:09.223"/>
    <p1510:client id="{523F2D50-AC4E-49F8-84AD-AA6778F0CA7B}" v="86" dt="2021-12-14T08:05:48.668"/>
    <p1510:client id="{58FF2731-754D-409C-9889-064357D1CF0D}" v="152" dt="2022-05-03T08:37:22.979"/>
    <p1510:client id="{5ADE7C63-6A2E-420B-87CA-EB04B7A3BC1A}" v="123" dt="2022-01-24T09:23:59.951"/>
    <p1510:client id="{5B7AA9C4-81F6-4B09-8AD7-E9EBB9422AD8}" v="506" dt="2022-05-17T20:40:51.418"/>
    <p1510:client id="{5D56F454-0A3C-4140-99D0-12ADA576D329}" v="202" dt="2022-05-17T12:33:10.813"/>
    <p1510:client id="{5EDC7D74-3774-44D6-BACA-1FB7AB0903B4}" v="29" dt="2022-01-24T09:47:02.198"/>
    <p1510:client id="{5F0B62ED-46BD-4BA0-82B0-14845D247ABF}" v="3" dt="2021-12-14T09:47:31.077"/>
    <p1510:client id="{6518BC2D-9A27-4BBF-B7A3-6478817B8BB4}" v="18" dt="2021-12-14T07:59:42.608"/>
    <p1510:client id="{699ECB7B-7250-4F82-B905-97962DE6D046}" v="4913" dt="2022-02-22T12:20:57.678"/>
    <p1510:client id="{6A20808E-3DA4-4340-B744-BE72EAFDE03E}" v="5" dt="2022-02-22T09:20:24.106"/>
    <p1510:client id="{6D06BF09-5B3B-6D76-E8D4-EA1D61C4695D}" v="392" dt="2022-02-22T12:49:08.640"/>
    <p1510:client id="{78836D62-CAD9-4B15-8720-A9DA850B9B64}" v="1142" dt="2022-01-20T09:02:09.960"/>
    <p1510:client id="{7F8DE6ED-7394-4A9F-9A38-2F88D1BA46DB}" v="12" dt="2022-05-30T09:46:17.696"/>
    <p1510:client id="{7F9FBD13-9464-4D37-8C1B-6B20BFEA0A88}" v="503" dt="2022-02-11T21:59:06.797"/>
    <p1510:client id="{84BE4736-307E-4968-A197-52BE918D39FD}" v="6" dt="2021-12-14T11:35:15.305"/>
    <p1510:client id="{84EFC098-3518-47F9-AD17-633CE5DA63B0}" v="104" dt="2021-12-06T12:14:07.472"/>
    <p1510:client id="{8C86E3E8-9B50-444D-9526-3201957C9ECA}" v="26" dt="2022-01-25T11:41:55.794"/>
    <p1510:client id="{8D5CE949-48F6-4526-B705-B7FD290AE104}" v="356" dt="2021-12-13T10:41:07.791"/>
    <p1510:client id="{93CE3201-2CDE-46D1-A8DF-B61472F1041C}" v="76" dt="2021-12-13T11:59:11.165"/>
    <p1510:client id="{977A534F-3EBD-4461-B71F-036BF98AD9E6}" v="740" dt="2021-12-13T23:20:46.089"/>
    <p1510:client id="{9D418FD9-E7B7-4A2F-8BE1-A89F7FCB5B7F}" v="155" dt="2022-02-09T15:23:50.193"/>
    <p1510:client id="{9EBC548F-A1F8-42E1-A464-A8928A064849}" v="28" dt="2022-01-25T10:16:34.715"/>
    <p1510:client id="{A1062D04-4DA6-464E-954C-0CB1D89ECA97}" v="644" dt="2022-05-17T08:00:07.386"/>
    <p1510:client id="{A45ED014-673D-4F16-8EFA-561494319AB7}" v="413" dt="2021-12-13T13:48:05.442"/>
    <p1510:client id="{AABC8A2F-86D9-451A-8828-AF7C5CBCB99C}" v="408" dt="2022-02-22T11:46:06.078"/>
    <p1510:client id="{ABBA60A3-09BE-47A1-A124-DCC1D625545E}" v="164" dt="2022-05-17T19:03:56.936"/>
    <p1510:client id="{AE3C017A-A0EA-4FA5-C503-FBD101EBE3AA}" v="10" dt="2022-02-22T10:13:40.613"/>
    <p1510:client id="{B07644B7-DFE0-499C-A2FA-DC176E0EB39C}" v="35" dt="2022-01-25T11:20:02.942"/>
    <p1510:client id="{B0B3CD44-7767-4EEE-93EB-FC81FAC53A77}" v="10" dt="2021-12-13T12:20:06.529"/>
    <p1510:client id="{BCD42347-414B-4933-A199-F5C100781A12}" v="131" dt="2021-12-14T11:44:28.418"/>
    <p1510:client id="{BE6A2974-D390-49F3-A4BB-8BE690C2F251}" v="67" dt="2022-05-30T09:45:42.677"/>
    <p1510:client id="{C0993F54-6C35-446E-AA94-4DED09E1972A}" v="92" dt="2022-05-03T08:27:34.631"/>
    <p1510:client id="{C34CFDED-CF71-F116-3A58-28694BAB0A79}" v="144" dt="2022-02-22T11:38:02"/>
    <p1510:client id="{C5C0187D-30D7-4569-B19C-12CA253E0A63}" v="153" dt="2022-05-17T08:23:29.822"/>
    <p1510:client id="{D090E313-243E-4CB6-B293-D7E03E39C24E}" v="41" dt="2022-01-24T12:29:04.398"/>
    <p1510:client id="{D11F97A1-48B7-4632-9CF9-70A271B650ED}" v="7" dt="2022-02-22T08:56:35.086"/>
    <p1510:client id="{D516AF41-FEA8-405E-B8DC-9614CFC5981C}" v="54" dt="2022-01-25T12:15:25.116"/>
    <p1510:client id="{D6918EB3-D251-477A-90A0-D969A321C803}" v="296" dt="2022-01-25T11:44:50.868"/>
    <p1510:client id="{D6929064-61DE-48A1-90FD-D4C39660E771}" v="6" dt="2022-05-17T13:06:14.185"/>
    <p1510:client id="{D90429DA-8741-4980-AE76-7F1B4C960ACD}" v="1" dt="2021-12-14T09:31:58.597"/>
    <p1510:client id="{DAA525E9-52E8-4BD7-A730-4D8D89B6B780}" v="8" dt="2022-01-24T09:54:59.212"/>
    <p1510:client id="{DCFF703C-DBBC-4725-AF1F-8704B2BAAFB7}" v="11" dt="2021-12-14T11:59:42.061"/>
    <p1510:client id="{DD0F07AE-2FCC-446C-96E8-83A449ABFB5E}" v="57" dt="2022-01-25T07:12:40.501"/>
    <p1510:client id="{DDD5D42C-9A32-4B80-8E75-82EB61A00CD6}" v="19" dt="2022-01-17T13:51:01.089"/>
    <p1510:client id="{DE2A31C5-8603-49BE-BAD4-47F9DC13F7C6}" v="24" dt="2022-01-24T12:19:01.491"/>
    <p1510:client id="{E2FE3318-8DF6-4AA5-990B-88EF4660FC3E}" v="711" dt="2022-01-24T21:57:38.370"/>
    <p1510:client id="{E6BC516A-0378-4A3F-8E94-CA317C76A7C3}" v="63" dt="2022-01-25T11:18:44.279"/>
    <p1510:client id="{E80C7BE2-A705-4270-A3C1-F8E9352A9159}" v="37" dt="2021-12-14T11:30:34.654"/>
    <p1510:client id="{EBD174D4-4B35-4FE7-BB72-44FF524D4460}" v="149" dt="2021-12-14T11:58:23.323"/>
    <p1510:client id="{EE6304CD-0A64-42EC-80C9-0F6FF2A27D61}" v="26" dt="2022-02-14T11:18:31.687"/>
    <p1510:client id="{EE89FE23-F21C-40A6-BB41-A710A17E7939}" v="117" dt="2022-02-21T12:49:45.051"/>
    <p1510:client id="{F5033F03-BB6B-416F-8E8E-67FE2270A021}" v="1266" dt="2022-01-25T00:04:13.336"/>
    <p1510:client id="{F6784786-1D95-4E2B-BB18-D4DAC5351136}" v="2" dt="2022-01-25T11:02:50.162"/>
    <p1510:client id="{F6D179DC-44A1-4CD3-AAF7-084817A29509}" v="432" dt="2021-12-14T11:26:06.118"/>
    <p1510:client id="{FA5BE9D3-5F88-48B9-A550-9649BB997F2F}" v="855" dt="2022-05-17T08:22:21.194"/>
    <p1510:client id="{FF3E719A-B1C0-4111-8C34-D03D2DB7954C}" v="363" dt="2021-12-14T10:02:58.827"/>
    <p1510:client id="{FFCEB6C7-6CAD-4F20-9D51-CA45A1C001AB}" v="466" dt="2022-01-24T10:58:06.40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26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8/10/relationships/authors" Target="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Šimoni, Markéta" userId="S::marketa.simoni@mirri.gov.sk::500cebd9-8587-47bc-949d-70d66b1a4796" providerId="AD" clId="Web-{0034EC47-2E9F-4A61-A49A-0E132A1D89A1}"/>
    <pc:docChg chg="modSld">
      <pc:chgData name="Šimoni, Markéta" userId="S::marketa.simoni@mirri.gov.sk::500cebd9-8587-47bc-949d-70d66b1a4796" providerId="AD" clId="Web-{0034EC47-2E9F-4A61-A49A-0E132A1D89A1}" dt="2022-05-30T10:03:17.783" v="0"/>
      <pc:docMkLst>
        <pc:docMk/>
      </pc:docMkLst>
      <pc:sldChg chg="modSp">
        <pc:chgData name="Šimoni, Markéta" userId="S::marketa.simoni@mirri.gov.sk::500cebd9-8587-47bc-949d-70d66b1a4796" providerId="AD" clId="Web-{0034EC47-2E9F-4A61-A49A-0E132A1D89A1}" dt="2022-05-30T10:03:17.783" v="0"/>
        <pc:sldMkLst>
          <pc:docMk/>
          <pc:sldMk cId="0" sldId="257"/>
        </pc:sldMkLst>
        <pc:spChg chg="mod">
          <ac:chgData name="Šimoni, Markéta" userId="S::marketa.simoni@mirri.gov.sk::500cebd9-8587-47bc-949d-70d66b1a4796" providerId="AD" clId="Web-{0034EC47-2E9F-4A61-A49A-0E132A1D89A1}" dt="2022-05-30T10:03:17.783" v="0"/>
          <ac:spMkLst>
            <pc:docMk/>
            <pc:sldMk cId="0" sldId="257"/>
            <ac:spMk id="2" creationId="{9BBF27CC-6689-B5BB-C5D2-CCDA72A1967C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940E01-02BD-4C62-9ADA-571D1C173C30}" type="datetimeFigureOut">
              <a:rPr lang="sk-SK" smtClean="0"/>
              <a:t>3. 6. 2022</a:t>
            </a:fld>
            <a:endParaRPr lang="sk-SK"/>
          </a:p>
        </p:txBody>
      </p:sp>
      <p:sp>
        <p:nvSpPr>
          <p:cNvPr id="4" name="Zástupný objekt pre obrázok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objekt pre poznámky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546FB3-4C6A-4BDE-9BCF-08446A73D0A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404931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46FB3-4C6A-4BDE-9BCF-08446A73D0AD}" type="slidenum">
              <a:rPr lang="sk-SK" smtClean="0"/>
              <a:t>2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504262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46FB3-4C6A-4BDE-9BCF-08446A73D0AD}" type="slidenum">
              <a:rPr lang="sk-SK" smtClean="0"/>
              <a:t>3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131750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46FB3-4C6A-4BDE-9BCF-08446A73D0AD}" type="slidenum">
              <a:rPr lang="sk-SK" smtClean="0"/>
              <a:t>4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5005338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46FB3-4C6A-4BDE-9BCF-08446A73D0AD}" type="slidenum">
              <a:rPr lang="sk-SK" smtClean="0"/>
              <a:t>5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853561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46FB3-4C6A-4BDE-9BCF-08446A73D0AD}" type="slidenum">
              <a:rPr lang="sk-SK" smtClean="0"/>
              <a:t>6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6158392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46FB3-4C6A-4BDE-9BCF-08446A73D0AD}" type="slidenum">
              <a:rPr lang="sk-SK" smtClean="0"/>
              <a:t>7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305850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46FB3-4C6A-4BDE-9BCF-08446A73D0AD}" type="slidenum">
              <a:rPr lang="sk-SK" smtClean="0"/>
              <a:t>8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641936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46FB3-4C6A-4BDE-9BCF-08446A73D0AD}" type="slidenum">
              <a:rPr lang="sk-SK" smtClean="0"/>
              <a:t>9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9444212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46FB3-4C6A-4BDE-9BCF-08446A73D0AD}" type="slidenum">
              <a:rPr lang="sk-SK" smtClean="0"/>
              <a:t>10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2327549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Zástupný symbol obsahu 5"/>
          <p:cNvSpPr/>
          <p:nvPr/>
        </p:nvSpPr>
        <p:spPr>
          <a:xfrm>
            <a:off x="484920" y="732240"/>
            <a:ext cx="9363600" cy="3913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" name="Zástupný symbol obsahu 2_0"/>
          <p:cNvSpPr/>
          <p:nvPr/>
        </p:nvSpPr>
        <p:spPr>
          <a:xfrm>
            <a:off x="205560" y="1877040"/>
            <a:ext cx="9642600" cy="3022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rmAutofit/>
          </a:bodyPr>
          <a:lstStyle/>
          <a:p>
            <a:pPr algn="just">
              <a:lnSpc>
                <a:spcPct val="100000"/>
              </a:lnSpc>
              <a:spcBef>
                <a:spcPts val="400"/>
              </a:spcBef>
              <a:tabLst>
                <a:tab pos="0" algn="l"/>
              </a:tabLst>
            </a:pPr>
            <a:endParaRPr lang="en-US" sz="18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400"/>
              </a:spcBef>
              <a:tabLst>
                <a:tab pos="0" algn="l"/>
              </a:tabLst>
            </a:pPr>
            <a:endParaRPr lang="en-US" sz="1800" b="0" strike="noStrike" spc="-1" dirty="0">
              <a:latin typeface="Arial"/>
            </a:endParaRPr>
          </a:p>
        </p:txBody>
      </p:sp>
      <p:sp>
        <p:nvSpPr>
          <p:cNvPr id="40" name="Zaoblený obdĺžnik 4_0"/>
          <p:cNvSpPr/>
          <p:nvPr/>
        </p:nvSpPr>
        <p:spPr>
          <a:xfrm>
            <a:off x="7408800" y="206640"/>
            <a:ext cx="2666880" cy="778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" name="Zástupný symbol obsahu 2_1"/>
          <p:cNvSpPr/>
          <p:nvPr/>
        </p:nvSpPr>
        <p:spPr>
          <a:xfrm>
            <a:off x="25560" y="26640"/>
            <a:ext cx="9642600" cy="4691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just">
              <a:lnSpc>
                <a:spcPct val="100000"/>
              </a:lnSpc>
              <a:spcBef>
                <a:spcPts val="400"/>
              </a:spcBef>
              <a:tabLst>
                <a:tab pos="0" algn="l"/>
              </a:tabLst>
            </a:pPr>
            <a:r>
              <a:rPr lang="sk-SK" sz="1100" b="0" strike="noStrike" spc="-1" dirty="0">
                <a:solidFill>
                  <a:srgbClr val="000000"/>
                </a:solidFill>
                <a:latin typeface="Verdana"/>
                <a:ea typeface="Verdana"/>
              </a:rPr>
              <a:t>Názov projektu: Zlepšenie využívania údajov vo verejnej správe</a:t>
            </a:r>
            <a:endParaRPr lang="en-US" sz="11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400"/>
              </a:spcBef>
              <a:tabLst>
                <a:tab pos="0" algn="l"/>
              </a:tabLst>
            </a:pPr>
            <a:r>
              <a:rPr lang="sk-SK" sz="1100" b="0" strike="noStrike" spc="-1" dirty="0">
                <a:solidFill>
                  <a:srgbClr val="000000"/>
                </a:solidFill>
                <a:latin typeface="Verdana"/>
                <a:ea typeface="Verdana"/>
              </a:rPr>
              <a:t>Kód projektu: 314011S979</a:t>
            </a:r>
            <a:r>
              <a:rPr lang="sk-SK" sz="1400" b="0" strike="noStrike" spc="-1" dirty="0">
                <a:solidFill>
                  <a:srgbClr val="FFFFFF"/>
                </a:solidFill>
                <a:latin typeface="Verdana"/>
                <a:ea typeface="Verdana"/>
              </a:rPr>
              <a:t>	 		</a:t>
            </a:r>
            <a:endParaRPr lang="en-US" sz="14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tabLst>
                <a:tab pos="0" algn="l"/>
              </a:tabLst>
            </a:pPr>
            <a:endParaRPr lang="en-US" sz="14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400"/>
              </a:spcBef>
              <a:tabLst>
                <a:tab pos="0" algn="l"/>
              </a:tabLst>
            </a:pPr>
            <a:endParaRPr lang="en-US" sz="14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400"/>
              </a:spcBef>
              <a:tabLst>
                <a:tab pos="0" algn="l"/>
              </a:tabLst>
            </a:pPr>
            <a:endParaRPr lang="en-US" sz="1400" b="0" strike="noStrike" spc="-1" dirty="0">
              <a:latin typeface="Arial"/>
            </a:endParaRPr>
          </a:p>
        </p:txBody>
      </p:sp>
      <p:sp>
        <p:nvSpPr>
          <p:cNvPr id="42" name="BlokTextu 1_0"/>
          <p:cNvSpPr/>
          <p:nvPr/>
        </p:nvSpPr>
        <p:spPr>
          <a:xfrm>
            <a:off x="195480" y="5438880"/>
            <a:ext cx="5397840" cy="302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sk-SK" sz="14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Tento projekt je podporený z Európskeho sociálneho fondu</a:t>
            </a:r>
            <a:endParaRPr lang="en-US" sz="1400" b="0" strike="noStrike" spc="-1" dirty="0">
              <a:latin typeface="Arial"/>
            </a:endParaRPr>
          </a:p>
        </p:txBody>
      </p:sp>
      <p:sp>
        <p:nvSpPr>
          <p:cNvPr id="43" name="TextShape 1_1"/>
          <p:cNvSpPr/>
          <p:nvPr/>
        </p:nvSpPr>
        <p:spPr>
          <a:xfrm>
            <a:off x="457200" y="1371600"/>
            <a:ext cx="2465640" cy="594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 anchorCtr="1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2000" b="1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Pracovná</a:t>
            </a:r>
            <a:r>
              <a:rPr lang="en-US" sz="20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n-US" sz="2000" b="1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skupina</a:t>
            </a:r>
            <a:endParaRPr lang="en-US" sz="20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en-US" sz="2000" b="0" strike="noStrike" spc="-1" dirty="0">
              <a:latin typeface="Arial"/>
            </a:endParaRPr>
          </a:p>
        </p:txBody>
      </p:sp>
      <p:pic>
        <p:nvPicPr>
          <p:cNvPr id="44" name="Picture 44_12"/>
          <p:cNvPicPr/>
          <p:nvPr/>
        </p:nvPicPr>
        <p:blipFill>
          <a:blip r:embed="rId3"/>
          <a:stretch/>
        </p:blipFill>
        <p:spPr>
          <a:xfrm>
            <a:off x="8228160" y="5028480"/>
            <a:ext cx="1848960" cy="615240"/>
          </a:xfrm>
          <a:prstGeom prst="rect">
            <a:avLst/>
          </a:prstGeom>
          <a:ln w="25560">
            <a:noFill/>
          </a:ln>
        </p:spPr>
      </p:pic>
      <p:sp>
        <p:nvSpPr>
          <p:cNvPr id="45" name="Rectangle 45"/>
          <p:cNvSpPr/>
          <p:nvPr/>
        </p:nvSpPr>
        <p:spPr>
          <a:xfrm>
            <a:off x="457200" y="1703739"/>
            <a:ext cx="8941320" cy="1113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r>
              <a:rPr lang="en-US" sz="4000" b="1" spc="-1" dirty="0">
                <a:solidFill>
                  <a:srgbClr val="00008B"/>
                </a:solidFill>
                <a:latin typeface="Arial"/>
              </a:rPr>
              <a:t>K 9.4 - </a:t>
            </a:r>
            <a:r>
              <a:rPr lang="en-US" sz="4000" b="1" spc="-1" dirty="0" err="1">
                <a:solidFill>
                  <a:srgbClr val="00008B"/>
                </a:solidFill>
                <a:latin typeface="Arial"/>
              </a:rPr>
              <a:t>Lepšie</a:t>
            </a:r>
            <a:r>
              <a:rPr lang="en-US" sz="4000" b="1" spc="-1" dirty="0">
                <a:solidFill>
                  <a:srgbClr val="00008B"/>
                </a:solidFill>
                <a:latin typeface="Arial"/>
              </a:rPr>
              <a:t> </a:t>
            </a:r>
            <a:r>
              <a:rPr lang="en-US" sz="4000" b="1" spc="-1" dirty="0" err="1">
                <a:solidFill>
                  <a:srgbClr val="00008B"/>
                </a:solidFill>
                <a:latin typeface="Arial"/>
              </a:rPr>
              <a:t>údaje</a:t>
            </a:r>
            <a:endParaRPr lang="en-US" sz="4000" b="1" strike="noStrike" spc="-1" dirty="0">
              <a:solidFill>
                <a:srgbClr val="00008B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4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4000" b="0" strike="noStrike" spc="-1" dirty="0">
              <a:latin typeface="Arial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90020" y="3654000"/>
            <a:ext cx="1902960" cy="7700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sk-SK" sz="2400" b="1" spc="-1" dirty="0">
                <a:solidFill>
                  <a:srgbClr val="000000"/>
                </a:solidFill>
                <a:latin typeface="Arial"/>
              </a:rPr>
              <a:t>01. 06. 2022</a:t>
            </a:r>
            <a:endParaRPr lang="en-US" sz="24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Shape 1"/>
          <p:cNvSpPr/>
          <p:nvPr/>
        </p:nvSpPr>
        <p:spPr>
          <a:xfrm>
            <a:off x="503280" y="225720"/>
            <a:ext cx="9068040" cy="944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/>
            <a:endParaRPr lang="sk-SK" sz="4000" dirty="0" smtClean="0"/>
          </a:p>
          <a:p>
            <a:pPr algn="ctr"/>
            <a:endParaRPr lang="sk-SK" sz="4000" dirty="0"/>
          </a:p>
          <a:p>
            <a:pPr algn="ctr"/>
            <a:endParaRPr lang="sk-SK" sz="4000" dirty="0" smtClean="0"/>
          </a:p>
          <a:p>
            <a:pPr algn="ctr"/>
            <a:endParaRPr lang="sk-SK" sz="4000" dirty="0"/>
          </a:p>
          <a:p>
            <a:pPr algn="ctr"/>
            <a:endParaRPr lang="sk-SK" sz="4000" dirty="0" smtClean="0"/>
          </a:p>
          <a:p>
            <a:pPr algn="ctr"/>
            <a:endParaRPr lang="sk-SK" sz="4000" dirty="0"/>
          </a:p>
          <a:p>
            <a:pPr algn="ctr"/>
            <a:endParaRPr lang="sk-SK" sz="4000" dirty="0" smtClean="0"/>
          </a:p>
          <a:p>
            <a:pPr algn="ctr"/>
            <a:r>
              <a:rPr lang="sk-SK" sz="2000" b="1" dirty="0" smtClean="0">
                <a:solidFill>
                  <a:srgbClr val="00008B"/>
                </a:solidFill>
              </a:rPr>
              <a:t>Ďakujeme za pozornosť</a:t>
            </a:r>
          </a:p>
          <a:p>
            <a:pPr algn="ctr"/>
            <a:endParaRPr lang="sk-SK" sz="4000" dirty="0"/>
          </a:p>
        </p:txBody>
      </p:sp>
      <p:pic>
        <p:nvPicPr>
          <p:cNvPr id="48" name="Picture 44"/>
          <p:cNvPicPr/>
          <p:nvPr/>
        </p:nvPicPr>
        <p:blipFill>
          <a:blip r:embed="rId3"/>
          <a:stretch/>
        </p:blipFill>
        <p:spPr>
          <a:xfrm>
            <a:off x="7613280" y="0"/>
            <a:ext cx="2463120" cy="819360"/>
          </a:xfrm>
          <a:prstGeom prst="rect">
            <a:avLst/>
          </a:prstGeom>
          <a:ln w="25560">
            <a:noFill/>
          </a:ln>
        </p:spPr>
      </p:pic>
      <p:sp>
        <p:nvSpPr>
          <p:cNvPr id="49" name="BlokTextu 11"/>
          <p:cNvSpPr/>
          <p:nvPr/>
        </p:nvSpPr>
        <p:spPr>
          <a:xfrm>
            <a:off x="-5493704" y="1598906"/>
            <a:ext cx="8911800" cy="95265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buClr>
                <a:srgbClr val="000000"/>
              </a:buClr>
            </a:pPr>
            <a:endParaRPr lang="en-US" sz="1400" spc="-1">
              <a:cs typeface="Arial"/>
            </a:endParaRPr>
          </a:p>
          <a:p>
            <a:pPr marL="342900" indent="-342900">
              <a:buClr>
                <a:srgbClr val="000000"/>
              </a:buClr>
              <a:buAutoNum type="arabicPeriod"/>
            </a:pPr>
            <a:endParaRPr lang="en-US" sz="1400" spc="-1">
              <a:cs typeface="Arial"/>
            </a:endParaRPr>
          </a:p>
          <a:p>
            <a:pPr marL="342900" indent="-342900">
              <a:buClr>
                <a:srgbClr val="000000"/>
              </a:buClr>
              <a:buAutoNum type="arabicPeriod"/>
            </a:pPr>
            <a:endParaRPr lang="en-US" sz="1400" b="1" spc="-1">
              <a:cs typeface="Arial"/>
            </a:endParaRPr>
          </a:p>
          <a:p>
            <a:pPr marL="346075" indent="-342900">
              <a:buClr>
                <a:srgbClr val="000000"/>
              </a:buClr>
              <a:buAutoNum type="arabicPeriod"/>
            </a:pPr>
            <a:endParaRPr lang="en-US" sz="1400" spc="-1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14760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Shape 1"/>
          <p:cNvSpPr/>
          <p:nvPr/>
        </p:nvSpPr>
        <p:spPr>
          <a:xfrm>
            <a:off x="503280" y="225720"/>
            <a:ext cx="9068040" cy="944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/>
            <a:r>
              <a:rPr lang="en-US" sz="4000" b="1" spc="-1" dirty="0">
                <a:solidFill>
                  <a:srgbClr val="00008B"/>
                </a:solidFill>
                <a:latin typeface="Arial"/>
              </a:rPr>
              <a:t>Agenda</a:t>
            </a:r>
            <a:endParaRPr lang="sk-SK" sz="4000" dirty="0"/>
          </a:p>
        </p:txBody>
      </p:sp>
      <p:pic>
        <p:nvPicPr>
          <p:cNvPr id="48" name="Picture 44"/>
          <p:cNvPicPr/>
          <p:nvPr/>
        </p:nvPicPr>
        <p:blipFill>
          <a:blip r:embed="rId3"/>
          <a:stretch/>
        </p:blipFill>
        <p:spPr>
          <a:xfrm>
            <a:off x="7613280" y="0"/>
            <a:ext cx="2463120" cy="819360"/>
          </a:xfrm>
          <a:prstGeom prst="rect">
            <a:avLst/>
          </a:prstGeom>
          <a:ln w="25560">
            <a:noFill/>
          </a:ln>
        </p:spPr>
      </p:pic>
      <p:sp>
        <p:nvSpPr>
          <p:cNvPr id="49" name="BlokTextu 11"/>
          <p:cNvSpPr/>
          <p:nvPr/>
        </p:nvSpPr>
        <p:spPr>
          <a:xfrm>
            <a:off x="632776" y="1789406"/>
            <a:ext cx="8911800" cy="95265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buClr>
                <a:srgbClr val="000000"/>
              </a:buClr>
            </a:pPr>
            <a:endParaRPr lang="en-US" sz="1400" spc="-1">
              <a:cs typeface="Arial"/>
            </a:endParaRPr>
          </a:p>
          <a:p>
            <a:pPr marL="342900" indent="-342900">
              <a:buClr>
                <a:srgbClr val="000000"/>
              </a:buClr>
              <a:buAutoNum type="arabicPeriod"/>
            </a:pPr>
            <a:endParaRPr lang="en-US" sz="1400" spc="-1">
              <a:cs typeface="Arial"/>
            </a:endParaRPr>
          </a:p>
          <a:p>
            <a:pPr marL="342900" indent="-342900">
              <a:buClr>
                <a:srgbClr val="000000"/>
              </a:buClr>
              <a:buAutoNum type="arabicPeriod"/>
            </a:pPr>
            <a:endParaRPr lang="en-US" sz="1400" b="1" spc="-1">
              <a:cs typeface="Arial"/>
            </a:endParaRPr>
          </a:p>
          <a:p>
            <a:pPr marL="346075" indent="-342900">
              <a:buClr>
                <a:srgbClr val="000000"/>
              </a:buClr>
              <a:buAutoNum type="arabicPeriod"/>
            </a:pPr>
            <a:endParaRPr lang="en-US" sz="1400" spc="-1">
              <a:cs typeface="Arial"/>
            </a:endParaRPr>
          </a:p>
        </p:txBody>
      </p:sp>
      <p:sp>
        <p:nvSpPr>
          <p:cNvPr id="2" name="BlokTextu 1">
            <a:extLst>
              <a:ext uri="{FF2B5EF4-FFF2-40B4-BE49-F238E27FC236}">
                <a16:creationId xmlns:a16="http://schemas.microsoft.com/office/drawing/2014/main" id="{9BBF27CC-6689-B5BB-C5D2-CCDA72A1967C}"/>
              </a:ext>
            </a:extLst>
          </p:cNvPr>
          <p:cNvSpPr txBox="1"/>
          <p:nvPr/>
        </p:nvSpPr>
        <p:spPr>
          <a:xfrm>
            <a:off x="539179" y="1137590"/>
            <a:ext cx="8958845" cy="440120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sk-SK" sz="1400" b="1" dirty="0" smtClean="0">
                <a:ea typeface="+mn-lt"/>
                <a:cs typeface="+mn-lt"/>
              </a:rPr>
              <a:t>Úvod</a:t>
            </a:r>
          </a:p>
          <a:p>
            <a:pPr marL="228600" indent="-228600">
              <a:buFont typeface="+mj-lt"/>
              <a:buAutoNum type="arabicPeriod"/>
            </a:pPr>
            <a:endParaRPr lang="sk-SK" sz="1400" b="1" dirty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r>
              <a:rPr lang="sk-SK" sz="1400" b="1" dirty="0" smtClean="0">
                <a:ea typeface="+mn-lt"/>
                <a:cs typeface="+mn-lt"/>
              </a:rPr>
              <a:t>Stav </a:t>
            </a:r>
            <a:r>
              <a:rPr lang="sk-SK" sz="1400" b="1" dirty="0" err="1">
                <a:ea typeface="+mn-lt"/>
                <a:cs typeface="+mn-lt"/>
              </a:rPr>
              <a:t>referencovania</a:t>
            </a:r>
            <a:r>
              <a:rPr lang="sk-SK" sz="1400" b="1" dirty="0">
                <a:ea typeface="+mn-lt"/>
                <a:cs typeface="+mn-lt"/>
              </a:rPr>
              <a:t> a </a:t>
            </a:r>
            <a:r>
              <a:rPr lang="sk-SK" sz="1400" b="1" dirty="0" err="1">
                <a:ea typeface="+mn-lt"/>
                <a:cs typeface="+mn-lt"/>
              </a:rPr>
              <a:t>stotožnovania</a:t>
            </a:r>
            <a:r>
              <a:rPr lang="sk-SK" sz="1400" b="1" dirty="0">
                <a:ea typeface="+mn-lt"/>
                <a:cs typeface="+mn-lt"/>
              </a:rPr>
              <a:t> referenčných údajov v jednotlivých registroch </a:t>
            </a:r>
            <a:r>
              <a:rPr lang="sk-SK" sz="1400" b="1" dirty="0" smtClean="0">
                <a:ea typeface="+mn-lt"/>
                <a:cs typeface="+mn-lt"/>
              </a:rPr>
              <a:t>ISVS</a:t>
            </a:r>
          </a:p>
          <a:p>
            <a:pPr marL="228600" indent="-228600">
              <a:buFont typeface="+mj-lt"/>
              <a:buAutoNum type="arabicPeriod"/>
            </a:pPr>
            <a:endParaRPr lang="sk-SK" sz="1400" b="1" dirty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r>
              <a:rPr lang="sk-SK" sz="1400" b="1" dirty="0">
                <a:ea typeface="+mn-lt"/>
                <a:cs typeface="+mn-lt"/>
              </a:rPr>
              <a:t>Identifikácia bariér (legislatívne, technické, finančné) vo vzťahu k aplikácii </a:t>
            </a:r>
            <a:r>
              <a:rPr lang="sk-SK" sz="1400" b="1" dirty="0" err="1">
                <a:ea typeface="+mn-lt"/>
                <a:cs typeface="+mn-lt"/>
              </a:rPr>
              <a:t>referencovania</a:t>
            </a:r>
            <a:r>
              <a:rPr lang="sk-SK" sz="1400" b="1" dirty="0">
                <a:ea typeface="+mn-lt"/>
                <a:cs typeface="+mn-lt"/>
              </a:rPr>
              <a:t>/stotožňovania </a:t>
            </a:r>
            <a:r>
              <a:rPr lang="sk-SK" sz="1400" b="1" dirty="0" smtClean="0">
                <a:ea typeface="+mn-lt"/>
                <a:cs typeface="+mn-lt"/>
              </a:rPr>
              <a:t>údajov</a:t>
            </a:r>
          </a:p>
          <a:p>
            <a:pPr marL="228600" indent="-228600">
              <a:buFont typeface="+mj-lt"/>
              <a:buAutoNum type="arabicPeriod"/>
            </a:pPr>
            <a:endParaRPr lang="sk-SK" sz="1400" b="1" dirty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r>
              <a:rPr lang="sk-SK" sz="1400" b="1" dirty="0" smtClean="0">
                <a:ea typeface="+mn-lt"/>
                <a:cs typeface="+mn-lt"/>
              </a:rPr>
              <a:t>Zhodnotenie </a:t>
            </a:r>
            <a:r>
              <a:rPr lang="sk-SK" sz="1400" b="1" dirty="0">
                <a:ea typeface="+mn-lt"/>
                <a:cs typeface="+mn-lt"/>
              </a:rPr>
              <a:t>doterajšej aplikácie konceptu referenčných </a:t>
            </a:r>
            <a:r>
              <a:rPr lang="sk-SK" sz="1400" b="1" dirty="0" smtClean="0">
                <a:ea typeface="+mn-lt"/>
                <a:cs typeface="+mn-lt"/>
              </a:rPr>
              <a:t>údajov</a:t>
            </a:r>
          </a:p>
          <a:p>
            <a:pPr marL="228600" indent="-228600">
              <a:buFont typeface="+mj-lt"/>
              <a:buAutoNum type="arabicPeriod"/>
            </a:pPr>
            <a:endParaRPr lang="sk-SK" sz="1400" b="1" dirty="0" smtClean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r>
              <a:rPr lang="sk-SK" sz="1400" b="1" dirty="0" smtClean="0">
                <a:ea typeface="+mn-lt"/>
                <a:cs typeface="+mn-lt"/>
              </a:rPr>
              <a:t>Nastavenie </a:t>
            </a:r>
            <a:r>
              <a:rPr lang="sk-SK" sz="1400" b="1" dirty="0">
                <a:ea typeface="+mn-lt"/>
                <a:cs typeface="+mn-lt"/>
              </a:rPr>
              <a:t>dátového manažmentu verejnej správy založeného na princípoch </a:t>
            </a:r>
            <a:r>
              <a:rPr lang="sk-SK" sz="1400" b="1" dirty="0" err="1">
                <a:ea typeface="+mn-lt"/>
                <a:cs typeface="+mn-lt"/>
              </a:rPr>
              <a:t>interoperability</a:t>
            </a:r>
            <a:r>
              <a:rPr lang="sk-SK" sz="1400" b="1" dirty="0">
                <a:ea typeface="+mn-lt"/>
                <a:cs typeface="+mn-lt"/>
              </a:rPr>
              <a:t>, dôsledného </a:t>
            </a:r>
            <a:r>
              <a:rPr lang="sk-SK" sz="1400" b="1" dirty="0" err="1">
                <a:ea typeface="+mn-lt"/>
                <a:cs typeface="+mn-lt"/>
              </a:rPr>
              <a:t>referencovania</a:t>
            </a:r>
            <a:r>
              <a:rPr lang="sk-SK" sz="1400" b="1" dirty="0">
                <a:ea typeface="+mn-lt"/>
                <a:cs typeface="+mn-lt"/>
              </a:rPr>
              <a:t> a uplatňovaní moderných konceptov </a:t>
            </a:r>
            <a:r>
              <a:rPr lang="sk-SK" sz="1400" b="1" dirty="0" err="1">
                <a:ea typeface="+mn-lt"/>
                <a:cs typeface="+mn-lt"/>
              </a:rPr>
              <a:t>MyData</a:t>
            </a:r>
            <a:r>
              <a:rPr lang="sk-SK" sz="1400" b="1" dirty="0">
                <a:ea typeface="+mn-lt"/>
                <a:cs typeface="+mn-lt"/>
              </a:rPr>
              <a:t>, analytického spracúvania údajov a širokého sprístupňovania otvorených </a:t>
            </a:r>
            <a:r>
              <a:rPr lang="sk-SK" sz="1400" b="1" dirty="0" smtClean="0">
                <a:ea typeface="+mn-lt"/>
                <a:cs typeface="+mn-lt"/>
              </a:rPr>
              <a:t>údajov</a:t>
            </a:r>
            <a:endParaRPr lang="sk-SK" sz="1400" b="1" dirty="0"/>
          </a:p>
          <a:p>
            <a:pPr marL="228600" indent="-228600">
              <a:buFont typeface="+mj-lt"/>
              <a:buAutoNum type="arabicPeriod"/>
            </a:pPr>
            <a:endParaRPr lang="sk-SK" sz="1400" b="1" dirty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r>
              <a:rPr lang="sk-SK" sz="1400" b="1" dirty="0" smtClean="0">
                <a:ea typeface="+mn-lt"/>
                <a:cs typeface="+mn-lt"/>
              </a:rPr>
              <a:t>Zásadné </a:t>
            </a:r>
            <a:r>
              <a:rPr lang="sk-SK" sz="1400" b="1" dirty="0">
                <a:ea typeface="+mn-lt"/>
                <a:cs typeface="+mn-lt"/>
              </a:rPr>
              <a:t>zvýšenie dátovej kvality a rozšírenie zdieľanej údajovej základne verejnej správy v rámci národného projektu Dátová </a:t>
            </a:r>
            <a:r>
              <a:rPr lang="sk-SK" sz="1400" b="1" dirty="0" smtClean="0">
                <a:ea typeface="+mn-lt"/>
                <a:cs typeface="+mn-lt"/>
              </a:rPr>
              <a:t>integrácia</a:t>
            </a:r>
          </a:p>
          <a:p>
            <a:pPr marL="228600" indent="-228600">
              <a:buFont typeface="+mj-lt"/>
              <a:buAutoNum type="arabicPeriod"/>
            </a:pPr>
            <a:endParaRPr lang="sk-SK" sz="1400" b="1" dirty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r>
              <a:rPr lang="sk-SK" sz="1400" b="1" dirty="0" smtClean="0">
                <a:ea typeface="+mn-lt"/>
                <a:cs typeface="+mn-lt"/>
              </a:rPr>
              <a:t>Koncipovanie </a:t>
            </a:r>
            <a:r>
              <a:rPr lang="sk-SK" sz="1400" b="1" dirty="0">
                <a:ea typeface="+mn-lt"/>
                <a:cs typeface="+mn-lt"/>
              </a:rPr>
              <a:t>právnej úpravy zákona o údajoch s cieľom odstránenia bariér podľa bodu 3 a nastavenie dátového manažmentu verejnej správy podľa bodu </a:t>
            </a:r>
            <a:r>
              <a:rPr lang="sk-SK" sz="1400" b="1" dirty="0" smtClean="0">
                <a:ea typeface="+mn-lt"/>
                <a:cs typeface="+mn-lt"/>
              </a:rPr>
              <a:t>4.</a:t>
            </a:r>
          </a:p>
          <a:p>
            <a:pPr marL="228600" indent="-228600">
              <a:buFont typeface="+mj-lt"/>
              <a:buAutoNum type="arabicPeriod"/>
            </a:pPr>
            <a:endParaRPr lang="sk-SK" sz="1400" b="1" dirty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r>
              <a:rPr lang="sk-SK" sz="1400" b="1" dirty="0" smtClean="0">
                <a:ea typeface="+mn-lt"/>
                <a:cs typeface="+mn-lt"/>
              </a:rPr>
              <a:t>Diskusia</a:t>
            </a:r>
            <a:r>
              <a:rPr lang="sk-SK" sz="1400" b="1" dirty="0">
                <a:ea typeface="+mn-lt"/>
                <a:cs typeface="+mn-lt"/>
              </a:rPr>
              <a:t>, rôzne a záver</a:t>
            </a:r>
            <a:endParaRPr lang="sk-SK" sz="14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Shape 1"/>
          <p:cNvSpPr/>
          <p:nvPr/>
        </p:nvSpPr>
        <p:spPr>
          <a:xfrm>
            <a:off x="109728" y="225720"/>
            <a:ext cx="7446874" cy="111296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lvl="1"/>
            <a:r>
              <a:rPr lang="sk-SK" sz="2000" b="1" spc="-1" dirty="0" smtClean="0">
                <a:solidFill>
                  <a:srgbClr val="00008B"/>
                </a:solidFill>
                <a:cs typeface="Arial"/>
              </a:rPr>
              <a:t>2. 	Stav </a:t>
            </a:r>
            <a:r>
              <a:rPr lang="sk-SK" sz="2000" b="1" spc="-1" dirty="0" err="1" smtClean="0">
                <a:solidFill>
                  <a:srgbClr val="00008B"/>
                </a:solidFill>
                <a:cs typeface="Arial"/>
              </a:rPr>
              <a:t>referencovania</a:t>
            </a:r>
            <a:r>
              <a:rPr lang="sk-SK" sz="2000" b="1" spc="-1" dirty="0" smtClean="0">
                <a:solidFill>
                  <a:srgbClr val="00008B"/>
                </a:solidFill>
                <a:cs typeface="Arial"/>
              </a:rPr>
              <a:t> a </a:t>
            </a:r>
            <a:r>
              <a:rPr lang="sk-SK" sz="2000" b="1" spc="-1" dirty="0" err="1" smtClean="0">
                <a:solidFill>
                  <a:srgbClr val="00008B"/>
                </a:solidFill>
                <a:cs typeface="Arial"/>
              </a:rPr>
              <a:t>stotožnovania</a:t>
            </a:r>
            <a:r>
              <a:rPr lang="sk-SK" sz="2000" b="1" spc="-1" dirty="0" smtClean="0">
                <a:solidFill>
                  <a:srgbClr val="00008B"/>
                </a:solidFill>
                <a:cs typeface="Arial"/>
              </a:rPr>
              <a:t> referenčných 	údajov v jednotlivých registroch ISVS</a:t>
            </a:r>
          </a:p>
          <a:p>
            <a:pPr marL="457200" indent="-457200">
              <a:buAutoNum type="arabicPeriod" startAt="2"/>
            </a:pPr>
            <a:endParaRPr lang="en-US" sz="2000" b="1" spc="-1" dirty="0">
              <a:solidFill>
                <a:srgbClr val="00008B"/>
              </a:solidFill>
              <a:ea typeface="+mn-lt"/>
              <a:cs typeface="+mn-lt"/>
            </a:endParaRPr>
          </a:p>
        </p:txBody>
      </p:sp>
      <p:pic>
        <p:nvPicPr>
          <p:cNvPr id="48" name="Picture 44"/>
          <p:cNvPicPr/>
          <p:nvPr/>
        </p:nvPicPr>
        <p:blipFill>
          <a:blip r:embed="rId3"/>
          <a:stretch/>
        </p:blipFill>
        <p:spPr>
          <a:xfrm>
            <a:off x="7613280" y="0"/>
            <a:ext cx="2463120" cy="819360"/>
          </a:xfrm>
          <a:prstGeom prst="rect">
            <a:avLst/>
          </a:prstGeom>
          <a:ln w="25560">
            <a:noFill/>
          </a:ln>
        </p:spPr>
      </p:pic>
      <p:sp>
        <p:nvSpPr>
          <p:cNvPr id="49" name="BlokTextu 11"/>
          <p:cNvSpPr/>
          <p:nvPr/>
        </p:nvSpPr>
        <p:spPr>
          <a:xfrm>
            <a:off x="632776" y="1789406"/>
            <a:ext cx="8911800" cy="95265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buClr>
                <a:srgbClr val="000000"/>
              </a:buClr>
            </a:pPr>
            <a:endParaRPr lang="en-US" sz="1400" spc="-1">
              <a:cs typeface="Arial"/>
            </a:endParaRPr>
          </a:p>
          <a:p>
            <a:pPr marL="342900" indent="-342900">
              <a:buClr>
                <a:srgbClr val="000000"/>
              </a:buClr>
              <a:buAutoNum type="arabicPeriod"/>
            </a:pPr>
            <a:endParaRPr lang="en-US" sz="1400" spc="-1">
              <a:cs typeface="Arial"/>
            </a:endParaRPr>
          </a:p>
          <a:p>
            <a:pPr marL="342900" indent="-342900">
              <a:buClr>
                <a:srgbClr val="000000"/>
              </a:buClr>
              <a:buAutoNum type="arabicPeriod"/>
            </a:pPr>
            <a:endParaRPr lang="en-US" sz="1400" b="1" spc="-1">
              <a:cs typeface="Arial"/>
            </a:endParaRPr>
          </a:p>
          <a:p>
            <a:pPr marL="346075" indent="-342900">
              <a:buClr>
                <a:srgbClr val="000000"/>
              </a:buClr>
              <a:buAutoNum type="arabicPeriod"/>
            </a:pPr>
            <a:endParaRPr lang="en-US" sz="1400" spc="-1">
              <a:cs typeface="Arial"/>
            </a:endParaRPr>
          </a:p>
        </p:txBody>
      </p:sp>
      <p:sp>
        <p:nvSpPr>
          <p:cNvPr id="2" name="BlokTextu 1">
            <a:extLst>
              <a:ext uri="{FF2B5EF4-FFF2-40B4-BE49-F238E27FC236}">
                <a16:creationId xmlns:a16="http://schemas.microsoft.com/office/drawing/2014/main" id="{9BBF27CC-6689-B5BB-C5D2-CCDA72A1967C}"/>
              </a:ext>
            </a:extLst>
          </p:cNvPr>
          <p:cNvSpPr txBox="1"/>
          <p:nvPr/>
        </p:nvSpPr>
        <p:spPr>
          <a:xfrm>
            <a:off x="929030" y="1167542"/>
            <a:ext cx="8525103" cy="357020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28600" indent="-228600">
              <a:buFont typeface="+mj-lt"/>
              <a:buAutoNum type="arabicPeriod"/>
            </a:pPr>
            <a:endParaRPr lang="sk-SK" sz="1200" b="1" dirty="0" smtClean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endParaRPr lang="sk-SK" sz="1400" b="1" dirty="0" smtClean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r>
              <a:rPr lang="sk-SK" sz="1400" b="1" dirty="0" smtClean="0">
                <a:ea typeface="+mn-lt"/>
                <a:cs typeface="+mn-lt"/>
              </a:rPr>
              <a:t>§ </a:t>
            </a:r>
            <a:r>
              <a:rPr lang="sk-SK" sz="1400" b="1" dirty="0">
                <a:ea typeface="+mn-lt"/>
                <a:cs typeface="+mn-lt"/>
              </a:rPr>
              <a:t>49 až § 55 zákona č. 305/2013 Z. z. o </a:t>
            </a:r>
            <a:r>
              <a:rPr lang="sk-SK" sz="1400" b="1" dirty="0" err="1" smtClean="0">
                <a:ea typeface="+mn-lt"/>
                <a:cs typeface="+mn-lt"/>
              </a:rPr>
              <a:t>eGovernmente</a:t>
            </a:r>
            <a:endParaRPr lang="sk-SK" sz="1400" b="1" dirty="0" smtClean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endParaRPr lang="sk-SK" sz="1400" b="1" dirty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r>
              <a:rPr lang="sk-SK" sz="1400" b="1" dirty="0" smtClean="0">
                <a:ea typeface="+mn-lt"/>
                <a:cs typeface="+mn-lt"/>
              </a:rPr>
              <a:t>Referenčné </a:t>
            </a:r>
            <a:r>
              <a:rPr lang="sk-SK" sz="1400" b="1" dirty="0">
                <a:ea typeface="+mn-lt"/>
                <a:cs typeface="+mn-lt"/>
              </a:rPr>
              <a:t>registre: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sk-SK" sz="1400" b="1" dirty="0">
                <a:ea typeface="+mn-lt"/>
                <a:cs typeface="+mn-lt"/>
              </a:rPr>
              <a:t>Register právnických osôb, podnikateľov a orgánov verejnej </a:t>
            </a:r>
            <a:r>
              <a:rPr lang="sk-SK" sz="1400" b="1" dirty="0" smtClean="0">
                <a:ea typeface="+mn-lt"/>
                <a:cs typeface="+mn-lt"/>
              </a:rPr>
              <a:t>moci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sk-SK" sz="1400" b="1" dirty="0" smtClean="0">
                <a:ea typeface="+mn-lt"/>
                <a:cs typeface="+mn-lt"/>
              </a:rPr>
              <a:t>Register </a:t>
            </a:r>
            <a:r>
              <a:rPr lang="sk-SK" sz="1400" b="1" dirty="0">
                <a:ea typeface="+mn-lt"/>
                <a:cs typeface="+mn-lt"/>
              </a:rPr>
              <a:t>fyzických </a:t>
            </a:r>
            <a:r>
              <a:rPr lang="sk-SK" sz="1400" b="1" dirty="0" smtClean="0">
                <a:ea typeface="+mn-lt"/>
                <a:cs typeface="+mn-lt"/>
              </a:rPr>
              <a:t>osôb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sk-SK" sz="1400" b="1" dirty="0" smtClean="0">
                <a:ea typeface="+mn-lt"/>
                <a:cs typeface="+mn-lt"/>
              </a:rPr>
              <a:t>Register </a:t>
            </a:r>
            <a:r>
              <a:rPr lang="sk-SK" sz="1400" b="1" dirty="0">
                <a:ea typeface="+mn-lt"/>
                <a:cs typeface="+mn-lt"/>
              </a:rPr>
              <a:t>daňových subjektov (IČ </a:t>
            </a:r>
            <a:r>
              <a:rPr lang="sk-SK" sz="1400" b="1" dirty="0" smtClean="0">
                <a:ea typeface="+mn-lt"/>
                <a:cs typeface="+mn-lt"/>
              </a:rPr>
              <a:t>DPH)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sk-SK" sz="1400" b="1" dirty="0" smtClean="0">
                <a:ea typeface="+mn-lt"/>
                <a:cs typeface="+mn-lt"/>
              </a:rPr>
              <a:t>Register adries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sk-SK" sz="1400" b="1" dirty="0" smtClean="0">
                <a:ea typeface="+mn-lt"/>
                <a:cs typeface="+mn-lt"/>
              </a:rPr>
              <a:t>Informačný </a:t>
            </a:r>
            <a:r>
              <a:rPr lang="sk-SK" sz="1400" b="1" dirty="0">
                <a:ea typeface="+mn-lt"/>
                <a:cs typeface="+mn-lt"/>
              </a:rPr>
              <a:t>systém </a:t>
            </a:r>
            <a:r>
              <a:rPr lang="sk-SK" sz="1400" b="1">
                <a:ea typeface="+mn-lt"/>
                <a:cs typeface="+mn-lt"/>
              </a:rPr>
              <a:t>služieb </a:t>
            </a:r>
            <a:r>
              <a:rPr lang="sk-SK" sz="1400" b="1" smtClean="0">
                <a:ea typeface="+mn-lt"/>
                <a:cs typeface="+mn-lt"/>
              </a:rPr>
              <a:t>zamestnanosti (zaradenie/vyradenie </a:t>
            </a:r>
            <a:r>
              <a:rPr lang="sk-SK" sz="1400" b="1" dirty="0">
                <a:ea typeface="+mn-lt"/>
                <a:cs typeface="+mn-lt"/>
              </a:rPr>
              <a:t>uchádzača o zamestnanie)</a:t>
            </a:r>
          </a:p>
          <a:p>
            <a:pPr marL="228600" indent="-228600">
              <a:buFont typeface="+mj-lt"/>
              <a:buAutoNum type="arabicPeriod"/>
            </a:pPr>
            <a:endParaRPr lang="sk-SK" sz="1400" b="1" dirty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r>
              <a:rPr lang="sk-SK" sz="1400" b="1" dirty="0" smtClean="0">
                <a:ea typeface="+mn-lt"/>
                <a:cs typeface="+mn-lt"/>
              </a:rPr>
              <a:t>Aktuálny stav splnenia povinnosti stotožnenia údajov v registroch</a:t>
            </a:r>
          </a:p>
          <a:p>
            <a:endParaRPr lang="sk-SK" sz="1200" b="1" dirty="0" smtClean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endParaRPr lang="sk-SK" sz="1200" b="1" dirty="0" smtClean="0">
              <a:ea typeface="+mn-lt"/>
              <a:cs typeface="+mn-lt"/>
            </a:endParaRPr>
          </a:p>
          <a:p>
            <a:endParaRPr lang="sk-SK" sz="1200" b="1" dirty="0" smtClean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endParaRPr lang="sk-SK" sz="1200" b="1" dirty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endParaRPr lang="sk-SK" sz="1200" b="1" dirty="0"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80434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Shape 1"/>
          <p:cNvSpPr/>
          <p:nvPr/>
        </p:nvSpPr>
        <p:spPr>
          <a:xfrm>
            <a:off x="109728" y="225720"/>
            <a:ext cx="7446874" cy="111296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lvl="1"/>
            <a:r>
              <a:rPr lang="sk-SK" sz="2000" b="1" spc="-1" dirty="0" smtClean="0">
                <a:solidFill>
                  <a:srgbClr val="00008B"/>
                </a:solidFill>
                <a:cs typeface="Arial"/>
              </a:rPr>
              <a:t>3. 	</a:t>
            </a:r>
            <a:r>
              <a:rPr lang="sk-SK" sz="2000" b="1" spc="-1" dirty="0" smtClean="0">
                <a:solidFill>
                  <a:srgbClr val="00008B"/>
                </a:solidFill>
                <a:ea typeface="+mn-lt"/>
                <a:cs typeface="+mn-lt"/>
              </a:rPr>
              <a:t>Identifikácia</a:t>
            </a:r>
            <a:r>
              <a:rPr lang="en-US" sz="2000" b="1" spc="-1" dirty="0" smtClean="0">
                <a:solidFill>
                  <a:srgbClr val="00008B"/>
                </a:solidFill>
                <a:ea typeface="+mn-lt"/>
                <a:cs typeface="+mn-lt"/>
              </a:rPr>
              <a:t> </a:t>
            </a:r>
            <a:r>
              <a:rPr lang="sk-SK" sz="2000" b="1" spc="-1" dirty="0" smtClean="0">
                <a:solidFill>
                  <a:srgbClr val="00008B"/>
                </a:solidFill>
                <a:ea typeface="+mn-lt"/>
                <a:cs typeface="+mn-lt"/>
              </a:rPr>
              <a:t>bariér</a:t>
            </a:r>
            <a:r>
              <a:rPr lang="en-US" sz="2000" b="1" spc="-1" dirty="0" smtClean="0">
                <a:solidFill>
                  <a:srgbClr val="00008B"/>
                </a:solidFill>
                <a:ea typeface="+mn-lt"/>
                <a:cs typeface="+mn-lt"/>
              </a:rPr>
              <a:t> (</a:t>
            </a:r>
            <a:r>
              <a:rPr lang="sk-SK" sz="2000" b="1" spc="-1" dirty="0" smtClean="0">
                <a:solidFill>
                  <a:srgbClr val="00008B"/>
                </a:solidFill>
                <a:ea typeface="+mn-lt"/>
                <a:cs typeface="+mn-lt"/>
              </a:rPr>
              <a:t>legislatívne</a:t>
            </a:r>
            <a:r>
              <a:rPr lang="en-US" sz="2000" b="1" spc="-1" dirty="0" smtClean="0">
                <a:solidFill>
                  <a:srgbClr val="00008B"/>
                </a:solidFill>
                <a:ea typeface="+mn-lt"/>
                <a:cs typeface="+mn-lt"/>
              </a:rPr>
              <a:t>, </a:t>
            </a:r>
            <a:r>
              <a:rPr lang="sk-SK" sz="2000" b="1" spc="-1" dirty="0" smtClean="0">
                <a:solidFill>
                  <a:srgbClr val="00008B"/>
                </a:solidFill>
                <a:ea typeface="+mn-lt"/>
                <a:cs typeface="+mn-lt"/>
              </a:rPr>
              <a:t>technické</a:t>
            </a:r>
            <a:r>
              <a:rPr lang="en-US" sz="2000" b="1" spc="-1" dirty="0" smtClean="0">
                <a:solidFill>
                  <a:srgbClr val="00008B"/>
                </a:solidFill>
                <a:ea typeface="+mn-lt"/>
                <a:cs typeface="+mn-lt"/>
              </a:rPr>
              <a:t>, </a:t>
            </a:r>
            <a:r>
              <a:rPr lang="sk-SK" sz="2000" b="1" spc="-1" dirty="0" smtClean="0">
                <a:solidFill>
                  <a:srgbClr val="00008B"/>
                </a:solidFill>
                <a:ea typeface="+mn-lt"/>
                <a:cs typeface="+mn-lt"/>
              </a:rPr>
              <a:t>finančné</a:t>
            </a:r>
            <a:r>
              <a:rPr lang="en-US" sz="2000" b="1" spc="-1" dirty="0" smtClean="0">
                <a:solidFill>
                  <a:srgbClr val="00008B"/>
                </a:solidFill>
                <a:ea typeface="+mn-lt"/>
                <a:cs typeface="+mn-lt"/>
              </a:rPr>
              <a:t>) </a:t>
            </a:r>
            <a:r>
              <a:rPr lang="sk-SK" sz="2000" b="1" spc="-1" dirty="0" smtClean="0">
                <a:solidFill>
                  <a:srgbClr val="00008B"/>
                </a:solidFill>
                <a:ea typeface="+mn-lt"/>
                <a:cs typeface="+mn-lt"/>
              </a:rPr>
              <a:t>	vo</a:t>
            </a:r>
            <a:r>
              <a:rPr lang="en-US" sz="2000" b="1" spc="-1" dirty="0" smtClean="0">
                <a:solidFill>
                  <a:srgbClr val="00008B"/>
                </a:solidFill>
                <a:ea typeface="+mn-lt"/>
                <a:cs typeface="+mn-lt"/>
              </a:rPr>
              <a:t> </a:t>
            </a:r>
            <a:r>
              <a:rPr lang="sk-SK" sz="2000" b="1" spc="-1" dirty="0" smtClean="0">
                <a:solidFill>
                  <a:srgbClr val="00008B"/>
                </a:solidFill>
                <a:ea typeface="+mn-lt"/>
                <a:cs typeface="+mn-lt"/>
              </a:rPr>
              <a:t>vzťahu</a:t>
            </a:r>
            <a:r>
              <a:rPr lang="en-US" sz="2000" b="1" spc="-1" dirty="0" smtClean="0">
                <a:solidFill>
                  <a:srgbClr val="00008B"/>
                </a:solidFill>
                <a:ea typeface="+mn-lt"/>
                <a:cs typeface="+mn-lt"/>
              </a:rPr>
              <a:t> </a:t>
            </a:r>
            <a:r>
              <a:rPr lang="en-US" sz="2000" b="1" spc="-1" dirty="0">
                <a:solidFill>
                  <a:srgbClr val="00008B"/>
                </a:solidFill>
                <a:ea typeface="+mn-lt"/>
                <a:cs typeface="+mn-lt"/>
              </a:rPr>
              <a:t>k </a:t>
            </a:r>
            <a:r>
              <a:rPr lang="sk-SK" sz="2000" b="1" spc="-1" dirty="0" smtClean="0">
                <a:solidFill>
                  <a:srgbClr val="00008B"/>
                </a:solidFill>
                <a:ea typeface="+mn-lt"/>
                <a:cs typeface="+mn-lt"/>
              </a:rPr>
              <a:t>aplikácii</a:t>
            </a:r>
            <a:r>
              <a:rPr lang="en-US" sz="2000" b="1" spc="-1" dirty="0" smtClean="0">
                <a:solidFill>
                  <a:srgbClr val="00008B"/>
                </a:solidFill>
                <a:ea typeface="+mn-lt"/>
                <a:cs typeface="+mn-lt"/>
              </a:rPr>
              <a:t> </a:t>
            </a:r>
            <a:r>
              <a:rPr lang="en-US" sz="2000" b="1" spc="-1" dirty="0" err="1">
                <a:solidFill>
                  <a:srgbClr val="00008B"/>
                </a:solidFill>
                <a:ea typeface="+mn-lt"/>
                <a:cs typeface="+mn-lt"/>
              </a:rPr>
              <a:t>referencovania</a:t>
            </a:r>
            <a:r>
              <a:rPr lang="en-US" sz="2000" b="1" spc="-1" dirty="0">
                <a:solidFill>
                  <a:srgbClr val="00008B"/>
                </a:solidFill>
                <a:ea typeface="+mn-lt"/>
                <a:cs typeface="+mn-lt"/>
              </a:rPr>
              <a:t>/</a:t>
            </a:r>
            <a:r>
              <a:rPr lang="en-US" sz="2000" b="1" spc="-1" dirty="0" err="1">
                <a:solidFill>
                  <a:srgbClr val="00008B"/>
                </a:solidFill>
                <a:ea typeface="+mn-lt"/>
                <a:cs typeface="+mn-lt"/>
              </a:rPr>
              <a:t>stotožňovania</a:t>
            </a:r>
            <a:r>
              <a:rPr lang="en-US" sz="2000" b="1" spc="-1" dirty="0">
                <a:solidFill>
                  <a:srgbClr val="00008B"/>
                </a:solidFill>
                <a:ea typeface="+mn-lt"/>
                <a:cs typeface="+mn-lt"/>
              </a:rPr>
              <a:t> </a:t>
            </a:r>
            <a:r>
              <a:rPr lang="sk-SK" sz="2000" b="1" spc="-1" dirty="0" smtClean="0">
                <a:solidFill>
                  <a:srgbClr val="00008B"/>
                </a:solidFill>
                <a:ea typeface="+mn-lt"/>
                <a:cs typeface="+mn-lt"/>
              </a:rPr>
              <a:t>	údajov</a:t>
            </a:r>
            <a:endParaRPr lang="sk-SK" sz="2000" b="1" spc="-1" dirty="0">
              <a:solidFill>
                <a:srgbClr val="00008B"/>
              </a:solidFill>
              <a:ea typeface="+mn-lt"/>
              <a:cs typeface="+mn-lt"/>
            </a:endParaRPr>
          </a:p>
        </p:txBody>
      </p:sp>
      <p:pic>
        <p:nvPicPr>
          <p:cNvPr id="48" name="Picture 44"/>
          <p:cNvPicPr/>
          <p:nvPr/>
        </p:nvPicPr>
        <p:blipFill>
          <a:blip r:embed="rId3"/>
          <a:stretch/>
        </p:blipFill>
        <p:spPr>
          <a:xfrm>
            <a:off x="7613280" y="0"/>
            <a:ext cx="2463120" cy="819360"/>
          </a:xfrm>
          <a:prstGeom prst="rect">
            <a:avLst/>
          </a:prstGeom>
          <a:ln w="25560">
            <a:noFill/>
          </a:ln>
        </p:spPr>
      </p:pic>
      <p:sp>
        <p:nvSpPr>
          <p:cNvPr id="49" name="BlokTextu 11"/>
          <p:cNvSpPr/>
          <p:nvPr/>
        </p:nvSpPr>
        <p:spPr>
          <a:xfrm>
            <a:off x="632776" y="1789406"/>
            <a:ext cx="8911800" cy="95265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buClr>
                <a:srgbClr val="000000"/>
              </a:buClr>
            </a:pPr>
            <a:endParaRPr lang="en-US" sz="1400" spc="-1">
              <a:cs typeface="Arial"/>
            </a:endParaRPr>
          </a:p>
          <a:p>
            <a:pPr marL="342900" indent="-342900">
              <a:buClr>
                <a:srgbClr val="000000"/>
              </a:buClr>
              <a:buAutoNum type="arabicPeriod"/>
            </a:pPr>
            <a:endParaRPr lang="en-US" sz="1400" spc="-1">
              <a:cs typeface="Arial"/>
            </a:endParaRPr>
          </a:p>
          <a:p>
            <a:pPr marL="342900" indent="-342900">
              <a:buClr>
                <a:srgbClr val="000000"/>
              </a:buClr>
              <a:buAutoNum type="arabicPeriod"/>
            </a:pPr>
            <a:endParaRPr lang="en-US" sz="1400" b="1" spc="-1">
              <a:cs typeface="Arial"/>
            </a:endParaRPr>
          </a:p>
          <a:p>
            <a:pPr marL="346075" indent="-342900">
              <a:buClr>
                <a:srgbClr val="000000"/>
              </a:buClr>
              <a:buAutoNum type="arabicPeriod"/>
            </a:pPr>
            <a:endParaRPr lang="en-US" sz="1400" spc="-1">
              <a:cs typeface="Arial"/>
            </a:endParaRPr>
          </a:p>
        </p:txBody>
      </p:sp>
      <p:sp>
        <p:nvSpPr>
          <p:cNvPr id="2" name="BlokTextu 1">
            <a:extLst>
              <a:ext uri="{FF2B5EF4-FFF2-40B4-BE49-F238E27FC236}">
                <a16:creationId xmlns:a16="http://schemas.microsoft.com/office/drawing/2014/main" id="{9BBF27CC-6689-B5BB-C5D2-CCDA72A1967C}"/>
              </a:ext>
            </a:extLst>
          </p:cNvPr>
          <p:cNvSpPr txBox="1"/>
          <p:nvPr/>
        </p:nvSpPr>
        <p:spPr>
          <a:xfrm>
            <a:off x="950975" y="1189241"/>
            <a:ext cx="8525103" cy="249299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28600" indent="-228600">
              <a:buFont typeface="+mj-lt"/>
              <a:buAutoNum type="arabicPeriod"/>
            </a:pPr>
            <a:endParaRPr lang="sk-SK" sz="1200" b="1" dirty="0" smtClean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endParaRPr lang="sk-SK" sz="1200" b="1" dirty="0" smtClean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endParaRPr lang="sk-SK" sz="1400" b="1" dirty="0" smtClean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r>
              <a:rPr lang="sk-SK" sz="1400" b="1" dirty="0" smtClean="0">
                <a:ea typeface="+mn-lt"/>
                <a:cs typeface="+mn-lt"/>
              </a:rPr>
              <a:t>Aké existujú v praxi bariéry pre dôslednú aplikáciu konceptu referenčných údajov?</a:t>
            </a:r>
          </a:p>
          <a:p>
            <a:pPr marL="228600" indent="-228600">
              <a:buFont typeface="+mj-lt"/>
              <a:buAutoNum type="arabicPeriod"/>
            </a:pPr>
            <a:endParaRPr lang="sk-SK" sz="1400" b="1" dirty="0" smtClean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r>
              <a:rPr lang="sk-SK" sz="1400" b="1" dirty="0" smtClean="0">
                <a:ea typeface="+mn-lt"/>
                <a:cs typeface="+mn-lt"/>
              </a:rPr>
              <a:t>Návrhy na odstránenie bariér</a:t>
            </a:r>
          </a:p>
          <a:p>
            <a:pPr marL="228600" indent="-228600">
              <a:buFont typeface="+mj-lt"/>
              <a:buAutoNum type="arabicPeriod"/>
            </a:pPr>
            <a:endParaRPr lang="sk-SK" sz="1400" b="1" dirty="0" smtClean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r>
              <a:rPr lang="sk-SK" sz="1400" b="1" dirty="0" smtClean="0">
                <a:ea typeface="+mn-lt"/>
                <a:cs typeface="+mn-lt"/>
              </a:rPr>
              <a:t>Priame integrácie ako bariéra </a:t>
            </a:r>
            <a:r>
              <a:rPr lang="sk-SK" sz="1400" b="1" dirty="0" err="1" smtClean="0">
                <a:ea typeface="+mn-lt"/>
                <a:cs typeface="+mn-lt"/>
              </a:rPr>
              <a:t>referencovania</a:t>
            </a:r>
            <a:endParaRPr lang="sk-SK" sz="1400" b="1" dirty="0" smtClean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endParaRPr lang="sk-SK" sz="1200" dirty="0" smtClean="0">
              <a:ea typeface="+mn-lt"/>
              <a:cs typeface="+mn-lt"/>
            </a:endParaRPr>
          </a:p>
          <a:p>
            <a:endParaRPr lang="sk-SK" sz="1200" b="1" dirty="0" smtClean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endParaRPr lang="sk-SK" sz="1200" b="1" dirty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endParaRPr lang="sk-SK" sz="1200" b="1" dirty="0"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559778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Shape 1"/>
          <p:cNvSpPr/>
          <p:nvPr/>
        </p:nvSpPr>
        <p:spPr>
          <a:xfrm>
            <a:off x="109728" y="225720"/>
            <a:ext cx="7446874" cy="111296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lvl="1"/>
            <a:r>
              <a:rPr lang="sk-SK" sz="2000" b="1" spc="-1" dirty="0" smtClean="0">
                <a:solidFill>
                  <a:srgbClr val="00008B"/>
                </a:solidFill>
                <a:cs typeface="Arial"/>
              </a:rPr>
              <a:t>4. 	Zhodnotenie doterajšej aplikácie konceptu 	referenčných údajov</a:t>
            </a:r>
          </a:p>
          <a:p>
            <a:pPr marL="457200" indent="-457200">
              <a:buAutoNum type="arabicPeriod" startAt="2"/>
            </a:pPr>
            <a:endParaRPr lang="en-US" sz="2000" b="1" spc="-1" dirty="0">
              <a:solidFill>
                <a:srgbClr val="00008B"/>
              </a:solidFill>
              <a:ea typeface="+mn-lt"/>
              <a:cs typeface="+mn-lt"/>
            </a:endParaRPr>
          </a:p>
        </p:txBody>
      </p:sp>
      <p:pic>
        <p:nvPicPr>
          <p:cNvPr id="48" name="Picture 44"/>
          <p:cNvPicPr/>
          <p:nvPr/>
        </p:nvPicPr>
        <p:blipFill>
          <a:blip r:embed="rId3"/>
          <a:stretch/>
        </p:blipFill>
        <p:spPr>
          <a:xfrm>
            <a:off x="7613280" y="0"/>
            <a:ext cx="2463120" cy="819360"/>
          </a:xfrm>
          <a:prstGeom prst="rect">
            <a:avLst/>
          </a:prstGeom>
          <a:ln w="25560">
            <a:noFill/>
          </a:ln>
        </p:spPr>
      </p:pic>
      <p:sp>
        <p:nvSpPr>
          <p:cNvPr id="49" name="BlokTextu 11"/>
          <p:cNvSpPr/>
          <p:nvPr/>
        </p:nvSpPr>
        <p:spPr>
          <a:xfrm>
            <a:off x="632776" y="1789406"/>
            <a:ext cx="8911800" cy="95265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buClr>
                <a:srgbClr val="000000"/>
              </a:buClr>
            </a:pPr>
            <a:endParaRPr lang="en-US" sz="1400" spc="-1">
              <a:cs typeface="Arial"/>
            </a:endParaRPr>
          </a:p>
          <a:p>
            <a:pPr marL="342900" indent="-342900">
              <a:buClr>
                <a:srgbClr val="000000"/>
              </a:buClr>
              <a:buAutoNum type="arabicPeriod"/>
            </a:pPr>
            <a:endParaRPr lang="en-US" sz="1400" spc="-1">
              <a:cs typeface="Arial"/>
            </a:endParaRPr>
          </a:p>
          <a:p>
            <a:pPr marL="342900" indent="-342900">
              <a:buClr>
                <a:srgbClr val="000000"/>
              </a:buClr>
              <a:buAutoNum type="arabicPeriod"/>
            </a:pPr>
            <a:endParaRPr lang="en-US" sz="1400" b="1" spc="-1">
              <a:cs typeface="Arial"/>
            </a:endParaRPr>
          </a:p>
          <a:p>
            <a:pPr marL="346075" indent="-342900">
              <a:buClr>
                <a:srgbClr val="000000"/>
              </a:buClr>
              <a:buAutoNum type="arabicPeriod"/>
            </a:pPr>
            <a:endParaRPr lang="en-US" sz="1400" spc="-1">
              <a:cs typeface="Arial"/>
            </a:endParaRPr>
          </a:p>
        </p:txBody>
      </p:sp>
      <p:sp>
        <p:nvSpPr>
          <p:cNvPr id="2" name="BlokTextu 1">
            <a:extLst>
              <a:ext uri="{FF2B5EF4-FFF2-40B4-BE49-F238E27FC236}">
                <a16:creationId xmlns:a16="http://schemas.microsoft.com/office/drawing/2014/main" id="{9BBF27CC-6689-B5BB-C5D2-CCDA72A1967C}"/>
              </a:ext>
            </a:extLst>
          </p:cNvPr>
          <p:cNvSpPr txBox="1"/>
          <p:nvPr/>
        </p:nvSpPr>
        <p:spPr>
          <a:xfrm>
            <a:off x="929030" y="1167542"/>
            <a:ext cx="8525103" cy="38164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28600" indent="-228600">
              <a:buFont typeface="+mj-lt"/>
              <a:buAutoNum type="arabicPeriod"/>
            </a:pPr>
            <a:endParaRPr lang="sk-SK" sz="1400" b="1" dirty="0" smtClean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endParaRPr lang="sk-SK" sz="1400" b="1" dirty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r>
              <a:rPr lang="sk-SK" sz="1400" b="1" dirty="0" smtClean="0">
                <a:ea typeface="+mn-lt"/>
                <a:cs typeface="+mn-lt"/>
              </a:rPr>
              <a:t>Došlo k naplneniu cieľov konceptu referenčných údajov vo verejnej správe?  </a:t>
            </a:r>
          </a:p>
          <a:p>
            <a:pPr marL="228600" indent="-228600">
              <a:buFont typeface="+mj-lt"/>
              <a:buAutoNum type="arabicPeriod"/>
            </a:pPr>
            <a:endParaRPr lang="sk-SK" sz="1400" b="1" dirty="0" smtClean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r>
              <a:rPr lang="sk-SK" sz="1400" b="1" dirty="0" smtClean="0">
                <a:ea typeface="+mn-lt"/>
                <a:cs typeface="+mn-lt"/>
              </a:rPr>
              <a:t>Referenčné údaje </a:t>
            </a:r>
            <a:r>
              <a:rPr lang="sk-SK" sz="1400" b="1" dirty="0" err="1" smtClean="0">
                <a:ea typeface="+mn-lt"/>
                <a:cs typeface="+mn-lt"/>
              </a:rPr>
              <a:t>vs</a:t>
            </a:r>
            <a:r>
              <a:rPr lang="sk-SK" sz="1400" b="1" dirty="0" smtClean="0">
                <a:ea typeface="+mn-lt"/>
                <a:cs typeface="+mn-lt"/>
              </a:rPr>
              <a:t>. Koncept „</a:t>
            </a:r>
            <a:r>
              <a:rPr lang="sk-SK" sz="1400" b="1" dirty="0" err="1" smtClean="0">
                <a:ea typeface="+mn-lt"/>
                <a:cs typeface="+mn-lt"/>
              </a:rPr>
              <a:t>stopbyrokracii</a:t>
            </a:r>
            <a:r>
              <a:rPr lang="sk-SK" sz="1400" b="1" dirty="0" smtClean="0">
                <a:ea typeface="+mn-lt"/>
                <a:cs typeface="+mn-lt"/>
              </a:rPr>
              <a:t>“</a:t>
            </a:r>
          </a:p>
          <a:p>
            <a:pPr marL="228600" indent="-228600">
              <a:buFont typeface="+mj-lt"/>
              <a:buAutoNum type="arabicPeriod"/>
            </a:pPr>
            <a:endParaRPr lang="sk-SK" sz="1400" b="1" dirty="0" smtClean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r>
              <a:rPr lang="sk-SK" sz="1400" b="1" dirty="0" smtClean="0">
                <a:ea typeface="+mn-lt"/>
                <a:cs typeface="+mn-lt"/>
              </a:rPr>
              <a:t>Pozitíva/negatíva konceptu referenčných údajov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sk-SK" sz="1400" b="1" dirty="0" smtClean="0">
                <a:ea typeface="+mn-lt"/>
                <a:cs typeface="+mn-lt"/>
              </a:rPr>
              <a:t>Princíp </a:t>
            </a:r>
            <a:r>
              <a:rPr lang="sk-SK" sz="1400" b="1" dirty="0" err="1" smtClean="0">
                <a:ea typeface="+mn-lt"/>
                <a:cs typeface="+mn-lt"/>
              </a:rPr>
              <a:t>interoperability</a:t>
            </a:r>
            <a:endParaRPr lang="sk-SK" sz="1400" b="1" dirty="0" smtClean="0">
              <a:ea typeface="+mn-lt"/>
              <a:cs typeface="+mn-lt"/>
            </a:endParaRP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sk-SK" sz="1400" b="1" dirty="0" smtClean="0">
                <a:ea typeface="+mn-lt"/>
                <a:cs typeface="+mn-lt"/>
              </a:rPr>
              <a:t>Centrálny model údajov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sk-SK" sz="1400" b="1" dirty="0" smtClean="0">
                <a:ea typeface="+mn-lt"/>
                <a:cs typeface="+mn-lt"/>
              </a:rPr>
              <a:t>Dátová kvalita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sk-SK" sz="1400" b="1" dirty="0" smtClean="0">
                <a:ea typeface="+mn-lt"/>
                <a:cs typeface="+mn-lt"/>
              </a:rPr>
              <a:t>Finančné náklady</a:t>
            </a:r>
            <a:endParaRPr lang="sk-SK" sz="1400" b="1" dirty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endParaRPr lang="sk-SK" sz="1400" b="1" dirty="0" smtClean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r>
              <a:rPr lang="sk-SK" sz="1400" b="1" dirty="0" smtClean="0">
                <a:ea typeface="+mn-lt"/>
                <a:cs typeface="+mn-lt"/>
              </a:rPr>
              <a:t>Koncept </a:t>
            </a:r>
            <a:r>
              <a:rPr lang="sk-SK" sz="1400" b="1" dirty="0">
                <a:ea typeface="+mn-lt"/>
                <a:cs typeface="+mn-lt"/>
              </a:rPr>
              <a:t>„</a:t>
            </a:r>
            <a:r>
              <a:rPr lang="sk-SK" sz="1400" b="1" dirty="0" err="1">
                <a:ea typeface="+mn-lt"/>
                <a:cs typeface="+mn-lt"/>
              </a:rPr>
              <a:t>stopbyrokracii</a:t>
            </a:r>
            <a:r>
              <a:rPr lang="sk-SK" sz="1400" b="1" dirty="0" smtClean="0">
                <a:ea typeface="+mn-lt"/>
                <a:cs typeface="+mn-lt"/>
              </a:rPr>
              <a:t>“ ako náhradné (dočasné) riešenie</a:t>
            </a:r>
            <a:endParaRPr lang="sk-SK" sz="1400" b="1" dirty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endParaRPr lang="sk-SK" sz="1200" b="1" dirty="0" smtClean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endParaRPr lang="sk-SK" sz="1200" b="1" dirty="0" smtClean="0">
              <a:ea typeface="+mn-lt"/>
              <a:cs typeface="+mn-lt"/>
            </a:endParaRPr>
          </a:p>
          <a:p>
            <a:endParaRPr lang="sk-SK" sz="1200" b="1" dirty="0" smtClean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endParaRPr lang="sk-SK" sz="1200" b="1" dirty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endParaRPr lang="sk-SK" sz="1200" b="1" dirty="0"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063040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Shape 1"/>
          <p:cNvSpPr/>
          <p:nvPr/>
        </p:nvSpPr>
        <p:spPr>
          <a:xfrm>
            <a:off x="109728" y="225720"/>
            <a:ext cx="7446874" cy="1618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marL="914400" lvl="1" indent="-457200">
              <a:buAutoNum type="arabicPeriod" startAt="5"/>
            </a:pPr>
            <a:endParaRPr lang="sk-SK" sz="2000" b="1" spc="-1" dirty="0" smtClean="0">
              <a:solidFill>
                <a:srgbClr val="00008B"/>
              </a:solidFill>
              <a:cs typeface="Arial"/>
            </a:endParaRPr>
          </a:p>
          <a:p>
            <a:pPr marL="914400" lvl="1" indent="-457200">
              <a:buAutoNum type="arabicPeriod" startAt="5"/>
            </a:pPr>
            <a:endParaRPr lang="sk-SK" sz="2000" b="1" spc="-1" dirty="0">
              <a:solidFill>
                <a:srgbClr val="00008B"/>
              </a:solidFill>
              <a:cs typeface="Arial"/>
            </a:endParaRPr>
          </a:p>
          <a:p>
            <a:pPr marL="914400" lvl="1" indent="-457200">
              <a:buAutoNum type="arabicPeriod" startAt="5"/>
            </a:pPr>
            <a:r>
              <a:rPr lang="sk-SK" sz="2000" b="1" spc="-1" dirty="0" smtClean="0">
                <a:solidFill>
                  <a:srgbClr val="00008B"/>
                </a:solidFill>
                <a:cs typeface="Arial"/>
              </a:rPr>
              <a:t>Nastavenie </a:t>
            </a:r>
            <a:r>
              <a:rPr lang="sk-SK" sz="2000" b="1" spc="-1" dirty="0">
                <a:solidFill>
                  <a:srgbClr val="00008B"/>
                </a:solidFill>
                <a:cs typeface="Arial"/>
              </a:rPr>
              <a:t>dátového manažmentu verejnej správy založeného na princípoch </a:t>
            </a:r>
            <a:r>
              <a:rPr lang="sk-SK" sz="2000" b="1" spc="-1" dirty="0" err="1">
                <a:solidFill>
                  <a:srgbClr val="00008B"/>
                </a:solidFill>
                <a:cs typeface="Arial"/>
              </a:rPr>
              <a:t>interoperability</a:t>
            </a:r>
            <a:r>
              <a:rPr lang="sk-SK" sz="2000" b="1" spc="-1" dirty="0">
                <a:solidFill>
                  <a:srgbClr val="00008B"/>
                </a:solidFill>
                <a:cs typeface="Arial"/>
              </a:rPr>
              <a:t>, dôsledného </a:t>
            </a:r>
            <a:r>
              <a:rPr lang="sk-SK" sz="2000" b="1" spc="-1" dirty="0" err="1">
                <a:solidFill>
                  <a:srgbClr val="00008B"/>
                </a:solidFill>
                <a:cs typeface="Arial"/>
              </a:rPr>
              <a:t>referencovania</a:t>
            </a:r>
            <a:r>
              <a:rPr lang="sk-SK" sz="2000" b="1" spc="-1" dirty="0">
                <a:solidFill>
                  <a:srgbClr val="00008B"/>
                </a:solidFill>
                <a:cs typeface="Arial"/>
              </a:rPr>
              <a:t> a uplatňovaní moderných konceptov </a:t>
            </a:r>
            <a:r>
              <a:rPr lang="sk-SK" sz="2000" b="1" spc="-1" dirty="0" err="1" smtClean="0">
                <a:solidFill>
                  <a:srgbClr val="00008B"/>
                </a:solidFill>
                <a:cs typeface="Arial"/>
              </a:rPr>
              <a:t>MyData</a:t>
            </a:r>
            <a:r>
              <a:rPr lang="sk-SK" sz="2000" b="1" spc="-1" dirty="0" smtClean="0">
                <a:solidFill>
                  <a:srgbClr val="00008B"/>
                </a:solidFill>
                <a:cs typeface="Arial"/>
              </a:rPr>
              <a:t> a </a:t>
            </a:r>
            <a:r>
              <a:rPr lang="sk-SK" sz="2000" b="1" spc="-1" dirty="0">
                <a:solidFill>
                  <a:srgbClr val="00008B"/>
                </a:solidFill>
                <a:cs typeface="Arial"/>
              </a:rPr>
              <a:t>širokého sprístupňovania otvorených údajov</a:t>
            </a:r>
          </a:p>
          <a:p>
            <a:pPr marL="914400" lvl="1" indent="-457200">
              <a:buAutoNum type="arabicPeriod" startAt="5"/>
            </a:pPr>
            <a:endParaRPr lang="sk-SK" sz="2000" b="1" spc="-1" dirty="0" smtClean="0">
              <a:solidFill>
                <a:srgbClr val="00008B"/>
              </a:solidFill>
              <a:cs typeface="Arial"/>
            </a:endParaRPr>
          </a:p>
          <a:p>
            <a:pPr marL="457200" indent="-457200">
              <a:buAutoNum type="arabicPeriod" startAt="2"/>
            </a:pPr>
            <a:endParaRPr lang="en-US" sz="2000" b="1" spc="-1" dirty="0">
              <a:solidFill>
                <a:srgbClr val="00008B"/>
              </a:solidFill>
              <a:ea typeface="+mn-lt"/>
              <a:cs typeface="+mn-lt"/>
            </a:endParaRPr>
          </a:p>
        </p:txBody>
      </p:sp>
      <p:pic>
        <p:nvPicPr>
          <p:cNvPr id="48" name="Picture 44"/>
          <p:cNvPicPr/>
          <p:nvPr/>
        </p:nvPicPr>
        <p:blipFill>
          <a:blip r:embed="rId3"/>
          <a:stretch/>
        </p:blipFill>
        <p:spPr>
          <a:xfrm>
            <a:off x="7613280" y="0"/>
            <a:ext cx="2463120" cy="819360"/>
          </a:xfrm>
          <a:prstGeom prst="rect">
            <a:avLst/>
          </a:prstGeom>
          <a:ln w="25560">
            <a:noFill/>
          </a:ln>
        </p:spPr>
      </p:pic>
      <p:sp>
        <p:nvSpPr>
          <p:cNvPr id="49" name="BlokTextu 11"/>
          <p:cNvSpPr/>
          <p:nvPr/>
        </p:nvSpPr>
        <p:spPr>
          <a:xfrm>
            <a:off x="632776" y="1789406"/>
            <a:ext cx="8911800" cy="95265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buClr>
                <a:srgbClr val="000000"/>
              </a:buClr>
            </a:pPr>
            <a:endParaRPr lang="en-US" sz="1400" spc="-1">
              <a:cs typeface="Arial"/>
            </a:endParaRPr>
          </a:p>
          <a:p>
            <a:pPr marL="342900" indent="-342900">
              <a:buClr>
                <a:srgbClr val="000000"/>
              </a:buClr>
              <a:buAutoNum type="arabicPeriod"/>
            </a:pPr>
            <a:endParaRPr lang="en-US" sz="1400" spc="-1">
              <a:cs typeface="Arial"/>
            </a:endParaRPr>
          </a:p>
          <a:p>
            <a:pPr marL="342900" indent="-342900">
              <a:buClr>
                <a:srgbClr val="000000"/>
              </a:buClr>
              <a:buAutoNum type="arabicPeriod"/>
            </a:pPr>
            <a:endParaRPr lang="en-US" sz="1400" b="1" spc="-1">
              <a:cs typeface="Arial"/>
            </a:endParaRPr>
          </a:p>
          <a:p>
            <a:pPr marL="346075" indent="-342900">
              <a:buClr>
                <a:srgbClr val="000000"/>
              </a:buClr>
              <a:buAutoNum type="arabicPeriod"/>
            </a:pPr>
            <a:endParaRPr lang="en-US" sz="1400" spc="-1">
              <a:cs typeface="Arial"/>
            </a:endParaRPr>
          </a:p>
        </p:txBody>
      </p:sp>
      <p:sp>
        <p:nvSpPr>
          <p:cNvPr id="2" name="BlokTextu 1">
            <a:extLst>
              <a:ext uri="{FF2B5EF4-FFF2-40B4-BE49-F238E27FC236}">
                <a16:creationId xmlns:a16="http://schemas.microsoft.com/office/drawing/2014/main" id="{9BBF27CC-6689-B5BB-C5D2-CCDA72A1967C}"/>
              </a:ext>
            </a:extLst>
          </p:cNvPr>
          <p:cNvSpPr txBox="1"/>
          <p:nvPr/>
        </p:nvSpPr>
        <p:spPr>
          <a:xfrm>
            <a:off x="944270" y="1952402"/>
            <a:ext cx="8525103" cy="276998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28600" indent="-228600">
              <a:buFont typeface="+mj-lt"/>
              <a:buAutoNum type="arabicPeriod"/>
            </a:pPr>
            <a:endParaRPr lang="sk-SK" sz="1400" b="1" dirty="0" smtClean="0">
              <a:ea typeface="+mn-lt"/>
              <a:cs typeface="+mn-lt"/>
            </a:endParaRPr>
          </a:p>
          <a:p>
            <a:endParaRPr lang="sk-SK" sz="1400" b="1" dirty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r>
              <a:rPr lang="sk-SK" sz="1400" b="1" dirty="0" smtClean="0">
                <a:ea typeface="+mn-lt"/>
                <a:cs typeface="+mn-lt"/>
              </a:rPr>
              <a:t>Aplikácia princípu </a:t>
            </a:r>
            <a:r>
              <a:rPr lang="sk-SK" sz="1400" b="1" dirty="0" err="1" smtClean="0">
                <a:ea typeface="+mn-lt"/>
                <a:cs typeface="+mn-lt"/>
              </a:rPr>
              <a:t>interoperability</a:t>
            </a:r>
            <a:r>
              <a:rPr lang="sk-SK" sz="1400" b="1" dirty="0" smtClean="0">
                <a:ea typeface="+mn-lt"/>
                <a:cs typeface="+mn-lt"/>
              </a:rPr>
              <a:t> v dátovom manažmente verejnej správy (na základe aktuálnych štandardov)</a:t>
            </a:r>
          </a:p>
          <a:p>
            <a:pPr marL="228600" indent="-228600">
              <a:buFont typeface="+mj-lt"/>
              <a:buAutoNum type="arabicPeriod"/>
            </a:pPr>
            <a:endParaRPr lang="sk-SK" sz="1400" b="1" dirty="0" smtClean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r>
              <a:rPr lang="sk-SK" sz="1400" b="1" dirty="0" err="1" smtClean="0">
                <a:ea typeface="+mn-lt"/>
                <a:cs typeface="+mn-lt"/>
              </a:rPr>
              <a:t>Interoperabilita</a:t>
            </a:r>
            <a:r>
              <a:rPr lang="sk-SK" sz="1400" b="1" dirty="0" smtClean="0">
                <a:ea typeface="+mn-lt"/>
                <a:cs typeface="+mn-lt"/>
              </a:rPr>
              <a:t> ako základný kameň: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sk-SK" sz="1400" b="1" dirty="0" smtClean="0">
                <a:ea typeface="+mn-lt"/>
                <a:cs typeface="+mn-lt"/>
              </a:rPr>
              <a:t>Konceptu referenčných údajov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sk-SK" sz="1400" b="1" dirty="0" smtClean="0">
                <a:ea typeface="+mn-lt"/>
                <a:cs typeface="+mn-lt"/>
              </a:rPr>
              <a:t>Konceptu </a:t>
            </a:r>
            <a:r>
              <a:rPr lang="sk-SK" sz="1400" b="1" dirty="0" err="1" smtClean="0">
                <a:ea typeface="+mn-lt"/>
                <a:cs typeface="+mn-lt"/>
              </a:rPr>
              <a:t>MyData</a:t>
            </a:r>
            <a:r>
              <a:rPr lang="sk-SK" sz="1400" b="1" dirty="0" smtClean="0">
                <a:ea typeface="+mn-lt"/>
                <a:cs typeface="+mn-lt"/>
              </a:rPr>
              <a:t> (modul mojich údajov, európska digitálna peňaženka) 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sk-SK" sz="1400" b="1" dirty="0" smtClean="0">
                <a:ea typeface="+mn-lt"/>
                <a:cs typeface="+mn-lt"/>
              </a:rPr>
              <a:t>Otvorených údajov </a:t>
            </a:r>
          </a:p>
          <a:p>
            <a:pPr marL="228600" indent="-228600">
              <a:buFont typeface="+mj-lt"/>
              <a:buAutoNum type="arabicPeriod"/>
            </a:pPr>
            <a:endParaRPr lang="sk-SK" sz="1200" b="1" dirty="0" smtClean="0">
              <a:ea typeface="+mn-lt"/>
              <a:cs typeface="+mn-lt"/>
            </a:endParaRPr>
          </a:p>
          <a:p>
            <a:endParaRPr lang="sk-SK" sz="1200" b="1" dirty="0" smtClean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endParaRPr lang="sk-SK" sz="1200" b="1" dirty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endParaRPr lang="sk-SK" sz="1200" b="1" dirty="0"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49201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Shape 1"/>
          <p:cNvSpPr/>
          <p:nvPr/>
        </p:nvSpPr>
        <p:spPr>
          <a:xfrm>
            <a:off x="109728" y="225720"/>
            <a:ext cx="7446874" cy="111296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marL="914400" lvl="1" indent="-457200">
              <a:buAutoNum type="arabicPeriod" startAt="6"/>
            </a:pPr>
            <a:endParaRPr lang="sk-SK" sz="2000" b="1" spc="-1" dirty="0" smtClean="0">
              <a:solidFill>
                <a:srgbClr val="00008B"/>
              </a:solidFill>
              <a:cs typeface="Arial"/>
            </a:endParaRPr>
          </a:p>
          <a:p>
            <a:pPr marL="914400" lvl="1" indent="-457200">
              <a:buAutoNum type="arabicPeriod" startAt="6"/>
            </a:pPr>
            <a:endParaRPr lang="sk-SK" sz="2000" b="1" spc="-1" dirty="0">
              <a:solidFill>
                <a:srgbClr val="00008B"/>
              </a:solidFill>
              <a:cs typeface="Arial"/>
            </a:endParaRPr>
          </a:p>
          <a:p>
            <a:pPr marL="914400" lvl="1" indent="-457200">
              <a:buAutoNum type="arabicPeriod" startAt="6"/>
            </a:pPr>
            <a:r>
              <a:rPr lang="sk-SK" sz="2000" b="1" spc="-1" dirty="0" smtClean="0">
                <a:solidFill>
                  <a:srgbClr val="00008B"/>
                </a:solidFill>
                <a:cs typeface="Arial"/>
              </a:rPr>
              <a:t>Zásadné </a:t>
            </a:r>
            <a:r>
              <a:rPr lang="sk-SK" sz="2000" b="1" spc="-1" dirty="0">
                <a:solidFill>
                  <a:srgbClr val="00008B"/>
                </a:solidFill>
                <a:cs typeface="Arial"/>
              </a:rPr>
              <a:t>zvýšenie dátovej kvality a rozšírenie zdieľanej údajovej základne verejnej správy v rámci národného projektu Dátová integrácia</a:t>
            </a:r>
          </a:p>
          <a:p>
            <a:pPr marL="914400" lvl="1" indent="-457200">
              <a:buAutoNum type="arabicPeriod" startAt="6"/>
            </a:pPr>
            <a:endParaRPr lang="sk-SK" sz="2000" b="1" spc="-1" dirty="0" smtClean="0">
              <a:solidFill>
                <a:srgbClr val="00008B"/>
              </a:solidFill>
              <a:cs typeface="Arial"/>
            </a:endParaRPr>
          </a:p>
          <a:p>
            <a:pPr marL="457200" indent="-457200">
              <a:buAutoNum type="arabicPeriod" startAt="2"/>
            </a:pPr>
            <a:endParaRPr lang="en-US" sz="2000" b="1" spc="-1" dirty="0">
              <a:solidFill>
                <a:srgbClr val="00008B"/>
              </a:solidFill>
              <a:ea typeface="+mn-lt"/>
              <a:cs typeface="+mn-lt"/>
            </a:endParaRPr>
          </a:p>
        </p:txBody>
      </p:sp>
      <p:pic>
        <p:nvPicPr>
          <p:cNvPr id="48" name="Picture 44"/>
          <p:cNvPicPr/>
          <p:nvPr/>
        </p:nvPicPr>
        <p:blipFill>
          <a:blip r:embed="rId3"/>
          <a:stretch/>
        </p:blipFill>
        <p:spPr>
          <a:xfrm>
            <a:off x="7613280" y="0"/>
            <a:ext cx="2463120" cy="819360"/>
          </a:xfrm>
          <a:prstGeom prst="rect">
            <a:avLst/>
          </a:prstGeom>
          <a:ln w="25560">
            <a:noFill/>
          </a:ln>
        </p:spPr>
      </p:pic>
      <p:sp>
        <p:nvSpPr>
          <p:cNvPr id="49" name="BlokTextu 11"/>
          <p:cNvSpPr/>
          <p:nvPr/>
        </p:nvSpPr>
        <p:spPr>
          <a:xfrm>
            <a:off x="542333" y="1781461"/>
            <a:ext cx="8911800" cy="95265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buClr>
                <a:srgbClr val="000000"/>
              </a:buClr>
            </a:pPr>
            <a:endParaRPr lang="en-US" sz="1400" spc="-1">
              <a:cs typeface="Arial"/>
            </a:endParaRPr>
          </a:p>
          <a:p>
            <a:pPr marL="342900" indent="-342900">
              <a:buClr>
                <a:srgbClr val="000000"/>
              </a:buClr>
              <a:buAutoNum type="arabicPeriod"/>
            </a:pPr>
            <a:endParaRPr lang="en-US" sz="1400" spc="-1">
              <a:cs typeface="Arial"/>
            </a:endParaRPr>
          </a:p>
          <a:p>
            <a:pPr marL="342900" indent="-342900">
              <a:buClr>
                <a:srgbClr val="000000"/>
              </a:buClr>
              <a:buAutoNum type="arabicPeriod"/>
            </a:pPr>
            <a:endParaRPr lang="en-US" sz="1400" b="1" spc="-1">
              <a:cs typeface="Arial"/>
            </a:endParaRPr>
          </a:p>
          <a:p>
            <a:pPr marL="346075" indent="-342900">
              <a:buClr>
                <a:srgbClr val="000000"/>
              </a:buClr>
              <a:buAutoNum type="arabicPeriod"/>
            </a:pPr>
            <a:endParaRPr lang="en-US" sz="1400" spc="-1">
              <a:cs typeface="Arial"/>
            </a:endParaRPr>
          </a:p>
        </p:txBody>
      </p:sp>
      <p:sp>
        <p:nvSpPr>
          <p:cNvPr id="2" name="BlokTextu 1">
            <a:extLst>
              <a:ext uri="{FF2B5EF4-FFF2-40B4-BE49-F238E27FC236}">
                <a16:creationId xmlns:a16="http://schemas.microsoft.com/office/drawing/2014/main" id="{9BBF27CC-6689-B5BB-C5D2-CCDA72A1967C}"/>
              </a:ext>
            </a:extLst>
          </p:cNvPr>
          <p:cNvSpPr txBox="1"/>
          <p:nvPr/>
        </p:nvSpPr>
        <p:spPr>
          <a:xfrm>
            <a:off x="929030" y="1167542"/>
            <a:ext cx="8525103" cy="123110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28600" indent="-228600">
              <a:buFont typeface="+mj-lt"/>
              <a:buAutoNum type="arabicPeriod"/>
            </a:pPr>
            <a:endParaRPr lang="sk-SK" sz="1200" b="1" dirty="0" smtClean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r>
              <a:rPr lang="sk-SK" sz="1400" b="1" dirty="0" smtClean="0">
                <a:ea typeface="+mn-lt"/>
                <a:cs typeface="+mn-lt"/>
              </a:rPr>
              <a:t>Projekt Dátová integrácia sa začína preklápať do implementačnej fázy (realizácia integrácií)</a:t>
            </a:r>
          </a:p>
          <a:p>
            <a:endParaRPr lang="sk-SK" sz="1200" b="1" dirty="0" smtClean="0">
              <a:ea typeface="+mn-lt"/>
              <a:cs typeface="+mn-lt"/>
            </a:endParaRPr>
          </a:p>
          <a:p>
            <a:endParaRPr lang="sk-SK" sz="1200" b="1" dirty="0" smtClean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endParaRPr lang="sk-SK" sz="1200" b="1" dirty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endParaRPr lang="sk-SK" sz="1200" b="1" dirty="0">
              <a:ea typeface="+mn-lt"/>
              <a:cs typeface="+mn-lt"/>
            </a:endParaRPr>
          </a:p>
        </p:txBody>
      </p:sp>
      <p:graphicFrame>
        <p:nvGraphicFramePr>
          <p:cNvPr id="3" name="Tabuľ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8151119"/>
              </p:ext>
            </p:extLst>
          </p:nvPr>
        </p:nvGraphicFramePr>
        <p:xfrm>
          <a:off x="994302" y="1686865"/>
          <a:ext cx="7941354" cy="3794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5961">
                  <a:extLst>
                    <a:ext uri="{9D8B030D-6E8A-4147-A177-3AD203B41FA5}">
                      <a16:colId xmlns:a16="http://schemas.microsoft.com/office/drawing/2014/main" val="1848407387"/>
                    </a:ext>
                  </a:extLst>
                </a:gridCol>
                <a:gridCol w="3935393">
                  <a:extLst>
                    <a:ext uri="{9D8B030D-6E8A-4147-A177-3AD203B41FA5}">
                      <a16:colId xmlns:a16="http://schemas.microsoft.com/office/drawing/2014/main" val="3648504807"/>
                    </a:ext>
                  </a:extLst>
                </a:gridCol>
              </a:tblGrid>
              <a:tr h="130360">
                <a:tc>
                  <a:txBody>
                    <a:bodyPr/>
                    <a:lstStyle/>
                    <a:p>
                      <a:pPr algn="ctr"/>
                      <a:r>
                        <a:rPr lang="sk-SK" sz="1200" dirty="0" smtClean="0"/>
                        <a:t>Fáza 1</a:t>
                      </a:r>
                      <a:endParaRPr lang="sk-SK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200" dirty="0" smtClean="0"/>
                        <a:t>Fáza</a:t>
                      </a:r>
                      <a:r>
                        <a:rPr lang="sk-SK" sz="1200" baseline="0" dirty="0" smtClean="0"/>
                        <a:t> 2</a:t>
                      </a:r>
                      <a:endParaRPr lang="sk-SK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8264382"/>
                  </a:ext>
                </a:extLst>
              </a:tr>
              <a:tr h="3417344">
                <a:tc>
                  <a:txBody>
                    <a:bodyPr/>
                    <a:lstStyle/>
                    <a:p>
                      <a:r>
                        <a:rPr lang="sk-SK" sz="900" dirty="0" smtClean="0"/>
                        <a:t>1.    Ministerstvo pôdohospodárstva a rozvoja vidieka SR,</a:t>
                      </a:r>
                    </a:p>
                    <a:p>
                      <a:r>
                        <a:rPr lang="sk-SK" sz="900" dirty="0" smtClean="0"/>
                        <a:t>2.    Ministerstvo práce, sociálnych vecí a rodiny SR,</a:t>
                      </a:r>
                    </a:p>
                    <a:p>
                      <a:r>
                        <a:rPr lang="sk-SK" sz="900" dirty="0" smtClean="0"/>
                        <a:t>3.    Sociálna poisťovňa, </a:t>
                      </a:r>
                    </a:p>
                    <a:p>
                      <a:r>
                        <a:rPr lang="sk-SK" sz="900" dirty="0" smtClean="0"/>
                        <a:t>4.    Štatistický úrad SR,</a:t>
                      </a:r>
                    </a:p>
                    <a:p>
                      <a:r>
                        <a:rPr lang="sk-SK" sz="900" dirty="0" smtClean="0"/>
                        <a:t>5.    Finančné riaditeľstvo SR, </a:t>
                      </a:r>
                    </a:p>
                    <a:p>
                      <a:r>
                        <a:rPr lang="sk-SK" sz="900" dirty="0" smtClean="0"/>
                        <a:t>6.    Datacentrum elektronizácie územnej samosprávy, </a:t>
                      </a:r>
                    </a:p>
                    <a:p>
                      <a:r>
                        <a:rPr lang="sk-SK" sz="900" dirty="0" smtClean="0"/>
                        <a:t>7.    Ministerstvo vnútra SR, </a:t>
                      </a:r>
                    </a:p>
                    <a:p>
                      <a:r>
                        <a:rPr lang="sk-SK" sz="900" dirty="0" smtClean="0"/>
                        <a:t>8.    Ministerstvo investícií, regionálneho rozvoja a informatizácie SR, </a:t>
                      </a:r>
                    </a:p>
                    <a:p>
                      <a:r>
                        <a:rPr lang="sk-SK" sz="900" dirty="0" smtClean="0"/>
                        <a:t>9.    Ministerstvo školstva, vedy, výskumu a športu SR,</a:t>
                      </a:r>
                    </a:p>
                    <a:p>
                      <a:r>
                        <a:rPr lang="sk-SK" sz="900" dirty="0" smtClean="0"/>
                        <a:t>10.  Ministerstvo dopravy a výstavby SR,</a:t>
                      </a:r>
                    </a:p>
                    <a:p>
                      <a:r>
                        <a:rPr lang="sk-SK" sz="900" dirty="0" smtClean="0"/>
                        <a:t>11.  Ministerstvo životného prostredia SR, </a:t>
                      </a:r>
                    </a:p>
                    <a:p>
                      <a:r>
                        <a:rPr lang="sk-SK" sz="900" dirty="0" smtClean="0"/>
                        <a:t>12.  Ministerstvo kultúry SR,</a:t>
                      </a:r>
                    </a:p>
                    <a:p>
                      <a:r>
                        <a:rPr lang="sk-SK" sz="900" dirty="0" smtClean="0"/>
                        <a:t>13.  Úrad geodézie, kartografie a katastra SR.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sz="900" dirty="0" smtClean="0"/>
                        <a:t>1.</a:t>
                      </a:r>
                      <a:r>
                        <a:rPr lang="sk-SK" sz="900" baseline="0" dirty="0" smtClean="0"/>
                        <a:t> </a:t>
                      </a:r>
                      <a:r>
                        <a:rPr lang="sk-SK" sz="900" dirty="0" smtClean="0"/>
                        <a:t>Ministerstvo spravodlivosti SR,</a:t>
                      </a:r>
                    </a:p>
                    <a:p>
                      <a:r>
                        <a:rPr lang="sk-SK" sz="900" dirty="0" smtClean="0"/>
                        <a:t>2.</a:t>
                      </a:r>
                      <a:r>
                        <a:rPr lang="sk-SK" sz="900" baseline="0" dirty="0" smtClean="0"/>
                        <a:t> </a:t>
                      </a:r>
                      <a:r>
                        <a:rPr lang="sk-SK" sz="900" dirty="0" smtClean="0"/>
                        <a:t>Národné centrum zdravotníckych informácií, </a:t>
                      </a:r>
                    </a:p>
                    <a:p>
                      <a:r>
                        <a:rPr lang="sk-SK" sz="900" dirty="0" smtClean="0"/>
                        <a:t>3.</a:t>
                      </a:r>
                      <a:r>
                        <a:rPr lang="sk-SK" sz="900" baseline="0" dirty="0" smtClean="0"/>
                        <a:t> </a:t>
                      </a:r>
                      <a:r>
                        <a:rPr lang="sk-SK" sz="900" dirty="0" smtClean="0"/>
                        <a:t>Ministerstvo hospodárstva SR, </a:t>
                      </a:r>
                    </a:p>
                    <a:p>
                      <a:r>
                        <a:rPr lang="sk-SK" sz="900" dirty="0" smtClean="0"/>
                        <a:t>4.</a:t>
                      </a:r>
                      <a:r>
                        <a:rPr lang="sk-SK" sz="900" baseline="0" dirty="0" smtClean="0"/>
                        <a:t> </a:t>
                      </a:r>
                      <a:r>
                        <a:rPr lang="sk-SK" sz="900" dirty="0" smtClean="0"/>
                        <a:t>Úrad pre dohľad nad zdravotnou starostlivosťou, </a:t>
                      </a:r>
                    </a:p>
                    <a:p>
                      <a:r>
                        <a:rPr lang="sk-SK" sz="900" dirty="0" smtClean="0"/>
                        <a:t>5.</a:t>
                      </a:r>
                      <a:r>
                        <a:rPr lang="sk-SK" sz="900" baseline="0" dirty="0" smtClean="0"/>
                        <a:t> </a:t>
                      </a:r>
                      <a:r>
                        <a:rPr lang="sk-SK" sz="900" dirty="0" smtClean="0"/>
                        <a:t>Národný inšpektorát práce, </a:t>
                      </a:r>
                    </a:p>
                    <a:p>
                      <a:r>
                        <a:rPr lang="sk-SK" sz="900" dirty="0" smtClean="0"/>
                        <a:t>6.</a:t>
                      </a:r>
                      <a:r>
                        <a:rPr lang="sk-SK" sz="900" baseline="0" dirty="0" smtClean="0"/>
                        <a:t> </a:t>
                      </a:r>
                      <a:r>
                        <a:rPr lang="sk-SK" sz="900" dirty="0" smtClean="0"/>
                        <a:t>Protimonopolný úrad SR, </a:t>
                      </a:r>
                    </a:p>
                    <a:p>
                      <a:r>
                        <a:rPr lang="sk-SK" sz="900" dirty="0" smtClean="0"/>
                        <a:t>7.</a:t>
                      </a:r>
                      <a:r>
                        <a:rPr lang="sk-SK" sz="900" baseline="0" dirty="0" smtClean="0"/>
                        <a:t> </a:t>
                      </a:r>
                      <a:r>
                        <a:rPr lang="sk-SK" sz="900" dirty="0" smtClean="0"/>
                        <a:t>Úrad pre reguláciu sieťových odvetví, </a:t>
                      </a:r>
                    </a:p>
                    <a:p>
                      <a:r>
                        <a:rPr lang="sk-SK" sz="900" dirty="0" smtClean="0"/>
                        <a:t>8.</a:t>
                      </a:r>
                      <a:r>
                        <a:rPr lang="sk-SK" sz="900" baseline="0" dirty="0" smtClean="0"/>
                        <a:t> </a:t>
                      </a:r>
                      <a:r>
                        <a:rPr lang="sk-SK" sz="900" dirty="0" smtClean="0"/>
                        <a:t>Generálna prokuratúra SR, </a:t>
                      </a:r>
                    </a:p>
                    <a:p>
                      <a:r>
                        <a:rPr lang="sk-SK" sz="900" dirty="0" smtClean="0"/>
                        <a:t>9.</a:t>
                      </a:r>
                      <a:r>
                        <a:rPr lang="sk-SK" sz="900" baseline="0" dirty="0" smtClean="0"/>
                        <a:t> </a:t>
                      </a:r>
                      <a:r>
                        <a:rPr lang="sk-SK" sz="900" dirty="0" smtClean="0"/>
                        <a:t>Úrad vlády SR, </a:t>
                      </a:r>
                    </a:p>
                    <a:p>
                      <a:r>
                        <a:rPr lang="sk-SK" sz="900" dirty="0" smtClean="0"/>
                        <a:t>10.</a:t>
                      </a:r>
                      <a:r>
                        <a:rPr lang="sk-SK" sz="900" baseline="0" dirty="0" smtClean="0"/>
                        <a:t> </a:t>
                      </a:r>
                      <a:r>
                        <a:rPr lang="sk-SK" sz="900" dirty="0" smtClean="0"/>
                        <a:t>Úrad verejného zdravotníctva SR, </a:t>
                      </a:r>
                    </a:p>
                    <a:p>
                      <a:r>
                        <a:rPr lang="sk-SK" sz="900" dirty="0" smtClean="0"/>
                        <a:t>11.</a:t>
                      </a:r>
                      <a:r>
                        <a:rPr lang="sk-SK" sz="900" baseline="0" dirty="0" smtClean="0"/>
                        <a:t> </a:t>
                      </a:r>
                      <a:r>
                        <a:rPr lang="sk-SK" sz="900" dirty="0" smtClean="0"/>
                        <a:t>Úrad pre verejné obstarávanie, </a:t>
                      </a:r>
                    </a:p>
                    <a:p>
                      <a:r>
                        <a:rPr lang="sk-SK" sz="900" dirty="0" smtClean="0"/>
                        <a:t>12.</a:t>
                      </a:r>
                      <a:r>
                        <a:rPr lang="sk-SK" sz="900" baseline="0" dirty="0" smtClean="0"/>
                        <a:t> </a:t>
                      </a:r>
                      <a:r>
                        <a:rPr lang="sk-SK" sz="900" dirty="0" smtClean="0"/>
                        <a:t>Ministerstvo financií SR,  </a:t>
                      </a:r>
                    </a:p>
                    <a:p>
                      <a:r>
                        <a:rPr lang="sk-SK" sz="900" dirty="0" smtClean="0"/>
                        <a:t>13.</a:t>
                      </a:r>
                      <a:r>
                        <a:rPr lang="sk-SK" sz="900" baseline="0" dirty="0" smtClean="0"/>
                        <a:t> </a:t>
                      </a:r>
                      <a:r>
                        <a:rPr lang="sk-SK" sz="900" dirty="0" smtClean="0"/>
                        <a:t>Pôdohospodárska platobná agentúra, </a:t>
                      </a:r>
                    </a:p>
                    <a:p>
                      <a:r>
                        <a:rPr lang="sk-SK" sz="900" dirty="0" smtClean="0"/>
                        <a:t>14.</a:t>
                      </a:r>
                      <a:r>
                        <a:rPr lang="sk-SK" sz="900" baseline="0" dirty="0" smtClean="0"/>
                        <a:t> </a:t>
                      </a:r>
                      <a:r>
                        <a:rPr lang="sk-SK" sz="900" dirty="0" smtClean="0"/>
                        <a:t>Národná agentúra pre sieťové a elektronické služby, </a:t>
                      </a:r>
                    </a:p>
                    <a:p>
                      <a:r>
                        <a:rPr lang="sk-SK" sz="900" dirty="0" smtClean="0"/>
                        <a:t>15.</a:t>
                      </a:r>
                      <a:r>
                        <a:rPr lang="sk-SK" sz="900" baseline="0" dirty="0" smtClean="0"/>
                        <a:t> </a:t>
                      </a:r>
                      <a:r>
                        <a:rPr lang="sk-SK" sz="900" dirty="0" smtClean="0"/>
                        <a:t>Notárska komora SR, </a:t>
                      </a:r>
                    </a:p>
                    <a:p>
                      <a:r>
                        <a:rPr lang="sk-SK" sz="900" dirty="0" smtClean="0"/>
                        <a:t>16.</a:t>
                      </a:r>
                      <a:r>
                        <a:rPr lang="sk-SK" sz="900" baseline="0" dirty="0" smtClean="0"/>
                        <a:t> </a:t>
                      </a:r>
                      <a:r>
                        <a:rPr lang="sk-SK" sz="900" dirty="0" smtClean="0"/>
                        <a:t>Úrad pre reguláciu elektronických komunikácií a poštových služieb, </a:t>
                      </a:r>
                    </a:p>
                    <a:p>
                      <a:r>
                        <a:rPr lang="sk-SK" sz="900" dirty="0" smtClean="0"/>
                        <a:t>17.</a:t>
                      </a:r>
                      <a:r>
                        <a:rPr lang="sk-SK" sz="900" baseline="0" dirty="0" smtClean="0"/>
                        <a:t> </a:t>
                      </a:r>
                      <a:r>
                        <a:rPr lang="sk-SK" sz="900" dirty="0" smtClean="0"/>
                        <a:t>Slovenská konsolidačná, </a:t>
                      </a:r>
                      <a:r>
                        <a:rPr lang="sk-SK" sz="900" dirty="0" err="1" smtClean="0"/>
                        <a:t>a.s</a:t>
                      </a:r>
                      <a:r>
                        <a:rPr lang="sk-SK" sz="900" dirty="0" smtClean="0"/>
                        <a:t>., </a:t>
                      </a:r>
                    </a:p>
                    <a:p>
                      <a:r>
                        <a:rPr lang="sk-SK" sz="900" dirty="0" smtClean="0"/>
                        <a:t>18.</a:t>
                      </a:r>
                      <a:r>
                        <a:rPr lang="sk-SK" sz="900" baseline="0" dirty="0" smtClean="0"/>
                        <a:t> </a:t>
                      </a:r>
                      <a:r>
                        <a:rPr lang="sk-SK" sz="900" dirty="0" smtClean="0"/>
                        <a:t>Centrálny depozitár cenných papierov SR, </a:t>
                      </a:r>
                      <a:r>
                        <a:rPr lang="sk-SK" sz="900" dirty="0" err="1" smtClean="0"/>
                        <a:t>a.s</a:t>
                      </a:r>
                      <a:r>
                        <a:rPr lang="sk-SK" sz="900" dirty="0" smtClean="0"/>
                        <a:t>., </a:t>
                      </a:r>
                    </a:p>
                    <a:p>
                      <a:r>
                        <a:rPr lang="sk-SK" sz="900" dirty="0" smtClean="0"/>
                        <a:t>19.</a:t>
                      </a:r>
                      <a:r>
                        <a:rPr lang="sk-SK" sz="900" baseline="0" dirty="0" smtClean="0"/>
                        <a:t> </a:t>
                      </a:r>
                      <a:r>
                        <a:rPr lang="sk-SK" sz="900" dirty="0" smtClean="0"/>
                        <a:t>Ministerstvo zdravotníctva SR,</a:t>
                      </a:r>
                    </a:p>
                    <a:p>
                      <a:r>
                        <a:rPr lang="sk-SK" sz="900" dirty="0" smtClean="0"/>
                        <a:t>20.</a:t>
                      </a:r>
                      <a:r>
                        <a:rPr lang="sk-SK" sz="900" baseline="0" dirty="0" smtClean="0"/>
                        <a:t> </a:t>
                      </a:r>
                      <a:r>
                        <a:rPr lang="sk-SK" sz="900" dirty="0" smtClean="0"/>
                        <a:t>Prezídium policajného zboru SR,</a:t>
                      </a:r>
                    </a:p>
                    <a:p>
                      <a:r>
                        <a:rPr lang="sk-SK" sz="900" dirty="0" smtClean="0"/>
                        <a:t>21.</a:t>
                      </a:r>
                      <a:r>
                        <a:rPr lang="sk-SK" sz="900" baseline="0" dirty="0" smtClean="0"/>
                        <a:t> </a:t>
                      </a:r>
                      <a:r>
                        <a:rPr lang="sk-SK" sz="900" dirty="0" smtClean="0"/>
                        <a:t>Ministerstvo zahraničných vecí a európskych záležitostí SR,</a:t>
                      </a:r>
                    </a:p>
                    <a:p>
                      <a:r>
                        <a:rPr lang="sk-SK" sz="900" dirty="0" smtClean="0"/>
                        <a:t>22.</a:t>
                      </a:r>
                      <a:r>
                        <a:rPr lang="sk-SK" sz="900" baseline="0" dirty="0" smtClean="0"/>
                        <a:t> </a:t>
                      </a:r>
                      <a:r>
                        <a:rPr lang="sk-SK" sz="900" dirty="0" smtClean="0"/>
                        <a:t>Úrad priemyselného vlastníctva SR,</a:t>
                      </a:r>
                    </a:p>
                    <a:p>
                      <a:r>
                        <a:rPr lang="sk-SK" sz="900" dirty="0" smtClean="0"/>
                        <a:t>23.</a:t>
                      </a:r>
                      <a:r>
                        <a:rPr lang="sk-SK" sz="900" baseline="0" dirty="0" smtClean="0"/>
                        <a:t> </a:t>
                      </a:r>
                      <a:r>
                        <a:rPr lang="sk-SK" sz="900" dirty="0" smtClean="0"/>
                        <a:t>Zbor väzenskej a justičnej stráže SR,</a:t>
                      </a:r>
                    </a:p>
                    <a:p>
                      <a:r>
                        <a:rPr lang="sk-SK" sz="900" dirty="0" smtClean="0"/>
                        <a:t>24.</a:t>
                      </a:r>
                      <a:r>
                        <a:rPr lang="sk-SK" sz="900" baseline="0" dirty="0" smtClean="0"/>
                        <a:t> </a:t>
                      </a:r>
                      <a:r>
                        <a:rPr lang="sk-SK" sz="900" dirty="0" smtClean="0"/>
                        <a:t>Ministerstvo obrany SR,</a:t>
                      </a:r>
                    </a:p>
                    <a:p>
                      <a:r>
                        <a:rPr lang="sk-SK" sz="900" dirty="0" smtClean="0"/>
                        <a:t>25.</a:t>
                      </a:r>
                      <a:r>
                        <a:rPr lang="sk-SK" sz="900" baseline="0" dirty="0" smtClean="0"/>
                        <a:t> </a:t>
                      </a:r>
                      <a:r>
                        <a:rPr lang="sk-SK" sz="900" dirty="0" smtClean="0"/>
                        <a:t>Slovenský pozemkový fond.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29339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97010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Shape 1"/>
          <p:cNvSpPr/>
          <p:nvPr/>
        </p:nvSpPr>
        <p:spPr>
          <a:xfrm>
            <a:off x="109728" y="225720"/>
            <a:ext cx="7446874" cy="111296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marL="914400" lvl="1" indent="-457200">
              <a:buAutoNum type="arabicPeriod" startAt="7"/>
            </a:pPr>
            <a:endParaRPr lang="sk-SK" sz="2000" b="1" spc="-1" dirty="0">
              <a:solidFill>
                <a:srgbClr val="00008B"/>
              </a:solidFill>
              <a:cs typeface="Arial"/>
            </a:endParaRPr>
          </a:p>
          <a:p>
            <a:pPr marL="914400" lvl="1" indent="-457200">
              <a:buAutoNum type="arabicPeriod" startAt="7"/>
            </a:pPr>
            <a:endParaRPr lang="sk-SK" sz="2000" b="1" spc="-1" dirty="0" smtClean="0">
              <a:solidFill>
                <a:srgbClr val="00008B"/>
              </a:solidFill>
              <a:cs typeface="Arial"/>
            </a:endParaRPr>
          </a:p>
          <a:p>
            <a:pPr marL="914400" lvl="1" indent="-457200">
              <a:buAutoNum type="arabicPeriod" startAt="7"/>
            </a:pPr>
            <a:r>
              <a:rPr lang="sk-SK" sz="2000" b="1" spc="-1" dirty="0" smtClean="0">
                <a:solidFill>
                  <a:srgbClr val="00008B"/>
                </a:solidFill>
                <a:cs typeface="Arial"/>
              </a:rPr>
              <a:t>Koncipovanie </a:t>
            </a:r>
            <a:r>
              <a:rPr lang="sk-SK" sz="2000" b="1" spc="-1" dirty="0">
                <a:solidFill>
                  <a:srgbClr val="00008B"/>
                </a:solidFill>
                <a:cs typeface="Arial"/>
              </a:rPr>
              <a:t>právnej úpravy zákona o údajoch s cieľom odstránenia bariér podľa bodu 3 a nastavenie dátového manažmentu verejnej správy podľa bodu 4.</a:t>
            </a:r>
          </a:p>
          <a:p>
            <a:pPr marL="914400" lvl="1" indent="-457200">
              <a:buAutoNum type="arabicPeriod" startAt="7"/>
            </a:pPr>
            <a:endParaRPr lang="sk-SK" sz="2000" b="1" spc="-1" dirty="0" smtClean="0">
              <a:solidFill>
                <a:srgbClr val="00008B"/>
              </a:solidFill>
              <a:cs typeface="Arial"/>
            </a:endParaRPr>
          </a:p>
          <a:p>
            <a:pPr marL="457200" indent="-457200">
              <a:buAutoNum type="arabicPeriod" startAt="2"/>
            </a:pPr>
            <a:endParaRPr lang="en-US" sz="2000" b="1" spc="-1" dirty="0">
              <a:solidFill>
                <a:srgbClr val="00008B"/>
              </a:solidFill>
              <a:ea typeface="+mn-lt"/>
              <a:cs typeface="+mn-lt"/>
            </a:endParaRPr>
          </a:p>
        </p:txBody>
      </p:sp>
      <p:pic>
        <p:nvPicPr>
          <p:cNvPr id="48" name="Picture 44"/>
          <p:cNvPicPr/>
          <p:nvPr/>
        </p:nvPicPr>
        <p:blipFill>
          <a:blip r:embed="rId3"/>
          <a:stretch/>
        </p:blipFill>
        <p:spPr>
          <a:xfrm>
            <a:off x="7613280" y="0"/>
            <a:ext cx="2463120" cy="819360"/>
          </a:xfrm>
          <a:prstGeom prst="rect">
            <a:avLst/>
          </a:prstGeom>
          <a:ln w="25560">
            <a:noFill/>
          </a:ln>
        </p:spPr>
      </p:pic>
      <p:sp>
        <p:nvSpPr>
          <p:cNvPr id="49" name="BlokTextu 11"/>
          <p:cNvSpPr/>
          <p:nvPr/>
        </p:nvSpPr>
        <p:spPr>
          <a:xfrm>
            <a:off x="632776" y="1789406"/>
            <a:ext cx="8911800" cy="95265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buClr>
                <a:srgbClr val="000000"/>
              </a:buClr>
            </a:pPr>
            <a:endParaRPr lang="en-US" sz="1400" spc="-1">
              <a:cs typeface="Arial"/>
            </a:endParaRPr>
          </a:p>
          <a:p>
            <a:pPr marL="342900" indent="-342900">
              <a:buClr>
                <a:srgbClr val="000000"/>
              </a:buClr>
              <a:buAutoNum type="arabicPeriod"/>
            </a:pPr>
            <a:endParaRPr lang="en-US" sz="1400" spc="-1">
              <a:cs typeface="Arial"/>
            </a:endParaRPr>
          </a:p>
          <a:p>
            <a:pPr marL="342900" indent="-342900">
              <a:buClr>
                <a:srgbClr val="000000"/>
              </a:buClr>
              <a:buAutoNum type="arabicPeriod"/>
            </a:pPr>
            <a:endParaRPr lang="en-US" sz="1400" b="1" spc="-1">
              <a:cs typeface="Arial"/>
            </a:endParaRPr>
          </a:p>
          <a:p>
            <a:pPr marL="346075" indent="-342900">
              <a:buClr>
                <a:srgbClr val="000000"/>
              </a:buClr>
              <a:buAutoNum type="arabicPeriod"/>
            </a:pPr>
            <a:endParaRPr lang="en-US" sz="1400" spc="-1">
              <a:cs typeface="Arial"/>
            </a:endParaRPr>
          </a:p>
        </p:txBody>
      </p:sp>
      <p:sp>
        <p:nvSpPr>
          <p:cNvPr id="2" name="BlokTextu 1">
            <a:extLst>
              <a:ext uri="{FF2B5EF4-FFF2-40B4-BE49-F238E27FC236}">
                <a16:creationId xmlns:a16="http://schemas.microsoft.com/office/drawing/2014/main" id="{9BBF27CC-6689-B5BB-C5D2-CCDA72A1967C}"/>
              </a:ext>
            </a:extLst>
          </p:cNvPr>
          <p:cNvSpPr txBox="1"/>
          <p:nvPr/>
        </p:nvSpPr>
        <p:spPr>
          <a:xfrm>
            <a:off x="929030" y="1167542"/>
            <a:ext cx="8525103" cy="39703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28600" indent="-228600">
              <a:buFont typeface="+mj-lt"/>
              <a:buAutoNum type="arabicPeriod"/>
            </a:pPr>
            <a:endParaRPr lang="sk-SK" sz="1200" b="1" dirty="0" smtClean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endParaRPr lang="sk-SK" sz="1200" b="1" dirty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endParaRPr lang="sk-SK" sz="1200" b="1" dirty="0" smtClean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r>
              <a:rPr lang="sk-SK" sz="1400" b="1" dirty="0" smtClean="0">
                <a:ea typeface="+mn-lt"/>
                <a:cs typeface="+mn-lt"/>
              </a:rPr>
              <a:t>Pripravovaný zákon o údajoch posúva úroveň dátového manažmentu verejnej správy: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sk-SK" sz="1400" b="1" dirty="0" smtClean="0">
                <a:ea typeface="+mn-lt"/>
                <a:cs typeface="+mn-lt"/>
              </a:rPr>
              <a:t>Prvá časť: 	</a:t>
            </a:r>
            <a:r>
              <a:rPr lang="sk-SK" sz="1400" b="1" i="1" dirty="0" smtClean="0">
                <a:ea typeface="+mn-lt"/>
                <a:cs typeface="+mn-lt"/>
              </a:rPr>
              <a:t>Základné ustanovenia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sk-SK" sz="1400" b="1" dirty="0" smtClean="0">
                <a:ea typeface="+mn-lt"/>
                <a:cs typeface="+mn-lt"/>
              </a:rPr>
              <a:t>Druhá časť: 	</a:t>
            </a:r>
            <a:r>
              <a:rPr lang="sk-SK" sz="1400" b="1" i="1" dirty="0" smtClean="0">
                <a:ea typeface="+mn-lt"/>
                <a:cs typeface="+mn-lt"/>
              </a:rPr>
              <a:t>Zdieľanie údajov v rámci verejnej správy</a:t>
            </a:r>
            <a:r>
              <a:rPr lang="sk-SK" sz="1400" b="1" i="1" dirty="0">
                <a:ea typeface="+mn-lt"/>
                <a:cs typeface="+mn-lt"/>
              </a:rPr>
              <a:t> </a:t>
            </a:r>
            <a:r>
              <a:rPr lang="sk-SK" sz="1400" b="1" i="1" dirty="0" smtClean="0">
                <a:ea typeface="+mn-lt"/>
                <a:cs typeface="+mn-lt"/>
              </a:rPr>
              <a:t>(vrátane referenčných údajov, základné čísel)</a:t>
            </a:r>
            <a:endParaRPr lang="sk-SK" sz="1400" b="1" dirty="0" smtClean="0">
              <a:ea typeface="+mn-lt"/>
              <a:cs typeface="+mn-lt"/>
            </a:endParaRP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sk-SK" sz="1400" b="1" dirty="0" smtClean="0">
                <a:ea typeface="+mn-lt"/>
                <a:cs typeface="+mn-lt"/>
              </a:rPr>
              <a:t>Tretia časť: 	</a:t>
            </a:r>
            <a:r>
              <a:rPr lang="sk-SK" sz="1400" b="1" i="1" dirty="0" err="1" smtClean="0">
                <a:ea typeface="+mn-lt"/>
                <a:cs typeface="+mn-lt"/>
              </a:rPr>
              <a:t>Interoperablita</a:t>
            </a:r>
            <a:r>
              <a:rPr lang="sk-SK" sz="1400" b="1" i="1" dirty="0" smtClean="0">
                <a:ea typeface="+mn-lt"/>
                <a:cs typeface="+mn-lt"/>
              </a:rPr>
              <a:t> údajov a centrálny model údajov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sk-SK" sz="1400" b="1" dirty="0" smtClean="0">
                <a:ea typeface="+mn-lt"/>
                <a:cs typeface="+mn-lt"/>
              </a:rPr>
              <a:t>Štvrtá časť: 	</a:t>
            </a:r>
            <a:r>
              <a:rPr lang="sk-SK" sz="1400" b="1" i="1" dirty="0" smtClean="0">
                <a:ea typeface="+mn-lt"/>
                <a:cs typeface="+mn-lt"/>
              </a:rPr>
              <a:t>Dátový kurátor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sk-SK" sz="1400" b="1" dirty="0" smtClean="0">
                <a:ea typeface="+mn-lt"/>
                <a:cs typeface="+mn-lt"/>
              </a:rPr>
              <a:t>Piata časť: 	</a:t>
            </a:r>
            <a:r>
              <a:rPr lang="sk-SK" sz="1400" b="1" i="1" dirty="0" smtClean="0">
                <a:ea typeface="+mn-lt"/>
                <a:cs typeface="+mn-lt"/>
              </a:rPr>
              <a:t>Analytický modul a analytické spracúvanie údajov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sk-SK" sz="1400" b="1" dirty="0" smtClean="0">
                <a:ea typeface="+mn-lt"/>
                <a:cs typeface="+mn-lt"/>
              </a:rPr>
              <a:t>Šiesta časť: 	</a:t>
            </a:r>
            <a:r>
              <a:rPr lang="sk-SK" sz="1400" b="1" i="1" dirty="0" smtClean="0">
                <a:ea typeface="+mn-lt"/>
                <a:cs typeface="+mn-lt"/>
              </a:rPr>
              <a:t>Koncept mojich údajov a modul mojich údajov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sk-SK" sz="1400" b="1" dirty="0" smtClean="0">
                <a:ea typeface="+mn-lt"/>
                <a:cs typeface="+mn-lt"/>
              </a:rPr>
              <a:t>Siedma časť: 	</a:t>
            </a:r>
            <a:r>
              <a:rPr lang="sk-SK" sz="1400" b="1" i="1" dirty="0" smtClean="0">
                <a:ea typeface="+mn-lt"/>
                <a:cs typeface="+mn-lt"/>
              </a:rPr>
              <a:t>Otvorené údaje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sk-SK" sz="1400" b="1" dirty="0" smtClean="0">
                <a:ea typeface="+mn-lt"/>
                <a:cs typeface="+mn-lt"/>
              </a:rPr>
              <a:t>Ôsma časť: 	</a:t>
            </a:r>
            <a:r>
              <a:rPr lang="sk-SK" sz="1400" b="1" i="1" dirty="0" smtClean="0">
                <a:ea typeface="+mn-lt"/>
                <a:cs typeface="+mn-lt"/>
              </a:rPr>
              <a:t>Oprávnenia a povinnosti orgánov verejnej moci</a:t>
            </a:r>
          </a:p>
          <a:p>
            <a:pPr marL="228600" indent="-228600">
              <a:buFont typeface="+mj-lt"/>
              <a:buAutoNum type="arabicPeriod"/>
            </a:pPr>
            <a:endParaRPr lang="sk-SK" sz="1400" b="1" dirty="0" smtClean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r>
              <a:rPr lang="sk-SK" sz="1400" b="1" dirty="0" smtClean="0">
                <a:ea typeface="+mn-lt"/>
                <a:cs typeface="+mn-lt"/>
              </a:rPr>
              <a:t>Nápady a návrhy účastníkov pracovnej skupiny</a:t>
            </a:r>
          </a:p>
          <a:p>
            <a:pPr marL="228600" indent="-228600">
              <a:buFont typeface="+mj-lt"/>
              <a:buAutoNum type="arabicPeriod"/>
            </a:pPr>
            <a:endParaRPr lang="sk-SK" sz="1200" b="1" dirty="0" smtClean="0">
              <a:ea typeface="+mn-lt"/>
              <a:cs typeface="+mn-lt"/>
            </a:endParaRPr>
          </a:p>
          <a:p>
            <a:endParaRPr lang="sk-SK" sz="1200" b="1" dirty="0" smtClean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endParaRPr lang="sk-SK" sz="1200" b="1" dirty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/>
            </a:pPr>
            <a:endParaRPr lang="sk-SK" sz="1200" b="1" dirty="0"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724352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Shape 1"/>
          <p:cNvSpPr/>
          <p:nvPr/>
        </p:nvSpPr>
        <p:spPr>
          <a:xfrm>
            <a:off x="503280" y="225720"/>
            <a:ext cx="9068040" cy="944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/>
            <a:endParaRPr lang="sk-SK" sz="4000" dirty="0" smtClean="0"/>
          </a:p>
          <a:p>
            <a:pPr algn="ctr"/>
            <a:endParaRPr lang="sk-SK" sz="4000" dirty="0"/>
          </a:p>
          <a:p>
            <a:pPr algn="ctr"/>
            <a:endParaRPr lang="sk-SK" sz="4000" dirty="0" smtClean="0"/>
          </a:p>
          <a:p>
            <a:pPr algn="ctr"/>
            <a:endParaRPr lang="sk-SK" sz="4000" dirty="0"/>
          </a:p>
          <a:p>
            <a:pPr algn="ctr"/>
            <a:endParaRPr lang="sk-SK" sz="4000" dirty="0" smtClean="0"/>
          </a:p>
          <a:p>
            <a:pPr algn="ctr"/>
            <a:endParaRPr lang="sk-SK" sz="4000" dirty="0"/>
          </a:p>
          <a:p>
            <a:pPr algn="ctr"/>
            <a:endParaRPr lang="sk-SK" sz="4000" dirty="0" smtClean="0"/>
          </a:p>
          <a:p>
            <a:pPr algn="ctr"/>
            <a:r>
              <a:rPr lang="sk-SK" sz="2000" b="1" dirty="0" smtClean="0">
                <a:solidFill>
                  <a:srgbClr val="00008B"/>
                </a:solidFill>
              </a:rPr>
              <a:t>Diskusia, rôzne a záver</a:t>
            </a:r>
          </a:p>
          <a:p>
            <a:pPr algn="ctr"/>
            <a:endParaRPr lang="sk-SK" sz="4000" dirty="0"/>
          </a:p>
        </p:txBody>
      </p:sp>
      <p:pic>
        <p:nvPicPr>
          <p:cNvPr id="48" name="Picture 44"/>
          <p:cNvPicPr/>
          <p:nvPr/>
        </p:nvPicPr>
        <p:blipFill>
          <a:blip r:embed="rId3"/>
          <a:stretch/>
        </p:blipFill>
        <p:spPr>
          <a:xfrm>
            <a:off x="7613280" y="0"/>
            <a:ext cx="2463120" cy="819360"/>
          </a:xfrm>
          <a:prstGeom prst="rect">
            <a:avLst/>
          </a:prstGeom>
          <a:ln w="25560">
            <a:noFill/>
          </a:ln>
        </p:spPr>
      </p:pic>
      <p:sp>
        <p:nvSpPr>
          <p:cNvPr id="49" name="BlokTextu 11"/>
          <p:cNvSpPr/>
          <p:nvPr/>
        </p:nvSpPr>
        <p:spPr>
          <a:xfrm>
            <a:off x="-5493704" y="1598906"/>
            <a:ext cx="8911800" cy="95265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buClr>
                <a:srgbClr val="000000"/>
              </a:buClr>
            </a:pPr>
            <a:endParaRPr lang="en-US" sz="1400" spc="-1">
              <a:cs typeface="Arial"/>
            </a:endParaRPr>
          </a:p>
          <a:p>
            <a:pPr marL="342900" indent="-342900">
              <a:buClr>
                <a:srgbClr val="000000"/>
              </a:buClr>
              <a:buAutoNum type="arabicPeriod"/>
            </a:pPr>
            <a:endParaRPr lang="en-US" sz="1400" spc="-1">
              <a:cs typeface="Arial"/>
            </a:endParaRPr>
          </a:p>
          <a:p>
            <a:pPr marL="342900" indent="-342900">
              <a:buClr>
                <a:srgbClr val="000000"/>
              </a:buClr>
              <a:buAutoNum type="arabicPeriod"/>
            </a:pPr>
            <a:endParaRPr lang="en-US" sz="1400" b="1" spc="-1">
              <a:cs typeface="Arial"/>
            </a:endParaRPr>
          </a:p>
          <a:p>
            <a:pPr marL="346075" indent="-342900">
              <a:buClr>
                <a:srgbClr val="000000"/>
              </a:buClr>
              <a:buAutoNum type="arabicPeriod"/>
            </a:pPr>
            <a:endParaRPr lang="en-US" sz="1400" spc="-1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01561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E38C24C45C06743BA294E8994514A7A" ma:contentTypeVersion="15" ma:contentTypeDescription="Create a new document." ma:contentTypeScope="" ma:versionID="066dddf908b3310874dc82d44f847057">
  <xsd:schema xmlns:xsd="http://www.w3.org/2001/XMLSchema" xmlns:xs="http://www.w3.org/2001/XMLSchema" xmlns:p="http://schemas.microsoft.com/office/2006/metadata/properties" xmlns:ns1="http://schemas.microsoft.com/sharepoint/v3" xmlns:ns2="202849f8-0b66-45e1-9c52-ade3cfd31e66" xmlns:ns3="5cc11d8d-e8ee-482b-9d39-79621e39d878" targetNamespace="http://schemas.microsoft.com/office/2006/metadata/properties" ma:root="true" ma:fieldsID="7b11e79fd5025b6e61c935e407eb7b9d" ns1:_="" ns2:_="" ns3:_="">
    <xsd:import namespace="http://schemas.microsoft.com/sharepoint/v3"/>
    <xsd:import namespace="202849f8-0b66-45e1-9c52-ade3cfd31e66"/>
    <xsd:import namespace="5cc11d8d-e8ee-482b-9d39-79621e39d87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ObjectDetectorVersions" minOccurs="0"/>
                <xsd:element ref="ns2:MediaServiceOCR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02849f8-0b66-45e1-9c52-ade3cfd31e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76da992d-2cb3-45e8-9af9-02a5bc11199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c11d8d-e8ee-482b-9d39-79621e39d878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6df391e6-da9c-4a36-8113-d4e551a6267f}" ma:internalName="TaxCatchAll" ma:showField="CatchAllData" ma:web="5cc11d8d-e8ee-482b-9d39-79621e39d87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lcf76f155ced4ddcb4097134ff3c332f xmlns="202849f8-0b66-45e1-9c52-ade3cfd31e66">
      <Terms xmlns="http://schemas.microsoft.com/office/infopath/2007/PartnerControls"/>
    </lcf76f155ced4ddcb4097134ff3c332f>
    <TaxCatchAll xmlns="5cc11d8d-e8ee-482b-9d39-79621e39d878" xsi:nil="true"/>
  </documentManagement>
</p:properti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E1A0956F-DC72-4B29-97C3-C20D5D8DB69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F1DB12C-75E3-461F-87AB-6C95B2F856E8}"/>
</file>

<file path=customXml/itemProps3.xml><?xml version="1.0" encoding="utf-8"?>
<ds:datastoreItem xmlns:ds="http://schemas.openxmlformats.org/officeDocument/2006/customXml" ds:itemID="{9922B5A2-E0DB-4995-B860-8A834CF4F950}">
  <ds:schemaRefs>
    <ds:schemaRef ds:uri="e5bceeee-e901-4be6-95ed-6e8fa9d0514d"/>
    <ds:schemaRef ds:uri="http://purl.org/dc/terms/"/>
    <ds:schemaRef ds:uri="http://www.w3.org/XML/1998/namespace"/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openxmlformats.org/package/2006/metadata/core-properties"/>
  </ds:schemaRefs>
</ds:datastoreItem>
</file>

<file path=customXml/itemProps4.xml><?xml version="1.0" encoding="utf-8"?>
<ds:datastoreItem xmlns:ds="http://schemas.openxmlformats.org/officeDocument/2006/customXml" ds:itemID="{ECEF4113-4A7C-4100-B568-F74B6BD09661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178</TotalTime>
  <Words>820</Words>
  <Application>Microsoft Office PowerPoint</Application>
  <PresentationFormat>Vlastná</PresentationFormat>
  <Paragraphs>189</Paragraphs>
  <Slides>10</Slides>
  <Notes>9</Notes>
  <HiddenSlides>0</HiddenSlides>
  <MMClips>0</MMClips>
  <ScaleCrop>false</ScaleCrop>
  <HeadingPairs>
    <vt:vector size="6" baseType="variant">
      <vt:variant>
        <vt:lpstr>Použité písma</vt:lpstr>
      </vt:variant>
      <vt:variant>
        <vt:i4>6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10</vt:i4>
      </vt:variant>
    </vt:vector>
  </HeadingPairs>
  <TitlesOfParts>
    <vt:vector size="17" baseType="lpstr">
      <vt:lpstr>Arial</vt:lpstr>
      <vt:lpstr>Calibri</vt:lpstr>
      <vt:lpstr>DejaVu Sans</vt:lpstr>
      <vt:lpstr>Symbol</vt:lpstr>
      <vt:lpstr>Verdana</vt:lpstr>
      <vt:lpstr>Wingdings</vt:lpstr>
      <vt:lpstr>Office Theme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</dc:title>
  <dc:subject/>
  <dc:creator>Andrejkovič, Milan</dc:creator>
  <dc:description/>
  <cp:lastModifiedBy>Markéta Šimoni</cp:lastModifiedBy>
  <cp:revision>81</cp:revision>
  <dcterms:modified xsi:type="dcterms:W3CDTF">2022-06-03T08:53:20Z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0x0101009CA8111DA4157847AB3D28A315D6E359</vt:lpwstr>
  </property>
  <property fmtid="{D5CDD505-2E9C-101B-9397-08002B2CF9AE}" pid="3" name="PresentationFormat">
    <vt:lpwstr>Custom</vt:lpwstr>
  </property>
  <property fmtid="{D5CDD505-2E9C-101B-9397-08002B2CF9AE}" pid="4" name="Slides">
    <vt:i4>18</vt:i4>
  </property>
  <property fmtid="{D5CDD505-2E9C-101B-9397-08002B2CF9AE}" pid="5" name="_dlc_DocIdItemGuid">
    <vt:lpwstr>8f681c71-d0f0-4a7c-859c-599f10ba3e01</vt:lpwstr>
  </property>
</Properties>
</file>