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4.xml" ContentType="application/vnd.openxmlformats-officedocument.presentationml.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13.xml" ContentType="application/vnd.openxmlformats-officedocument.presentationml.slide+xml"/>
  <Override PartName="/ppt/slides/slide8.xml" ContentType="application/vnd.openxmlformats-officedocument.presentationml.slide+xml"/>
  <Override PartName="/ppt/slides/slide12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1.xml" ContentType="application/vnd.openxmlformats-officedocument.presentationml.notesSlide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3.xml" ContentType="application/vnd.openxmlformats-officedocument.presentationml.notesSlide+xml"/>
  <Override PartName="/ppt/notesSlides/notesSlide5.xml" ContentType="application/vnd.openxmlformats-officedocument.presentationml.notes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notesSlides/notesSlide4.xml" ContentType="application/vnd.openxmlformats-officedocument.presentationml.notesSlide+xml"/>
  <Override PartName="/ppt/slideLayouts/slideLayout3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6.xml" ContentType="application/vnd.openxmlformats-officedocument.presentationml.notesSlide+xml"/>
  <Override PartName="/ppt/slideLayouts/slideLayout4.xml" ContentType="application/vnd.openxmlformats-officedocument.presentationml.slideLayout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handoutMasters/handoutMaster1.xml" ContentType="application/vnd.openxmlformats-officedocument.presentationml.handoutMaster+xml"/>
  <Override PartName="/ppt/theme/theme3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3.xml" ContentType="application/vnd.openxmlformats-officedocument.customXml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4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6"/>
  </p:notesMasterIdLst>
  <p:handoutMasterIdLst>
    <p:handoutMasterId r:id="rId17"/>
  </p:handoutMasterIdLst>
  <p:sldIdLst>
    <p:sldId id="256" r:id="rId2"/>
    <p:sldId id="288" r:id="rId3"/>
    <p:sldId id="258" r:id="rId4"/>
    <p:sldId id="284" r:id="rId5"/>
    <p:sldId id="290" r:id="rId6"/>
    <p:sldId id="294" r:id="rId7"/>
    <p:sldId id="302" r:id="rId8"/>
    <p:sldId id="293" r:id="rId9"/>
    <p:sldId id="296" r:id="rId10"/>
    <p:sldId id="299" r:id="rId11"/>
    <p:sldId id="297" r:id="rId12"/>
    <p:sldId id="300" r:id="rId13"/>
    <p:sldId id="298" r:id="rId14"/>
    <p:sldId id="301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265" autoAdjust="0"/>
    <p:restoredTop sz="79864" autoAdjust="0"/>
  </p:normalViewPr>
  <p:slideViewPr>
    <p:cSldViewPr snapToGrid="0" snapToObjects="1">
      <p:cViewPr varScale="1">
        <p:scale>
          <a:sx n="88" d="100"/>
          <a:sy n="88" d="100"/>
        </p:scale>
        <p:origin x="-1848" y="-1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8232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printerSettings" Target="printerSettings/printerSettings1.bin"/><Relationship Id="rId8" Type="http://schemas.openxmlformats.org/officeDocument/2006/relationships/slide" Target="slides/slide7.xml"/><Relationship Id="rId26" Type="http://schemas.openxmlformats.org/officeDocument/2006/relationships/customXml" Target="../customXml/item4.xml"/><Relationship Id="rId21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25" Type="http://schemas.openxmlformats.org/officeDocument/2006/relationships/customXml" Target="../customXml/item3.xml"/><Relationship Id="rId20" Type="http://schemas.openxmlformats.org/officeDocument/2006/relationships/viewProps" Target="viewProps.xml"/><Relationship Id="rId16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24" Type="http://schemas.openxmlformats.org/officeDocument/2006/relationships/customXml" Target="../customXml/item2.xml"/><Relationship Id="rId15" Type="http://schemas.openxmlformats.org/officeDocument/2006/relationships/slide" Target="slides/slide14.xml"/><Relationship Id="rId5" Type="http://schemas.openxmlformats.org/officeDocument/2006/relationships/slide" Target="slides/slide4.xml"/><Relationship Id="rId23" Type="http://schemas.openxmlformats.org/officeDocument/2006/relationships/customXml" Target="../customXml/item1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9" Type="http://schemas.openxmlformats.org/officeDocument/2006/relationships/slide" Target="slides/slide8.xml"/><Relationship Id="rId22" Type="http://schemas.openxmlformats.org/officeDocument/2006/relationships/tableStyles" Target="tableStyles.xml"/><Relationship Id="rId14" Type="http://schemas.openxmlformats.org/officeDocument/2006/relationships/slide" Target="slides/slide13.xml"/><Relationship Id="rId4" Type="http://schemas.openxmlformats.org/officeDocument/2006/relationships/slide" Target="slides/slide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2C31F4-7CC0-D34E-87FC-4C169595831E}" type="datetimeFigureOut">
              <a:rPr lang="en-US" smtClean="0"/>
              <a:t>26/09/17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1F07AC3-F8A1-1D4C-9F48-149A97D58A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057026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4941392-F1EC-CE41-A08F-1C12D8F922BD}" type="datetimeFigureOut">
              <a:rPr lang="en-US" smtClean="0"/>
              <a:t>26/09/17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Click to edit Master text styles</a:t>
            </a:r>
          </a:p>
          <a:p>
            <a:pPr lvl="1"/>
            <a:r>
              <a:rPr lang="cs-CZ" smtClean="0"/>
              <a:t>Second level</a:t>
            </a:r>
          </a:p>
          <a:p>
            <a:pPr lvl="2"/>
            <a:r>
              <a:rPr lang="cs-CZ" smtClean="0"/>
              <a:t>Third level</a:t>
            </a:r>
          </a:p>
          <a:p>
            <a:pPr lvl="3"/>
            <a:r>
              <a:rPr lang="cs-CZ" smtClean="0"/>
              <a:t>Fourth level</a:t>
            </a:r>
          </a:p>
          <a:p>
            <a:pPr lvl="4"/>
            <a:r>
              <a:rPr lang="cs-CZ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4F7F802-6ADF-DB45-9A54-46C650BD5B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720289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Strategicka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priorita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Multikanálovy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prístup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endParaRPr lang="en-US" dirty="0" smtClean="0"/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err="1" smtClean="0"/>
              <a:t>Základným</a:t>
            </a:r>
            <a:r>
              <a:rPr lang="en-US" dirty="0" smtClean="0"/>
              <a:t> </a:t>
            </a:r>
            <a:r>
              <a:rPr lang="en-US" dirty="0" err="1" smtClean="0"/>
              <a:t>princípom</a:t>
            </a:r>
            <a:r>
              <a:rPr lang="en-US" dirty="0" smtClean="0"/>
              <a:t> je </a:t>
            </a:r>
            <a:r>
              <a:rPr lang="en-US" dirty="0" err="1" smtClean="0"/>
              <a:t>možnosť</a:t>
            </a:r>
            <a:r>
              <a:rPr lang="en-US" dirty="0" smtClean="0"/>
              <a:t> </a:t>
            </a:r>
            <a:r>
              <a:rPr lang="en-US" dirty="0" err="1" smtClean="0"/>
              <a:t>voľby</a:t>
            </a:r>
            <a:r>
              <a:rPr lang="en-US" dirty="0" smtClean="0"/>
              <a:t> </a:t>
            </a:r>
            <a:r>
              <a:rPr lang="en-US" dirty="0" err="1" smtClean="0"/>
              <a:t>dostupného</a:t>
            </a:r>
            <a:r>
              <a:rPr lang="en-US" dirty="0" smtClean="0"/>
              <a:t> </a:t>
            </a:r>
            <a:r>
              <a:rPr lang="en-US" dirty="0" err="1" smtClean="0"/>
              <a:t>spôsobu</a:t>
            </a:r>
            <a:r>
              <a:rPr lang="en-US" dirty="0" smtClean="0"/>
              <a:t> </a:t>
            </a:r>
            <a:r>
              <a:rPr lang="en-US" dirty="0" err="1" smtClean="0"/>
              <a:t>komunikácie</a:t>
            </a:r>
            <a:r>
              <a:rPr lang="en-US" dirty="0" smtClean="0"/>
              <a:t>, </a:t>
            </a:r>
            <a:r>
              <a:rPr lang="en-US" dirty="0" err="1" smtClean="0"/>
              <a:t>t.j.</a:t>
            </a:r>
            <a:r>
              <a:rPr lang="en-US" dirty="0" smtClean="0"/>
              <a:t> </a:t>
            </a:r>
            <a:r>
              <a:rPr lang="en-US" dirty="0" err="1" smtClean="0"/>
              <a:t>prístupového</a:t>
            </a:r>
            <a:r>
              <a:rPr lang="en-US" dirty="0" smtClean="0"/>
              <a:t> </a:t>
            </a:r>
            <a:r>
              <a:rPr lang="en-US" dirty="0" err="1" smtClean="0"/>
              <a:t>miesta</a:t>
            </a:r>
            <a:r>
              <a:rPr lang="en-US" dirty="0" smtClean="0"/>
              <a:t> a </a:t>
            </a:r>
            <a:r>
              <a:rPr lang="en-US" dirty="0" err="1" smtClean="0"/>
              <a:t>komunikačného</a:t>
            </a:r>
            <a:r>
              <a:rPr lang="en-US" dirty="0" smtClean="0"/>
              <a:t> </a:t>
            </a:r>
            <a:r>
              <a:rPr lang="en-US" dirty="0" err="1" smtClean="0"/>
              <a:t>kanálu</a:t>
            </a:r>
            <a:r>
              <a:rPr lang="en-US" dirty="0" smtClean="0"/>
              <a:t> </a:t>
            </a:r>
            <a:r>
              <a:rPr lang="en-US" dirty="0" err="1" smtClean="0"/>
              <a:t>pri</a:t>
            </a:r>
            <a:r>
              <a:rPr lang="en-US" dirty="0" smtClean="0"/>
              <a:t> </a:t>
            </a:r>
            <a:r>
              <a:rPr lang="en-US" dirty="0" err="1" smtClean="0"/>
              <a:t>každej</a:t>
            </a:r>
            <a:r>
              <a:rPr lang="en-US" dirty="0" smtClean="0"/>
              <a:t> </a:t>
            </a:r>
            <a:r>
              <a:rPr lang="en-US" dirty="0" err="1" smtClean="0"/>
              <a:t>interakcii</a:t>
            </a:r>
            <a:r>
              <a:rPr lang="en-US" dirty="0" smtClean="0"/>
              <a:t> v </a:t>
            </a:r>
            <a:r>
              <a:rPr lang="en-US" dirty="0" err="1" smtClean="0"/>
              <a:t>procese</a:t>
            </a:r>
            <a:r>
              <a:rPr lang="en-US" dirty="0" smtClean="0"/>
              <a:t> </a:t>
            </a:r>
            <a:r>
              <a:rPr lang="en-US" dirty="0" err="1" smtClean="0"/>
              <a:t>poskytovania</a:t>
            </a:r>
            <a:r>
              <a:rPr lang="en-US" dirty="0" smtClean="0"/>
              <a:t> </a:t>
            </a:r>
            <a:r>
              <a:rPr lang="en-US" dirty="0" err="1" smtClean="0"/>
              <a:t>služby</a:t>
            </a:r>
            <a:r>
              <a:rPr lang="en-US" dirty="0" smtClean="0"/>
              <a:t>. </a:t>
            </a:r>
            <a:r>
              <a:rPr lang="en-US" dirty="0" err="1" smtClean="0"/>
              <a:t>Komunikácia</a:t>
            </a:r>
            <a:r>
              <a:rPr lang="en-US" dirty="0" smtClean="0"/>
              <a:t> s OVM </a:t>
            </a:r>
            <a:r>
              <a:rPr lang="en-US" dirty="0" err="1" smtClean="0"/>
              <a:t>sa</a:t>
            </a:r>
            <a:r>
              <a:rPr lang="en-US" dirty="0" smtClean="0"/>
              <a:t> </a:t>
            </a:r>
            <a:r>
              <a:rPr lang="en-US" dirty="0" err="1" smtClean="0"/>
              <a:t>realizuje</a:t>
            </a:r>
            <a:r>
              <a:rPr lang="en-US" dirty="0" smtClean="0"/>
              <a:t> </a:t>
            </a:r>
            <a:r>
              <a:rPr lang="en-US" dirty="0" err="1" smtClean="0"/>
              <a:t>prostredníctvom</a:t>
            </a:r>
            <a:r>
              <a:rPr lang="en-US" dirty="0" smtClean="0"/>
              <a:t> </a:t>
            </a:r>
            <a:r>
              <a:rPr lang="en-US" dirty="0" err="1" smtClean="0"/>
              <a:t>prístupových</a:t>
            </a:r>
            <a:r>
              <a:rPr lang="en-US" dirty="0" smtClean="0"/>
              <a:t> </a:t>
            </a:r>
            <a:r>
              <a:rPr lang="en-US" dirty="0" err="1" smtClean="0"/>
              <a:t>miest</a:t>
            </a:r>
            <a:r>
              <a:rPr lang="en-US" dirty="0" smtClean="0"/>
              <a:t>. </a:t>
            </a:r>
            <a:r>
              <a:rPr lang="en-US" dirty="0" err="1" smtClean="0"/>
              <a:t>Voľba</a:t>
            </a:r>
            <a:r>
              <a:rPr lang="en-US" dirty="0" smtClean="0"/>
              <a:t> </a:t>
            </a:r>
            <a:r>
              <a:rPr lang="en-US" dirty="0" err="1" smtClean="0"/>
              <a:t>spôsobu</a:t>
            </a:r>
            <a:r>
              <a:rPr lang="en-US" dirty="0" smtClean="0"/>
              <a:t> </a:t>
            </a:r>
            <a:r>
              <a:rPr lang="en-US" dirty="0" err="1" smtClean="0"/>
              <a:t>komunikácie</a:t>
            </a:r>
            <a:r>
              <a:rPr lang="en-US" dirty="0" smtClean="0"/>
              <a:t> je </a:t>
            </a:r>
            <a:r>
              <a:rPr lang="en-US" dirty="0" err="1" smtClean="0"/>
              <a:t>závislá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</a:t>
            </a:r>
            <a:r>
              <a:rPr lang="en-US" dirty="0" err="1" smtClean="0"/>
              <a:t>voľbe</a:t>
            </a:r>
            <a:r>
              <a:rPr lang="en-US" dirty="0" smtClean="0"/>
              <a:t> </a:t>
            </a:r>
            <a:r>
              <a:rPr lang="en-US" dirty="0" err="1" smtClean="0"/>
              <a:t>používateľa</a:t>
            </a:r>
            <a:r>
              <a:rPr lang="en-US" dirty="0" smtClean="0"/>
              <a:t> a </a:t>
            </a:r>
            <a:r>
              <a:rPr lang="en-US" dirty="0" err="1" smtClean="0"/>
              <a:t>dostupnosti</a:t>
            </a:r>
            <a:r>
              <a:rPr lang="en-US" dirty="0" smtClean="0"/>
              <a:t> </a:t>
            </a:r>
            <a:r>
              <a:rPr lang="en-US" dirty="0" err="1" smtClean="0"/>
              <a:t>prístupových</a:t>
            </a:r>
            <a:r>
              <a:rPr lang="en-US" dirty="0" smtClean="0"/>
              <a:t> </a:t>
            </a:r>
            <a:r>
              <a:rPr lang="en-US" dirty="0" err="1" smtClean="0"/>
              <a:t>zariadení</a:t>
            </a:r>
            <a:r>
              <a:rPr lang="en-US" dirty="0" smtClean="0"/>
              <a:t> </a:t>
            </a:r>
            <a:r>
              <a:rPr lang="en-US" dirty="0" err="1" smtClean="0"/>
              <a:t>relevantných</a:t>
            </a:r>
            <a:r>
              <a:rPr lang="en-US" dirty="0" smtClean="0"/>
              <a:t> pre </a:t>
            </a:r>
            <a:r>
              <a:rPr lang="en-US" dirty="0" err="1" smtClean="0"/>
              <a:t>elektronické</a:t>
            </a:r>
            <a:r>
              <a:rPr lang="en-US" dirty="0" smtClean="0"/>
              <a:t> </a:t>
            </a:r>
            <a:r>
              <a:rPr lang="en-US" dirty="0" err="1" smtClean="0"/>
              <a:t>komunikačné</a:t>
            </a:r>
            <a:r>
              <a:rPr lang="en-US" dirty="0" smtClean="0"/>
              <a:t> </a:t>
            </a:r>
            <a:r>
              <a:rPr lang="en-US" dirty="0" err="1" smtClean="0"/>
              <a:t>kanály</a:t>
            </a:r>
            <a:r>
              <a:rPr lang="en-US" dirty="0" smtClean="0"/>
              <a:t>. </a:t>
            </a:r>
            <a:r>
              <a:rPr lang="en-US" dirty="0" err="1" smtClean="0"/>
              <a:t>Súčasne</a:t>
            </a:r>
            <a:r>
              <a:rPr lang="en-US" dirty="0" smtClean="0"/>
              <a:t> je </a:t>
            </a:r>
            <a:r>
              <a:rPr lang="en-US" dirty="0" err="1" smtClean="0"/>
              <a:t>zabezpečené</a:t>
            </a:r>
            <a:r>
              <a:rPr lang="en-US" dirty="0" smtClean="0"/>
              <a:t>, </a:t>
            </a:r>
            <a:r>
              <a:rPr lang="en-US" dirty="0" err="1" smtClean="0"/>
              <a:t>že</a:t>
            </a:r>
            <a:r>
              <a:rPr lang="en-US" dirty="0" smtClean="0"/>
              <a:t> </a:t>
            </a:r>
            <a:r>
              <a:rPr lang="en-US" dirty="0" err="1" smtClean="0"/>
              <a:t>používateľ</a:t>
            </a:r>
            <a:r>
              <a:rPr lang="en-US" dirty="0" smtClean="0"/>
              <a:t> </a:t>
            </a:r>
            <a:r>
              <a:rPr lang="en-US" dirty="0" err="1" smtClean="0"/>
              <a:t>má</a:t>
            </a:r>
            <a:r>
              <a:rPr lang="en-US" dirty="0" smtClean="0"/>
              <a:t> </a:t>
            </a:r>
            <a:r>
              <a:rPr lang="en-US" dirty="0" err="1" smtClean="0"/>
              <a:t>jednotný</a:t>
            </a:r>
            <a:r>
              <a:rPr lang="en-US" dirty="0" smtClean="0"/>
              <a:t> a </a:t>
            </a:r>
            <a:r>
              <a:rPr lang="en-US" dirty="0" err="1" smtClean="0"/>
              <a:t>aktuálny</a:t>
            </a:r>
            <a:r>
              <a:rPr lang="en-US" dirty="0" smtClean="0"/>
              <a:t> </a:t>
            </a:r>
            <a:r>
              <a:rPr lang="en-US" dirty="0" err="1" smtClean="0"/>
              <a:t>pohľad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</a:t>
            </a:r>
            <a:r>
              <a:rPr lang="en-US" dirty="0" err="1" smtClean="0"/>
              <a:t>ním</a:t>
            </a:r>
            <a:r>
              <a:rPr lang="en-US" dirty="0" smtClean="0"/>
              <a:t> </a:t>
            </a:r>
            <a:r>
              <a:rPr lang="en-US" dirty="0" err="1" smtClean="0"/>
              <a:t>realizovanú</a:t>
            </a:r>
            <a:r>
              <a:rPr lang="en-US" dirty="0" smtClean="0"/>
              <a:t> </a:t>
            </a:r>
            <a:r>
              <a:rPr lang="en-US" dirty="0" err="1" smtClean="0"/>
              <a:t>komunikáciu</a:t>
            </a:r>
            <a:r>
              <a:rPr lang="en-US" dirty="0" smtClean="0"/>
              <a:t>, bez </a:t>
            </a:r>
            <a:r>
              <a:rPr lang="en-US" dirty="0" err="1" smtClean="0"/>
              <a:t>ohľadu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to, </a:t>
            </a:r>
            <a:r>
              <a:rPr lang="en-US" dirty="0" err="1" smtClean="0"/>
              <a:t>aké</a:t>
            </a:r>
            <a:r>
              <a:rPr lang="en-US" dirty="0" smtClean="0"/>
              <a:t> </a:t>
            </a:r>
            <a:r>
              <a:rPr lang="en-US" dirty="0" err="1" smtClean="0"/>
              <a:t>prístupové</a:t>
            </a:r>
            <a:r>
              <a:rPr lang="en-US" dirty="0" smtClean="0"/>
              <a:t> </a:t>
            </a:r>
            <a:r>
              <a:rPr lang="en-US" dirty="0" err="1" smtClean="0"/>
              <a:t>miesto</a:t>
            </a:r>
            <a:r>
              <a:rPr lang="en-US" dirty="0" smtClean="0"/>
              <a:t> a </a:t>
            </a:r>
            <a:r>
              <a:rPr lang="en-US" dirty="0" err="1" smtClean="0"/>
              <a:t>aký</a:t>
            </a:r>
            <a:r>
              <a:rPr lang="en-US" dirty="0" smtClean="0"/>
              <a:t> </a:t>
            </a:r>
            <a:r>
              <a:rPr lang="en-US" dirty="0" err="1" smtClean="0"/>
              <a:t>prístupový</a:t>
            </a:r>
            <a:r>
              <a:rPr lang="en-US" dirty="0" smtClean="0"/>
              <a:t> </a:t>
            </a:r>
            <a:r>
              <a:rPr lang="en-US" dirty="0" err="1" smtClean="0"/>
              <a:t>kanál</a:t>
            </a:r>
            <a:r>
              <a:rPr lang="en-US" dirty="0" smtClean="0"/>
              <a:t> </a:t>
            </a:r>
            <a:r>
              <a:rPr lang="en-US" dirty="0" err="1" smtClean="0"/>
              <a:t>sa</a:t>
            </a:r>
            <a:r>
              <a:rPr lang="en-US" dirty="0" smtClean="0"/>
              <a:t> </a:t>
            </a:r>
            <a:r>
              <a:rPr lang="en-US" dirty="0" err="1" smtClean="0"/>
              <a:t>rozhodol</a:t>
            </a:r>
            <a:r>
              <a:rPr lang="en-US" dirty="0" smtClean="0"/>
              <a:t> </a:t>
            </a:r>
            <a:r>
              <a:rPr lang="en-US" dirty="0" err="1" smtClean="0"/>
              <a:t>použiť</a:t>
            </a:r>
            <a:r>
              <a:rPr lang="en-US" dirty="0" smtClean="0"/>
              <a:t>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121312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020671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Strategicka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priorita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Multikanálovy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prístup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endParaRPr lang="en-US" dirty="0" smtClean="0"/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Základným princípom je možnosť </a:t>
            </a:r>
            <a:r>
              <a:rPr lang="en-US" dirty="0" err="1" smtClean="0"/>
              <a:t>voľby</a:t>
            </a:r>
            <a:r>
              <a:rPr lang="en-US" dirty="0" smtClean="0"/>
              <a:t> dostupného spôsobu komunikácie, </a:t>
            </a:r>
            <a:r>
              <a:rPr lang="en-US" dirty="0" err="1" smtClean="0"/>
              <a:t>t.j.</a:t>
            </a:r>
            <a:r>
              <a:rPr lang="en-US" dirty="0" smtClean="0"/>
              <a:t> prístupového miesta a komunikačného kanálu pri každej interakcii v procese poskytovania </a:t>
            </a:r>
            <a:r>
              <a:rPr lang="en-US" dirty="0" err="1" smtClean="0"/>
              <a:t>služby</a:t>
            </a:r>
            <a:r>
              <a:rPr lang="en-US" dirty="0" smtClean="0"/>
              <a:t>. Komunikácia s OVM sa realizuje prostredníctvom prístupových miest. Voľba spôsobu komunikácie je závislá na </a:t>
            </a:r>
            <a:r>
              <a:rPr lang="en-US" dirty="0" err="1" smtClean="0"/>
              <a:t>voľbe</a:t>
            </a:r>
            <a:r>
              <a:rPr lang="en-US" dirty="0" smtClean="0"/>
              <a:t> </a:t>
            </a:r>
            <a:r>
              <a:rPr lang="en-US" dirty="0" err="1" smtClean="0"/>
              <a:t>používateľa</a:t>
            </a:r>
            <a:r>
              <a:rPr lang="en-US" dirty="0" smtClean="0"/>
              <a:t> a dostupnosti prístupových zariadení relevantných pre elektronické komunikačné kanály. Súčasne je zabezpečené, že používateľ má jednotný a aktuálny pohľad na ním realizovanú komunikáciu, bez ohľadu na to, aké prístupové miesto a aký prístupový kanál sa rozhodol použiť.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73340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Strategicka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priorita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Multikanálovy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prístup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endParaRPr lang="en-US" dirty="0" smtClean="0"/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Základným princípom je možnosť </a:t>
            </a:r>
            <a:r>
              <a:rPr lang="en-US" dirty="0" err="1" smtClean="0"/>
              <a:t>voľby</a:t>
            </a:r>
            <a:r>
              <a:rPr lang="en-US" dirty="0" smtClean="0"/>
              <a:t> dostupného spôsobu komunikácie, </a:t>
            </a:r>
            <a:r>
              <a:rPr lang="en-US" dirty="0" err="1" smtClean="0"/>
              <a:t>t.j.</a:t>
            </a:r>
            <a:r>
              <a:rPr lang="en-US" dirty="0" smtClean="0"/>
              <a:t> prístupového miesta a komunikačného kanálu pri každej interakcii v procese poskytovania </a:t>
            </a:r>
            <a:r>
              <a:rPr lang="en-US" dirty="0" err="1" smtClean="0"/>
              <a:t>služby</a:t>
            </a:r>
            <a:r>
              <a:rPr lang="en-US" dirty="0" smtClean="0"/>
              <a:t>. Komunikácia s OVM sa realizuje prostredníctvom prístupových miest. Voľba spôsobu komunikácie je závislá na </a:t>
            </a:r>
            <a:r>
              <a:rPr lang="en-US" dirty="0" err="1" smtClean="0"/>
              <a:t>voľbe</a:t>
            </a:r>
            <a:r>
              <a:rPr lang="en-US" dirty="0" smtClean="0"/>
              <a:t> </a:t>
            </a:r>
            <a:r>
              <a:rPr lang="en-US" dirty="0" err="1" smtClean="0"/>
              <a:t>používateľa</a:t>
            </a:r>
            <a:r>
              <a:rPr lang="en-US" dirty="0" smtClean="0"/>
              <a:t> a dostupnosti prístupových zariadení relevantných pre elektronické komunikačné kanály. Súčasne je zabezpečené, že používateľ má jednotný a aktuálny pohľad na ním realizovanú komunikáciu, bez ohľadu na to, aké prístupové miesto a aký prístupový kanál sa rozhodol použiť.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73340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Strategicka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priorita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Multikanálovy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prístup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endParaRPr lang="en-US" dirty="0" smtClean="0"/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Základným princípom je možnosť </a:t>
            </a:r>
            <a:r>
              <a:rPr lang="en-US" dirty="0" err="1" smtClean="0"/>
              <a:t>voľby</a:t>
            </a:r>
            <a:r>
              <a:rPr lang="en-US" dirty="0" smtClean="0"/>
              <a:t> dostupného spôsobu komunikácie, </a:t>
            </a:r>
            <a:r>
              <a:rPr lang="en-US" dirty="0" err="1" smtClean="0"/>
              <a:t>t.j.</a:t>
            </a:r>
            <a:r>
              <a:rPr lang="en-US" dirty="0" smtClean="0"/>
              <a:t> prístupového miesta a komunikačného kanálu pri každej interakcii v procese poskytovania </a:t>
            </a:r>
            <a:r>
              <a:rPr lang="en-US" dirty="0" err="1" smtClean="0"/>
              <a:t>služby</a:t>
            </a:r>
            <a:r>
              <a:rPr lang="en-US" dirty="0" smtClean="0"/>
              <a:t>. Komunikácia s OVM sa realizuje prostredníctvom prístupových miest. Voľba spôsobu komunikácie je závislá na </a:t>
            </a:r>
            <a:r>
              <a:rPr lang="en-US" dirty="0" err="1" smtClean="0"/>
              <a:t>voľbe</a:t>
            </a:r>
            <a:r>
              <a:rPr lang="en-US" dirty="0" smtClean="0"/>
              <a:t> </a:t>
            </a:r>
            <a:r>
              <a:rPr lang="en-US" dirty="0" err="1" smtClean="0"/>
              <a:t>používateľa</a:t>
            </a:r>
            <a:r>
              <a:rPr lang="en-US" dirty="0" smtClean="0"/>
              <a:t> a dostupnosti prístupových zariadení relevantných pre elektronické komunikačné kanály. Súčasne je zabezpečené, že používateľ má jednotný a aktuálny pohľad na ním realizovanú komunikáciu, bez ohľadu na to, aké prístupové miesto a aký prístupový kanál sa rozhodol použiť.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73340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Strategicka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priorita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Multikanálovy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prístup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endParaRPr lang="en-US" dirty="0" smtClean="0"/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Základným princípom je možnosť </a:t>
            </a:r>
            <a:r>
              <a:rPr lang="en-US" dirty="0" err="1" smtClean="0"/>
              <a:t>voľby</a:t>
            </a:r>
            <a:r>
              <a:rPr lang="en-US" dirty="0" smtClean="0"/>
              <a:t> dostupného spôsobu komunikácie, </a:t>
            </a:r>
            <a:r>
              <a:rPr lang="en-US" dirty="0" err="1" smtClean="0"/>
              <a:t>t.j.</a:t>
            </a:r>
            <a:r>
              <a:rPr lang="en-US" dirty="0" smtClean="0"/>
              <a:t> prístupového miesta a komunikačného kanálu pri každej interakcii v procese poskytovania </a:t>
            </a:r>
            <a:r>
              <a:rPr lang="en-US" dirty="0" err="1" smtClean="0"/>
              <a:t>služby</a:t>
            </a:r>
            <a:r>
              <a:rPr lang="en-US" dirty="0" smtClean="0"/>
              <a:t>. Komunikácia s OVM sa realizuje prostredníctvom prístupových miest. Voľba spôsobu komunikácie je závislá na </a:t>
            </a:r>
            <a:r>
              <a:rPr lang="en-US" dirty="0" err="1" smtClean="0"/>
              <a:t>voľbe</a:t>
            </a:r>
            <a:r>
              <a:rPr lang="en-US" dirty="0" smtClean="0"/>
              <a:t> </a:t>
            </a:r>
            <a:r>
              <a:rPr lang="en-US" dirty="0" err="1" smtClean="0"/>
              <a:t>používateľa</a:t>
            </a:r>
            <a:r>
              <a:rPr lang="en-US" dirty="0" smtClean="0"/>
              <a:t> a dostupnosti prístupových zariadení relevantných pre elektronické komunikačné kanály. Súčasne je zabezpečené, že používateľ má jednotný a aktuálny pohľad na ním realizovanú komunikáciu, bez ohľadu na to, aké prístupové miesto a aký prístupový kanál sa rozhodol použiť.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73340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sk-SK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Popis krokov pre platbu kartou: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1: Prihlásenie poplatníka s </a:t>
            </a:r>
            <a:r>
              <a:rPr lang="sk-SK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eID</a:t>
            </a:r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a vyžiadanie spoplatnenej služby. 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2a: Vytvorenie príkazu na úhradu (PnÚ).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2b: Zaslanie PnÚ s platobnými údajmi do elektronickej schránky.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3: Poplatník klikne na </a:t>
            </a:r>
            <a:r>
              <a:rPr lang="sk-SK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tlačítko</a:t>
            </a:r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"Zaplať" za účelom úhrady PnÚ platobnou kartou a je presmerovaný na virtuálny kiosk s platobnými inštrukciami PnÚ.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4a: Prihlásenie/registrácia poplatníka na virtuálnom kiosku alebo platba bez prihlásenia podľa výberu poplatníka. 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4b: Overenie PnÚ v IS PEP. (napr. či existuje a či už nie je zaplatený) 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5a: Poplatník zadá informácie z platobnej karty na virtuálnom kiosku.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5b: Potvrdenie transakcie kartovým operátorom. 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5c: Zaevidovanie úhrady PnÚ </a:t>
            </a:r>
            <a:r>
              <a:rPr lang="sk-SK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eKolkom</a:t>
            </a:r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v IS PEP a zobrazenie úspešnej úhrady PnÚ na virtuálnom kiosku. 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5d: Zaslanie informácie o úhrade PnÚ do elektronickej schránky. 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6a: Zobrazenie o úspešnej úhrade PnÚ na virtuálnom kiosku a odhlásenie poplatníka z </a:t>
            </a:r>
            <a:r>
              <a:rPr lang="sk-SK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virtálneho</a:t>
            </a:r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kiosku.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Krok 6b: Presmerovanie na slovensko.</a:t>
            </a:r>
            <a:r>
              <a:rPr lang="sk-SK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sk</a:t>
            </a:r>
            <a:r>
              <a:rPr lang="sk-SK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alebo portálové riešenie ISVS a zobrazenie informácie, že platba bola úspešná a povinná osoba automaticky spustí poskytnutie služby.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01690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x-none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EAF8B-5D16-884F-8E34-6B735A63715B}" type="datetime1">
              <a:rPr lang="en-US" smtClean="0"/>
              <a:t>26/09/17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29228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AD210-853B-7D4B-AC07-372295D69F6F}" type="datetime1">
              <a:rPr lang="en-US" smtClean="0"/>
              <a:t>26/09/17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2196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7AC7E7-E36E-A246-98F3-02CC147BE454}" type="datetime1">
              <a:rPr lang="en-US" smtClean="0"/>
              <a:t>26/09/17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0486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6D351-5FF2-ED44-A8C9-3CF6A17D036F}" type="datetime1">
              <a:rPr lang="en-US" smtClean="0"/>
              <a:t>26/09/17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27225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x-none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09DB5-7770-5F47-9286-96D4EFC9E9AB}" type="datetime1">
              <a:rPr lang="en-US" smtClean="0"/>
              <a:t>26/09/17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66637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7B5A2-44D9-AF44-9EE0-41551D6DD749}" type="datetime1">
              <a:rPr lang="en-US" smtClean="0"/>
              <a:t>26/09/17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445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x-none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x-none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FAC1E-00E1-9C4E-96EE-438A15DCE4FF}" type="datetime1">
              <a:rPr lang="en-US" smtClean="0"/>
              <a:t>26/09/17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77009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638D7-D27F-824D-BDA5-0A57E05160AD}" type="datetime1">
              <a:rPr lang="en-US" smtClean="0"/>
              <a:t>26/09/17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42142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4BD40-EA09-9A48-BF54-D022987521D4}" type="datetime1">
              <a:rPr lang="en-US" smtClean="0"/>
              <a:t>26/09/17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90923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x-none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C909B-7308-C043-A10A-F3EA1953E127}" type="datetime1">
              <a:rPr lang="en-US" smtClean="0"/>
              <a:t>26/09/17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18612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x-none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094A4-83CC-8847-91FA-79A77C7C6D24}" type="datetime1">
              <a:rPr lang="en-US" smtClean="0"/>
              <a:t>26/09/17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84836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B9658B-5334-124B-86B6-4408E0C1F114}" type="datetime1">
              <a:rPr lang="en-US" smtClean="0"/>
              <a:t>26/09/17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91017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Relationship Id="rId3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err="1" smtClean="0"/>
              <a:t>Modul</a:t>
            </a:r>
            <a:r>
              <a:rPr lang="en-US" b="1" dirty="0" smtClean="0"/>
              <a:t> </a:t>
            </a:r>
            <a:r>
              <a:rPr lang="en-US" b="1" dirty="0" err="1" smtClean="0"/>
              <a:t>elektronických</a:t>
            </a:r>
            <a:r>
              <a:rPr lang="en-US" b="1" dirty="0" smtClean="0"/>
              <a:t> </a:t>
            </a:r>
            <a:r>
              <a:rPr lang="en-US" b="1" dirty="0" err="1" smtClean="0"/>
              <a:t>platieb</a:t>
            </a:r>
            <a:r>
              <a:rPr lang="en-US" b="1" dirty="0" smtClean="0"/>
              <a:t> (MEP)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en-US" sz="2400" dirty="0" err="1" smtClean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52420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Partneri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UPVII</a:t>
            </a:r>
          </a:p>
          <a:p>
            <a:r>
              <a:rPr lang="en-US" dirty="0" smtClean="0"/>
              <a:t>NASES</a:t>
            </a:r>
          </a:p>
          <a:p>
            <a:r>
              <a:rPr lang="en-US" dirty="0" smtClean="0"/>
              <a:t>SP</a:t>
            </a:r>
          </a:p>
          <a:p>
            <a:r>
              <a:rPr lang="en-US" smtClean="0"/>
              <a:t>MF </a:t>
            </a:r>
            <a:r>
              <a:rPr lang="en-US" dirty="0" smtClean="0"/>
              <a:t>SR</a:t>
            </a:r>
          </a:p>
          <a:p>
            <a:r>
              <a:rPr lang="en-US" dirty="0" smtClean="0"/>
              <a:t>MV SR</a:t>
            </a:r>
          </a:p>
          <a:p>
            <a:r>
              <a:rPr lang="en-US" dirty="0" smtClean="0"/>
              <a:t>MSSR</a:t>
            </a:r>
          </a:p>
          <a:p>
            <a:r>
              <a:rPr lang="en-US" dirty="0" smtClean="0"/>
              <a:t>UGKK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677615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/>
              <a:t>Motivácia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b="1" dirty="0" smtClean="0"/>
              <a:t>ÚPVII</a:t>
            </a:r>
            <a:endParaRPr lang="en-US" b="1" dirty="0"/>
          </a:p>
          <a:p>
            <a:r>
              <a:rPr lang="en-US" dirty="0" err="1"/>
              <a:t>f</a:t>
            </a:r>
            <a:r>
              <a:rPr lang="en-US" dirty="0" err="1" smtClean="0"/>
              <a:t>unkčné</a:t>
            </a:r>
            <a:r>
              <a:rPr lang="en-US" dirty="0" smtClean="0"/>
              <a:t> </a:t>
            </a:r>
            <a:r>
              <a:rPr lang="en-US" dirty="0" err="1" smtClean="0"/>
              <a:t>riešenie</a:t>
            </a:r>
            <a:r>
              <a:rPr lang="en-US" dirty="0" smtClean="0"/>
              <a:t> do </a:t>
            </a:r>
            <a:r>
              <a:rPr lang="en-US" dirty="0" err="1" smtClean="0"/>
              <a:t>konca</a:t>
            </a:r>
            <a:r>
              <a:rPr lang="en-US" dirty="0" smtClean="0"/>
              <a:t> </a:t>
            </a:r>
            <a:r>
              <a:rPr lang="en-US" dirty="0" err="1" smtClean="0"/>
              <a:t>roku</a:t>
            </a:r>
            <a:r>
              <a:rPr lang="en-US" dirty="0" smtClean="0"/>
              <a:t> 2017</a:t>
            </a: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NASES</a:t>
            </a:r>
            <a:endParaRPr lang="en-US" b="1" dirty="0" smtClean="0"/>
          </a:p>
          <a:p>
            <a:r>
              <a:rPr lang="en-US" dirty="0" err="1" smtClean="0"/>
              <a:t>využiť</a:t>
            </a:r>
            <a:r>
              <a:rPr lang="en-US" dirty="0" smtClean="0"/>
              <a:t> </a:t>
            </a:r>
            <a:r>
              <a:rPr lang="en-US" dirty="0" err="1" smtClean="0"/>
              <a:t>jestvujúce</a:t>
            </a:r>
            <a:r>
              <a:rPr lang="en-US" dirty="0" smtClean="0"/>
              <a:t> </a:t>
            </a:r>
            <a:r>
              <a:rPr lang="en-US" dirty="0" err="1" smtClean="0"/>
              <a:t>funkcionality</a:t>
            </a:r>
            <a:r>
              <a:rPr lang="en-US" dirty="0" smtClean="0"/>
              <a:t> a </a:t>
            </a:r>
            <a:r>
              <a:rPr lang="en-US" dirty="0" err="1" smtClean="0"/>
              <a:t>integrácie</a:t>
            </a:r>
            <a:r>
              <a:rPr lang="en-US" dirty="0" smtClean="0"/>
              <a:t> </a:t>
            </a:r>
            <a:r>
              <a:rPr lang="en-US" dirty="0" err="1" smtClean="0"/>
              <a:t>centrálnych</a:t>
            </a:r>
            <a:r>
              <a:rPr lang="en-US" dirty="0" smtClean="0"/>
              <a:t> </a:t>
            </a:r>
            <a:r>
              <a:rPr lang="en-US" dirty="0" err="1" smtClean="0"/>
              <a:t>komponentov</a:t>
            </a:r>
            <a:endParaRPr lang="en-US" dirty="0" smtClean="0"/>
          </a:p>
          <a:p>
            <a:endParaRPr lang="en-US" dirty="0"/>
          </a:p>
          <a:p>
            <a:pPr marL="0" indent="0">
              <a:buNone/>
            </a:pPr>
            <a:r>
              <a:rPr lang="en-US" b="1" dirty="0"/>
              <a:t>OVM</a:t>
            </a:r>
          </a:p>
          <a:p>
            <a:r>
              <a:rPr lang="en-US" dirty="0" err="1"/>
              <a:t>možnosť</a:t>
            </a:r>
            <a:r>
              <a:rPr lang="en-US" dirty="0"/>
              <a:t> </a:t>
            </a:r>
            <a:r>
              <a:rPr lang="en-US" dirty="0" err="1"/>
              <a:t>platby</a:t>
            </a:r>
            <a:r>
              <a:rPr lang="en-US" dirty="0"/>
              <a:t> </a:t>
            </a:r>
            <a:r>
              <a:rPr lang="en-US" dirty="0" err="1"/>
              <a:t>kartou</a:t>
            </a:r>
            <a:r>
              <a:rPr lang="en-US" dirty="0"/>
              <a:t> </a:t>
            </a:r>
            <a:r>
              <a:rPr lang="en-US" dirty="0" err="1"/>
              <a:t>za</a:t>
            </a:r>
            <a:r>
              <a:rPr lang="en-US" dirty="0"/>
              <a:t> </a:t>
            </a:r>
            <a:r>
              <a:rPr lang="en-US" dirty="0" err="1"/>
              <a:t>svoje</a:t>
            </a:r>
            <a:r>
              <a:rPr lang="en-US" dirty="0"/>
              <a:t> </a:t>
            </a:r>
            <a:r>
              <a:rPr lang="en-US" dirty="0" err="1"/>
              <a:t>elektronické</a:t>
            </a:r>
            <a:r>
              <a:rPr lang="en-US" dirty="0"/>
              <a:t> </a:t>
            </a:r>
            <a:r>
              <a:rPr lang="en-US" dirty="0" err="1"/>
              <a:t>služby</a:t>
            </a:r>
            <a:r>
              <a:rPr lang="en-US" dirty="0"/>
              <a:t> </a:t>
            </a:r>
            <a:r>
              <a:rPr lang="en-US" dirty="0" err="1"/>
              <a:t>bez</a:t>
            </a:r>
            <a:r>
              <a:rPr lang="en-US" dirty="0"/>
              <a:t> </a:t>
            </a:r>
            <a:r>
              <a:rPr lang="en-US" dirty="0" err="1"/>
              <a:t>nutnosti</a:t>
            </a:r>
            <a:r>
              <a:rPr lang="en-US" dirty="0"/>
              <a:t> </a:t>
            </a:r>
            <a:r>
              <a:rPr lang="en-US" dirty="0" err="1"/>
              <a:t>implementácie</a:t>
            </a:r>
            <a:r>
              <a:rPr lang="en-US" dirty="0"/>
              <a:t> (</a:t>
            </a:r>
            <a:r>
              <a:rPr lang="en-US" dirty="0" err="1"/>
              <a:t>pri</a:t>
            </a:r>
            <a:r>
              <a:rPr lang="en-US" dirty="0"/>
              <a:t> </a:t>
            </a:r>
            <a:r>
              <a:rPr lang="en-US" dirty="0" err="1"/>
              <a:t>splnení</a:t>
            </a:r>
            <a:r>
              <a:rPr lang="en-US" dirty="0"/>
              <a:t> </a:t>
            </a:r>
            <a:r>
              <a:rPr lang="en-US" dirty="0" err="1"/>
              <a:t>určitých</a:t>
            </a:r>
            <a:r>
              <a:rPr lang="en-US" dirty="0"/>
              <a:t> </a:t>
            </a:r>
            <a:r>
              <a:rPr lang="en-US" dirty="0" err="1"/>
              <a:t>predpokladov</a:t>
            </a:r>
            <a:r>
              <a:rPr lang="en-US" dirty="0"/>
              <a:t>). </a:t>
            </a:r>
            <a:r>
              <a:rPr lang="en-US" dirty="0" err="1"/>
              <a:t>Okamžitá</a:t>
            </a:r>
            <a:r>
              <a:rPr lang="en-US" dirty="0"/>
              <a:t> </a:t>
            </a:r>
            <a:r>
              <a:rPr lang="en-US" dirty="0" err="1"/>
              <a:t>informácia</a:t>
            </a:r>
            <a:r>
              <a:rPr lang="en-US" dirty="0"/>
              <a:t> o </a:t>
            </a:r>
            <a:r>
              <a:rPr lang="en-US" dirty="0" err="1"/>
              <a:t>platbe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MV </a:t>
            </a:r>
            <a:r>
              <a:rPr lang="en-US" b="1" dirty="0" smtClean="0"/>
              <a:t>SR</a:t>
            </a:r>
          </a:p>
          <a:p>
            <a:r>
              <a:rPr lang="en-US" dirty="0" err="1" smtClean="0"/>
              <a:t>Umožňiť</a:t>
            </a:r>
            <a:r>
              <a:rPr lang="en-US" dirty="0" smtClean="0"/>
              <a:t> </a:t>
            </a:r>
            <a:r>
              <a:rPr lang="en-US" dirty="0" err="1" smtClean="0"/>
              <a:t>platbu</a:t>
            </a:r>
            <a:r>
              <a:rPr lang="en-US" dirty="0" smtClean="0"/>
              <a:t> </a:t>
            </a:r>
            <a:r>
              <a:rPr lang="en-US" dirty="0" err="1" smtClean="0"/>
              <a:t>aj</a:t>
            </a:r>
            <a:r>
              <a:rPr lang="en-US" dirty="0" smtClean="0"/>
              <a:t> pre </a:t>
            </a:r>
            <a:r>
              <a:rPr lang="en-US" dirty="0" err="1" smtClean="0"/>
              <a:t>služby</a:t>
            </a:r>
            <a:r>
              <a:rPr lang="en-US" dirty="0" smtClean="0"/>
              <a:t> </a:t>
            </a:r>
            <a:r>
              <a:rPr lang="en-US" dirty="0" err="1" smtClean="0"/>
              <a:t>preneseného</a:t>
            </a:r>
            <a:r>
              <a:rPr lang="en-US" dirty="0" smtClean="0"/>
              <a:t> </a:t>
            </a:r>
            <a:r>
              <a:rPr lang="en-US" dirty="0" err="1" smtClean="0"/>
              <a:t>výkonu</a:t>
            </a:r>
            <a:endParaRPr lang="en-US" dirty="0"/>
          </a:p>
          <a:p>
            <a:endParaRPr lang="en-US" dirty="0"/>
          </a:p>
          <a:p>
            <a:pPr marL="0" indent="0">
              <a:buNone/>
            </a:pPr>
            <a:r>
              <a:rPr lang="en-US" b="1" dirty="0" smtClean="0"/>
              <a:t>IOM</a:t>
            </a:r>
          </a:p>
          <a:p>
            <a:r>
              <a:rPr lang="en-US" dirty="0" err="1" smtClean="0"/>
              <a:t>Využitie</a:t>
            </a:r>
            <a:r>
              <a:rPr lang="en-US" dirty="0" smtClean="0"/>
              <a:t> </a:t>
            </a:r>
            <a:r>
              <a:rPr lang="en-US" dirty="0" err="1" smtClean="0"/>
              <a:t>platobných</a:t>
            </a:r>
            <a:r>
              <a:rPr lang="en-US" dirty="0" smtClean="0"/>
              <a:t> </a:t>
            </a:r>
            <a:r>
              <a:rPr lang="en-US" dirty="0" err="1" smtClean="0"/>
              <a:t>kanálov</a:t>
            </a:r>
            <a:r>
              <a:rPr lang="en-US" dirty="0" smtClean="0"/>
              <a:t> </a:t>
            </a:r>
            <a:r>
              <a:rPr lang="en-US" dirty="0" err="1" smtClean="0"/>
              <a:t>systému</a:t>
            </a:r>
            <a:r>
              <a:rPr lang="en-US" dirty="0" smtClean="0"/>
              <a:t> </a:t>
            </a:r>
            <a:r>
              <a:rPr lang="en-US" dirty="0" err="1" smtClean="0"/>
              <a:t>eKolok</a:t>
            </a:r>
            <a:r>
              <a:rPr lang="en-US" dirty="0" smtClean="0"/>
              <a:t> pre </a:t>
            </a:r>
            <a:r>
              <a:rPr lang="en-US" dirty="0" err="1" smtClean="0"/>
              <a:t>platbu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</a:t>
            </a:r>
            <a:r>
              <a:rPr lang="en-US" dirty="0" err="1" smtClean="0"/>
              <a:t>klientských</a:t>
            </a:r>
            <a:r>
              <a:rPr lang="en-US" dirty="0" smtClean="0"/>
              <a:t> </a:t>
            </a:r>
            <a:r>
              <a:rPr lang="en-US" dirty="0" err="1" smtClean="0"/>
              <a:t>centrách</a:t>
            </a:r>
            <a:r>
              <a:rPr lang="en-US" dirty="0" smtClean="0"/>
              <a:t> MV SR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654619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Kľúčové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systémy</a:t>
            </a:r>
            <a:endParaRPr lang="en-US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Systém</a:t>
            </a:r>
            <a:r>
              <a:rPr lang="en-US" dirty="0" smtClean="0"/>
              <a:t> </a:t>
            </a:r>
            <a:r>
              <a:rPr lang="en-US" dirty="0" err="1" smtClean="0"/>
              <a:t>eKolok</a:t>
            </a:r>
            <a:r>
              <a:rPr lang="en-US" dirty="0" smtClean="0"/>
              <a:t>: IS PEP, VK</a:t>
            </a:r>
          </a:p>
          <a:p>
            <a:r>
              <a:rPr lang="en-US" dirty="0" smtClean="0"/>
              <a:t>ÚPVS: MEP, eDesk, IAM</a:t>
            </a:r>
          </a:p>
          <a:p>
            <a:r>
              <a:rPr lang="en-US" dirty="0" err="1" smtClean="0"/>
              <a:t>Agendové</a:t>
            </a:r>
            <a:r>
              <a:rPr lang="en-US" dirty="0" smtClean="0"/>
              <a:t> </a:t>
            </a:r>
            <a:r>
              <a:rPr lang="en-US" dirty="0" err="1" smtClean="0"/>
              <a:t>systémy</a:t>
            </a:r>
            <a:r>
              <a:rPr lang="en-US" dirty="0" smtClean="0"/>
              <a:t>: MV SR, MSSR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874917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Predpoklady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 err="1" smtClean="0"/>
              <a:t>Platca</a:t>
            </a:r>
            <a:endParaRPr lang="en-US" b="1" dirty="0"/>
          </a:p>
          <a:p>
            <a:r>
              <a:rPr lang="en-US" dirty="0" err="1"/>
              <a:t>p</a:t>
            </a:r>
            <a:r>
              <a:rPr lang="en-US" dirty="0" err="1" smtClean="0"/>
              <a:t>rístup</a:t>
            </a:r>
            <a:r>
              <a:rPr lang="en-US" dirty="0" smtClean="0"/>
              <a:t> do </a:t>
            </a:r>
            <a:r>
              <a:rPr lang="en-US" dirty="0" err="1" smtClean="0"/>
              <a:t>elektronickej</a:t>
            </a:r>
            <a:r>
              <a:rPr lang="en-US" dirty="0" smtClean="0"/>
              <a:t> </a:t>
            </a:r>
            <a:r>
              <a:rPr lang="en-US" dirty="0" err="1" smtClean="0"/>
              <a:t>schránky</a:t>
            </a:r>
            <a:endParaRPr lang="en-US" dirty="0" smtClean="0"/>
          </a:p>
          <a:p>
            <a:r>
              <a:rPr lang="en-US" dirty="0" err="1"/>
              <a:t>p</a:t>
            </a:r>
            <a:r>
              <a:rPr lang="en-US" dirty="0" err="1" smtClean="0"/>
              <a:t>latobná</a:t>
            </a:r>
            <a:r>
              <a:rPr lang="en-US" dirty="0" smtClean="0"/>
              <a:t> </a:t>
            </a:r>
            <a:r>
              <a:rPr lang="en-US" dirty="0" err="1" smtClean="0"/>
              <a:t>karta</a:t>
            </a:r>
            <a:endParaRPr lang="en-US" dirty="0" smtClean="0"/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OVM</a:t>
            </a:r>
          </a:p>
          <a:p>
            <a:r>
              <a:rPr lang="en-US" dirty="0" err="1"/>
              <a:t>s</a:t>
            </a:r>
            <a:r>
              <a:rPr lang="en-US" dirty="0" err="1" smtClean="0"/>
              <a:t>právne</a:t>
            </a:r>
            <a:r>
              <a:rPr lang="en-US" dirty="0" smtClean="0"/>
              <a:t> a </a:t>
            </a:r>
            <a:r>
              <a:rPr lang="en-US" dirty="0" err="1" smtClean="0"/>
              <a:t>súdne</a:t>
            </a:r>
            <a:r>
              <a:rPr lang="en-US" dirty="0" smtClean="0"/>
              <a:t> </a:t>
            </a:r>
            <a:r>
              <a:rPr lang="en-US" dirty="0" err="1" smtClean="0"/>
              <a:t>poplatky</a:t>
            </a:r>
            <a:r>
              <a:rPr lang="en-US" dirty="0" smtClean="0"/>
              <a:t> </a:t>
            </a:r>
            <a:r>
              <a:rPr lang="en-US" dirty="0" err="1" smtClean="0"/>
              <a:t>zúčtovávané</a:t>
            </a:r>
            <a:r>
              <a:rPr lang="en-US" dirty="0" smtClean="0"/>
              <a:t> v </a:t>
            </a:r>
            <a:r>
              <a:rPr lang="en-US" dirty="0" err="1" smtClean="0"/>
              <a:t>systéme</a:t>
            </a:r>
            <a:r>
              <a:rPr lang="en-US" dirty="0" smtClean="0"/>
              <a:t> </a:t>
            </a:r>
            <a:r>
              <a:rPr lang="en-US" dirty="0" err="1" smtClean="0"/>
              <a:t>eKolok</a:t>
            </a:r>
            <a:r>
              <a:rPr lang="en-US" dirty="0" smtClean="0"/>
              <a:t> (</a:t>
            </a:r>
            <a:r>
              <a:rPr lang="en-US" dirty="0" err="1" smtClean="0"/>
              <a:t>zmluva</a:t>
            </a:r>
            <a:r>
              <a:rPr lang="en-US" dirty="0" smtClean="0"/>
              <a:t> s SP)</a:t>
            </a:r>
          </a:p>
          <a:p>
            <a:r>
              <a:rPr lang="en-US" dirty="0" err="1"/>
              <a:t>r</a:t>
            </a:r>
            <a:r>
              <a:rPr lang="en-US" dirty="0" err="1" smtClean="0"/>
              <a:t>egistrácia</a:t>
            </a:r>
            <a:r>
              <a:rPr lang="en-US" dirty="0" smtClean="0"/>
              <a:t> </a:t>
            </a:r>
            <a:r>
              <a:rPr lang="en-US" dirty="0" err="1" smtClean="0"/>
              <a:t>koncových</a:t>
            </a:r>
            <a:r>
              <a:rPr lang="en-US" dirty="0" smtClean="0"/>
              <a:t> </a:t>
            </a:r>
            <a:r>
              <a:rPr lang="en-US" dirty="0" err="1" smtClean="0"/>
              <a:t>služieb</a:t>
            </a:r>
            <a:r>
              <a:rPr lang="en-US" dirty="0" smtClean="0"/>
              <a:t> v Meta IS</a:t>
            </a:r>
          </a:p>
          <a:p>
            <a:r>
              <a:rPr lang="en-US" dirty="0" err="1"/>
              <a:t>š</a:t>
            </a:r>
            <a:r>
              <a:rPr lang="en-US" dirty="0" err="1" smtClean="0"/>
              <a:t>tandardná</a:t>
            </a:r>
            <a:r>
              <a:rPr lang="en-US" dirty="0" smtClean="0"/>
              <a:t> </a:t>
            </a:r>
            <a:r>
              <a:rPr lang="en-US" dirty="0" err="1" smtClean="0"/>
              <a:t>integrácia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MEP pre </a:t>
            </a:r>
            <a:r>
              <a:rPr lang="en-US" dirty="0" err="1" smtClean="0"/>
              <a:t>platby</a:t>
            </a:r>
            <a:r>
              <a:rPr lang="en-US" dirty="0" smtClean="0"/>
              <a:t> </a:t>
            </a:r>
            <a:r>
              <a:rPr lang="en-US" dirty="0" err="1" smtClean="0"/>
              <a:t>za</a:t>
            </a:r>
            <a:r>
              <a:rPr lang="en-US" dirty="0" smtClean="0"/>
              <a:t> </a:t>
            </a:r>
            <a:r>
              <a:rPr lang="en-US" dirty="0" err="1" smtClean="0"/>
              <a:t>elektronické</a:t>
            </a:r>
            <a:r>
              <a:rPr lang="en-US" dirty="0" smtClean="0"/>
              <a:t> </a:t>
            </a:r>
            <a:r>
              <a:rPr lang="en-US" dirty="0" err="1" smtClean="0"/>
              <a:t>služby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057065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Proces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platby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kartou</a:t>
            </a:r>
            <a:endParaRPr lang="en-US" sz="36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14</a:t>
            </a:fld>
            <a:endParaRPr lang="en-US"/>
          </a:p>
        </p:txBody>
      </p:sp>
      <p:pic>
        <p:nvPicPr>
          <p:cNvPr id="9" name="Content Placeholder 8" descr="proces.png"/>
          <p:cNvPicPr>
            <a:picLocks noGrp="1" noChangeAspect="1"/>
          </p:cNvPicPr>
          <p:nvPr>
            <p:ph idx="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20843" r="-20843"/>
          <a:stretch>
            <a:fillRect/>
          </a:stretch>
        </p:blipFill>
        <p:spPr>
          <a:xfrm>
            <a:off x="457200" y="1600200"/>
            <a:ext cx="8229600" cy="4864574"/>
          </a:xfrm>
        </p:spPr>
      </p:pic>
    </p:spTree>
    <p:extLst>
      <p:ext uri="{BB962C8B-B14F-4D97-AF65-F5344CB8AC3E}">
        <p14:creationId xmlns:p14="http://schemas.microsoft.com/office/powerpoint/2010/main" val="2906159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Funkcionalita</a:t>
            </a:r>
            <a:endParaRPr lang="en-US" sz="2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err="1" smtClean="0"/>
              <a:t>Príkaz</a:t>
            </a:r>
            <a:r>
              <a:rPr lang="en-US" b="1" dirty="0" smtClean="0"/>
              <a:t> </a:t>
            </a:r>
            <a:r>
              <a:rPr lang="en-US" b="1" dirty="0" err="1" smtClean="0"/>
              <a:t>na</a:t>
            </a:r>
            <a:r>
              <a:rPr lang="en-US" b="1" dirty="0" smtClean="0"/>
              <a:t> </a:t>
            </a:r>
            <a:r>
              <a:rPr lang="en-US" b="1" dirty="0" err="1" smtClean="0"/>
              <a:t>úhradu</a:t>
            </a:r>
            <a:endParaRPr lang="en-US" b="1" dirty="0" smtClean="0"/>
          </a:p>
          <a:p>
            <a:r>
              <a:rPr lang="en-US" dirty="0" err="1" smtClean="0"/>
              <a:t>poskytnutie</a:t>
            </a:r>
            <a:r>
              <a:rPr lang="en-US" dirty="0" smtClean="0"/>
              <a:t> </a:t>
            </a:r>
            <a:r>
              <a:rPr lang="en-US" dirty="0" err="1" smtClean="0"/>
              <a:t>platobných</a:t>
            </a:r>
            <a:r>
              <a:rPr lang="en-US" dirty="0" smtClean="0"/>
              <a:t> </a:t>
            </a:r>
            <a:r>
              <a:rPr lang="en-US" dirty="0" err="1" smtClean="0"/>
              <a:t>údajov</a:t>
            </a:r>
            <a:endParaRPr lang="en-US" dirty="0" smtClean="0"/>
          </a:p>
          <a:p>
            <a:r>
              <a:rPr lang="en-US" dirty="0" err="1" smtClean="0"/>
              <a:t>vytvorenie</a:t>
            </a:r>
            <a:r>
              <a:rPr lang="en-US" dirty="0" smtClean="0"/>
              <a:t> </a:t>
            </a:r>
            <a:r>
              <a:rPr lang="en-US" dirty="0" err="1" smtClean="0"/>
              <a:t>PnÚ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</a:t>
            </a:r>
            <a:r>
              <a:rPr lang="en-US" dirty="0" err="1" smtClean="0"/>
              <a:t>žiadosť</a:t>
            </a:r>
            <a:endParaRPr lang="en-US" dirty="0" smtClean="0"/>
          </a:p>
          <a:p>
            <a:r>
              <a:rPr lang="en-US" dirty="0" err="1" smtClean="0"/>
              <a:t>registrácia</a:t>
            </a:r>
            <a:r>
              <a:rPr lang="en-US" dirty="0" smtClean="0"/>
              <a:t> </a:t>
            </a:r>
            <a:r>
              <a:rPr lang="en-US" dirty="0" err="1" smtClean="0"/>
              <a:t>PnÚ</a:t>
            </a:r>
            <a:endParaRPr lang="en-US" dirty="0" smtClean="0"/>
          </a:p>
          <a:p>
            <a:r>
              <a:rPr lang="en-US" dirty="0" err="1" smtClean="0"/>
              <a:t>generovanie</a:t>
            </a:r>
            <a:r>
              <a:rPr lang="en-US" dirty="0" smtClean="0"/>
              <a:t> </a:t>
            </a:r>
            <a:r>
              <a:rPr lang="en-US" dirty="0" err="1" smtClean="0"/>
              <a:t>hromadného</a:t>
            </a:r>
            <a:r>
              <a:rPr lang="en-US" dirty="0" smtClean="0"/>
              <a:t> </a:t>
            </a:r>
            <a:r>
              <a:rPr lang="en-US" dirty="0" err="1" smtClean="0"/>
              <a:t>PnÚ</a:t>
            </a:r>
            <a:endParaRPr lang="en-US" dirty="0" smtClean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346615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Funkcionalita</a:t>
            </a:r>
            <a:endParaRPr lang="en-US" sz="2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On-line </a:t>
            </a:r>
            <a:r>
              <a:rPr lang="en-US" b="1" dirty="0" err="1"/>
              <a:t>p</a:t>
            </a:r>
            <a:r>
              <a:rPr lang="en-US" b="1" dirty="0" err="1" smtClean="0"/>
              <a:t>latobné</a:t>
            </a:r>
            <a:r>
              <a:rPr lang="en-US" b="1" dirty="0" smtClean="0"/>
              <a:t> </a:t>
            </a:r>
            <a:r>
              <a:rPr lang="en-US" b="1" dirty="0" err="1" smtClean="0"/>
              <a:t>kanály</a:t>
            </a:r>
            <a:r>
              <a:rPr lang="en-US" b="1" dirty="0" smtClean="0"/>
              <a:t> / </a:t>
            </a:r>
            <a:r>
              <a:rPr lang="en-US" b="1" dirty="0" err="1" smtClean="0"/>
              <a:t>možnosti</a:t>
            </a:r>
            <a:r>
              <a:rPr lang="en-US" b="1" dirty="0" smtClean="0"/>
              <a:t> </a:t>
            </a:r>
            <a:r>
              <a:rPr lang="en-US" b="1" dirty="0" err="1" smtClean="0"/>
              <a:t>na</a:t>
            </a:r>
            <a:r>
              <a:rPr lang="en-US" b="1" dirty="0" smtClean="0"/>
              <a:t> </a:t>
            </a:r>
            <a:r>
              <a:rPr lang="en-US" b="1" dirty="0" smtClean="0"/>
              <a:t>ÚPVS</a:t>
            </a:r>
            <a:endParaRPr lang="en-US" b="1" dirty="0"/>
          </a:p>
          <a:p>
            <a:r>
              <a:rPr lang="en-US" dirty="0"/>
              <a:t>p</a:t>
            </a:r>
            <a:r>
              <a:rPr lang="en-US" dirty="0" smtClean="0"/>
              <a:t>ay by square (eDesk)</a:t>
            </a:r>
          </a:p>
          <a:p>
            <a:r>
              <a:rPr lang="en-US" dirty="0" err="1">
                <a:solidFill>
                  <a:srgbClr val="FF0000"/>
                </a:solidFill>
              </a:rPr>
              <a:t>i</a:t>
            </a:r>
            <a:r>
              <a:rPr lang="en-US" dirty="0" err="1" smtClean="0">
                <a:solidFill>
                  <a:srgbClr val="FF0000"/>
                </a:solidFill>
              </a:rPr>
              <a:t>nternetbanking</a:t>
            </a:r>
            <a:r>
              <a:rPr lang="en-US" dirty="0" smtClean="0">
                <a:solidFill>
                  <a:srgbClr val="FF0000"/>
                </a:solidFill>
              </a:rPr>
              <a:t> (eDesk)</a:t>
            </a:r>
          </a:p>
          <a:p>
            <a:r>
              <a:rPr lang="en-US" dirty="0" err="1">
                <a:solidFill>
                  <a:srgbClr val="FF0000"/>
                </a:solidFill>
              </a:rPr>
              <a:t>a</a:t>
            </a:r>
            <a:r>
              <a:rPr lang="en-US" dirty="0" err="1" smtClean="0">
                <a:solidFill>
                  <a:srgbClr val="FF0000"/>
                </a:solidFill>
              </a:rPr>
              <a:t>kreditovaní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 err="1" smtClean="0">
                <a:solidFill>
                  <a:srgbClr val="FF0000"/>
                </a:solidFill>
              </a:rPr>
              <a:t>platitelia</a:t>
            </a:r>
            <a:r>
              <a:rPr lang="en-US" dirty="0" smtClean="0">
                <a:solidFill>
                  <a:srgbClr val="FF0000"/>
                </a:solidFill>
              </a:rPr>
              <a:t> (</a:t>
            </a:r>
            <a:r>
              <a:rPr lang="en-US" dirty="0" err="1" smtClean="0">
                <a:solidFill>
                  <a:srgbClr val="FF0000"/>
                </a:solidFill>
              </a:rPr>
              <a:t>eDesk+MEP</a:t>
            </a:r>
            <a:r>
              <a:rPr lang="en-US" dirty="0" smtClean="0">
                <a:solidFill>
                  <a:srgbClr val="FF0000"/>
                </a:solidFill>
              </a:rPr>
              <a:t>)</a:t>
            </a:r>
          </a:p>
          <a:p>
            <a:r>
              <a:rPr lang="en-US" dirty="0" err="1">
                <a:solidFill>
                  <a:srgbClr val="008000"/>
                </a:solidFill>
              </a:rPr>
              <a:t>p</a:t>
            </a:r>
            <a:r>
              <a:rPr lang="en-US" dirty="0" err="1" smtClean="0">
                <a:solidFill>
                  <a:srgbClr val="008000"/>
                </a:solidFill>
              </a:rPr>
              <a:t>lánované</a:t>
            </a:r>
            <a:r>
              <a:rPr lang="en-US" dirty="0" smtClean="0">
                <a:solidFill>
                  <a:srgbClr val="008000"/>
                </a:solidFill>
              </a:rPr>
              <a:t>: </a:t>
            </a:r>
            <a:r>
              <a:rPr lang="en-US" dirty="0" err="1" smtClean="0">
                <a:solidFill>
                  <a:srgbClr val="008000"/>
                </a:solidFill>
              </a:rPr>
              <a:t>platba</a:t>
            </a:r>
            <a:r>
              <a:rPr lang="en-US" dirty="0" smtClean="0">
                <a:solidFill>
                  <a:srgbClr val="008000"/>
                </a:solidFill>
              </a:rPr>
              <a:t> </a:t>
            </a:r>
            <a:r>
              <a:rPr lang="en-US" dirty="0" err="1" smtClean="0">
                <a:solidFill>
                  <a:srgbClr val="008000"/>
                </a:solidFill>
              </a:rPr>
              <a:t>kartou</a:t>
            </a:r>
            <a:r>
              <a:rPr lang="en-US" dirty="0" smtClean="0">
                <a:solidFill>
                  <a:srgbClr val="008000"/>
                </a:solidFill>
              </a:rPr>
              <a:t> </a:t>
            </a:r>
            <a:r>
              <a:rPr lang="en-US" dirty="0" err="1" smtClean="0">
                <a:solidFill>
                  <a:srgbClr val="008000"/>
                </a:solidFill>
              </a:rPr>
              <a:t>cez</a:t>
            </a:r>
            <a:r>
              <a:rPr lang="en-US" dirty="0" smtClean="0">
                <a:solidFill>
                  <a:srgbClr val="008000"/>
                </a:solidFill>
              </a:rPr>
              <a:t> </a:t>
            </a:r>
            <a:r>
              <a:rPr lang="en-US" dirty="0" err="1" smtClean="0">
                <a:solidFill>
                  <a:srgbClr val="008000"/>
                </a:solidFill>
              </a:rPr>
              <a:t>systém</a:t>
            </a:r>
            <a:r>
              <a:rPr lang="en-US" dirty="0" smtClean="0">
                <a:solidFill>
                  <a:srgbClr val="008000"/>
                </a:solidFill>
              </a:rPr>
              <a:t> </a:t>
            </a:r>
            <a:r>
              <a:rPr lang="en-US" dirty="0" err="1" smtClean="0">
                <a:solidFill>
                  <a:srgbClr val="008000"/>
                </a:solidFill>
              </a:rPr>
              <a:t>eKolok</a:t>
            </a:r>
            <a:r>
              <a:rPr lang="en-US" dirty="0" smtClean="0">
                <a:solidFill>
                  <a:srgbClr val="008000"/>
                </a:solidFill>
              </a:rPr>
              <a:t> </a:t>
            </a:r>
            <a:r>
              <a:rPr lang="en-US" dirty="0">
                <a:solidFill>
                  <a:srgbClr val="008000"/>
                </a:solidFill>
              </a:rPr>
              <a:t>(</a:t>
            </a:r>
            <a:r>
              <a:rPr lang="en-US" dirty="0" err="1">
                <a:solidFill>
                  <a:srgbClr val="008000"/>
                </a:solidFill>
              </a:rPr>
              <a:t>eDesk+MEP</a:t>
            </a:r>
            <a:r>
              <a:rPr lang="en-US" dirty="0">
                <a:solidFill>
                  <a:srgbClr val="008000"/>
                </a:solidFill>
              </a:rPr>
              <a:t>)</a:t>
            </a:r>
          </a:p>
          <a:p>
            <a:endParaRPr lang="en-US" dirty="0">
              <a:solidFill>
                <a:srgbClr val="FF6600"/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710240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Funkcionalita</a:t>
            </a:r>
            <a:endParaRPr lang="en-US" sz="2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err="1" smtClean="0"/>
              <a:t>Akreditovaní</a:t>
            </a:r>
            <a:r>
              <a:rPr lang="en-US" b="1" dirty="0" smtClean="0"/>
              <a:t> </a:t>
            </a:r>
            <a:r>
              <a:rPr lang="en-US" b="1" dirty="0" err="1" smtClean="0"/>
              <a:t>platitelia</a:t>
            </a:r>
            <a:endParaRPr lang="en-US" b="1" dirty="0"/>
          </a:p>
          <a:p>
            <a:r>
              <a:rPr lang="en-US" dirty="0" err="1"/>
              <a:t>r</a:t>
            </a:r>
            <a:r>
              <a:rPr lang="en-US" dirty="0" err="1" smtClean="0"/>
              <a:t>egistrácia</a:t>
            </a:r>
            <a:endParaRPr lang="en-US" dirty="0"/>
          </a:p>
          <a:p>
            <a:r>
              <a:rPr lang="en-US" dirty="0" err="1"/>
              <a:t>p</a:t>
            </a:r>
            <a:r>
              <a:rPr lang="en-US" dirty="0" err="1" smtClean="0"/>
              <a:t>latobné</a:t>
            </a:r>
            <a:r>
              <a:rPr lang="en-US" dirty="0" smtClean="0"/>
              <a:t> </a:t>
            </a:r>
            <a:r>
              <a:rPr lang="en-US" dirty="0" err="1" smtClean="0"/>
              <a:t>kanály</a:t>
            </a:r>
            <a:endParaRPr lang="en-US" dirty="0"/>
          </a:p>
          <a:p>
            <a:r>
              <a:rPr lang="en-US" dirty="0" err="1"/>
              <a:t>s</a:t>
            </a:r>
            <a:r>
              <a:rPr lang="en-US" dirty="0" err="1" smtClean="0"/>
              <a:t>pracovanie</a:t>
            </a:r>
            <a:r>
              <a:rPr lang="en-US" dirty="0" smtClean="0"/>
              <a:t> </a:t>
            </a:r>
            <a:r>
              <a:rPr lang="en-US" dirty="0" err="1" smtClean="0"/>
              <a:t>zaručenej</a:t>
            </a:r>
            <a:r>
              <a:rPr lang="en-US" dirty="0" smtClean="0"/>
              <a:t> </a:t>
            </a:r>
            <a:r>
              <a:rPr lang="en-US" dirty="0" err="1" smtClean="0"/>
              <a:t>informácie</a:t>
            </a:r>
            <a:r>
              <a:rPr lang="en-US" dirty="0" smtClean="0"/>
              <a:t> o </a:t>
            </a:r>
            <a:r>
              <a:rPr lang="en-US" dirty="0" err="1" smtClean="0"/>
              <a:t>úhrade</a:t>
            </a:r>
            <a:endParaRPr lang="en-US" dirty="0"/>
          </a:p>
          <a:p>
            <a:pPr marL="457200" lvl="1" indent="-457200"/>
            <a:endParaRPr lang="en-US" dirty="0" smtClean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854483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Funkcionalita</a:t>
            </a:r>
            <a:endParaRPr lang="en-US" sz="2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err="1" smtClean="0"/>
              <a:t>Potvrdenie</a:t>
            </a:r>
            <a:r>
              <a:rPr lang="en-US" b="1" dirty="0" smtClean="0"/>
              <a:t> o </a:t>
            </a:r>
            <a:r>
              <a:rPr lang="en-US" b="1" dirty="0" err="1" smtClean="0"/>
              <a:t>úhrade</a:t>
            </a:r>
            <a:endParaRPr lang="en-US" b="1" dirty="0"/>
          </a:p>
          <a:p>
            <a:r>
              <a:rPr lang="en-US" dirty="0" err="1"/>
              <a:t>p</a:t>
            </a:r>
            <a:r>
              <a:rPr lang="en-US" dirty="0" err="1" smtClean="0"/>
              <a:t>ríjem</a:t>
            </a:r>
            <a:r>
              <a:rPr lang="en-US" dirty="0" smtClean="0"/>
              <a:t> </a:t>
            </a:r>
            <a:r>
              <a:rPr lang="en-US" dirty="0" err="1" smtClean="0"/>
              <a:t>informácie</a:t>
            </a:r>
            <a:r>
              <a:rPr lang="en-US" dirty="0" smtClean="0"/>
              <a:t> o </a:t>
            </a:r>
            <a:r>
              <a:rPr lang="en-US" dirty="0" err="1" smtClean="0"/>
              <a:t>úhrade</a:t>
            </a:r>
            <a:r>
              <a:rPr lang="en-US" dirty="0" smtClean="0"/>
              <a:t> (IOM, IS VS)</a:t>
            </a:r>
            <a:endParaRPr lang="en-US" dirty="0"/>
          </a:p>
          <a:p>
            <a:r>
              <a:rPr lang="en-US" dirty="0" err="1"/>
              <a:t>g</a:t>
            </a:r>
            <a:r>
              <a:rPr lang="en-US" dirty="0" err="1" smtClean="0"/>
              <a:t>enerovanie</a:t>
            </a:r>
            <a:r>
              <a:rPr lang="en-US" dirty="0" smtClean="0"/>
              <a:t> a </a:t>
            </a:r>
            <a:r>
              <a:rPr lang="en-US" dirty="0" err="1" smtClean="0"/>
              <a:t>distribúcia</a:t>
            </a:r>
            <a:r>
              <a:rPr lang="en-US" dirty="0" smtClean="0"/>
              <a:t> </a:t>
            </a:r>
            <a:r>
              <a:rPr lang="en-US" dirty="0" err="1" smtClean="0"/>
              <a:t>potvrdenia</a:t>
            </a:r>
            <a:r>
              <a:rPr lang="en-US" dirty="0" smtClean="0"/>
              <a:t> o </a:t>
            </a:r>
            <a:r>
              <a:rPr lang="en-US" dirty="0" err="1" smtClean="0"/>
              <a:t>úhrade</a:t>
            </a:r>
            <a:endParaRPr lang="en-US" dirty="0"/>
          </a:p>
          <a:p>
            <a:pPr marL="457200" lvl="1" indent="-457200"/>
            <a:endParaRPr lang="en-US" dirty="0" smtClean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29962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Integračné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rozhrania</a:t>
            </a:r>
            <a:endParaRPr lang="en-US" sz="2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IS OVM</a:t>
            </a:r>
          </a:p>
          <a:p>
            <a:r>
              <a:rPr lang="en-US" dirty="0" smtClean="0"/>
              <a:t>IOM</a:t>
            </a:r>
          </a:p>
          <a:p>
            <a:r>
              <a:rPr lang="en-US" dirty="0" err="1" smtClean="0"/>
              <a:t>Akreditovan</a:t>
            </a:r>
            <a:r>
              <a:rPr lang="en-US" dirty="0" err="1"/>
              <a:t>í</a:t>
            </a:r>
            <a:r>
              <a:rPr lang="en-US" dirty="0" smtClean="0"/>
              <a:t> </a:t>
            </a:r>
            <a:r>
              <a:rPr lang="en-US" dirty="0" err="1" smtClean="0"/>
              <a:t>platitelia</a:t>
            </a:r>
            <a:endParaRPr lang="en-US" dirty="0" smtClean="0"/>
          </a:p>
          <a:p>
            <a:r>
              <a:rPr lang="en-US" dirty="0" smtClean="0"/>
              <a:t>VPS</a:t>
            </a:r>
          </a:p>
          <a:p>
            <a:r>
              <a:rPr lang="en-US" dirty="0" smtClean="0"/>
              <a:t>IS PEP (</a:t>
            </a:r>
            <a:r>
              <a:rPr lang="en-US" dirty="0" err="1" smtClean="0"/>
              <a:t>systém</a:t>
            </a:r>
            <a:r>
              <a:rPr lang="en-US" dirty="0" smtClean="0"/>
              <a:t> </a:t>
            </a:r>
            <a:r>
              <a:rPr lang="en-US" dirty="0" err="1" smtClean="0"/>
              <a:t>eKolok</a:t>
            </a:r>
            <a:r>
              <a:rPr lang="en-US" dirty="0" smtClean="0"/>
              <a:t>)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pPr marL="457200" lvl="1" indent="-457200"/>
            <a:endParaRPr lang="en-US" dirty="0" smtClean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4161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b="1" dirty="0" err="1" smtClean="0"/>
              <a:t>Vytvorenie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Príkazu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na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úhradu</a:t>
            </a:r>
            <a:r>
              <a:rPr lang="en-US" sz="3600" b="1" dirty="0" smtClean="0"/>
              <a:t> – </a:t>
            </a:r>
            <a:r>
              <a:rPr lang="en-US" sz="3600" b="1" dirty="0" err="1" smtClean="0"/>
              <a:t>služby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splatné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pri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podaní</a:t>
            </a:r>
            <a:endParaRPr lang="en-US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 err="1" smtClean="0"/>
              <a:t>Prístupové</a:t>
            </a:r>
            <a:r>
              <a:rPr lang="en-US" dirty="0" smtClean="0"/>
              <a:t> </a:t>
            </a:r>
            <a:r>
              <a:rPr lang="en-US" dirty="0" err="1" smtClean="0"/>
              <a:t>miesto</a:t>
            </a:r>
            <a:r>
              <a:rPr lang="en-US" dirty="0" smtClean="0"/>
              <a:t>: </a:t>
            </a:r>
            <a:r>
              <a:rPr lang="en-US" dirty="0" err="1" smtClean="0"/>
              <a:t>vyžiadanie</a:t>
            </a:r>
            <a:r>
              <a:rPr lang="en-US" dirty="0" smtClean="0"/>
              <a:t> </a:t>
            </a:r>
            <a:r>
              <a:rPr lang="en-US" dirty="0" err="1" smtClean="0"/>
              <a:t>platobných</a:t>
            </a:r>
            <a:r>
              <a:rPr lang="en-US" dirty="0" smtClean="0"/>
              <a:t> </a:t>
            </a:r>
            <a:r>
              <a:rPr lang="en-US" dirty="0" err="1" smtClean="0"/>
              <a:t>údajov</a:t>
            </a:r>
            <a:r>
              <a:rPr lang="en-US" dirty="0" smtClean="0"/>
              <a:t> od </a:t>
            </a:r>
            <a:r>
              <a:rPr lang="en-US" dirty="0" err="1" smtClean="0"/>
              <a:t>platobného</a:t>
            </a:r>
            <a:r>
              <a:rPr lang="en-US" dirty="0" smtClean="0"/>
              <a:t> </a:t>
            </a:r>
            <a:r>
              <a:rPr lang="en-US" dirty="0" err="1" smtClean="0"/>
              <a:t>modulu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en-US" dirty="0" err="1" smtClean="0"/>
              <a:t>Platobný</a:t>
            </a:r>
            <a:r>
              <a:rPr lang="en-US" dirty="0" smtClean="0"/>
              <a:t> </a:t>
            </a:r>
            <a:r>
              <a:rPr lang="en-US" dirty="0" err="1" smtClean="0"/>
              <a:t>modul</a:t>
            </a:r>
            <a:r>
              <a:rPr lang="en-US" dirty="0" smtClean="0"/>
              <a:t> </a:t>
            </a:r>
            <a:r>
              <a:rPr lang="en-US" dirty="0" err="1" smtClean="0"/>
              <a:t>poskytne</a:t>
            </a:r>
            <a:r>
              <a:rPr lang="en-US" dirty="0" smtClean="0"/>
              <a:t> </a:t>
            </a:r>
            <a:r>
              <a:rPr lang="en-US" dirty="0" err="1" smtClean="0"/>
              <a:t>údaje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en-US" dirty="0" err="1" smtClean="0"/>
              <a:t>Prístupové</a:t>
            </a:r>
            <a:r>
              <a:rPr lang="en-US" dirty="0" smtClean="0"/>
              <a:t> </a:t>
            </a:r>
            <a:r>
              <a:rPr lang="en-US" dirty="0" err="1" smtClean="0"/>
              <a:t>miesto</a:t>
            </a:r>
            <a:r>
              <a:rPr lang="en-US" dirty="0" smtClean="0"/>
              <a:t>:  </a:t>
            </a:r>
            <a:r>
              <a:rPr lang="en-US" dirty="0" err="1" smtClean="0"/>
              <a:t>odoslanie</a:t>
            </a:r>
            <a:r>
              <a:rPr lang="en-US" dirty="0" smtClean="0"/>
              <a:t> </a:t>
            </a:r>
            <a:r>
              <a:rPr lang="en-US" dirty="0" err="1" smtClean="0"/>
              <a:t>podania</a:t>
            </a:r>
            <a:r>
              <a:rPr lang="en-US" dirty="0" smtClean="0"/>
              <a:t> s </a:t>
            </a:r>
            <a:r>
              <a:rPr lang="en-US" dirty="0" err="1" smtClean="0"/>
              <a:t>Príkazom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</a:t>
            </a:r>
            <a:r>
              <a:rPr lang="en-US" dirty="0" err="1" smtClean="0"/>
              <a:t>úhradu</a:t>
            </a:r>
            <a:r>
              <a:rPr lang="en-US" dirty="0" smtClean="0"/>
              <a:t> v </a:t>
            </a:r>
            <a:r>
              <a:rPr lang="en-US" dirty="0" err="1" smtClean="0"/>
              <a:t>prílohe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en-US" dirty="0" err="1" smtClean="0"/>
              <a:t>Platobný</a:t>
            </a:r>
            <a:r>
              <a:rPr lang="en-US" dirty="0" smtClean="0"/>
              <a:t> </a:t>
            </a:r>
            <a:r>
              <a:rPr lang="en-US" dirty="0" err="1" smtClean="0"/>
              <a:t>modul</a:t>
            </a:r>
            <a:r>
              <a:rPr lang="en-US" dirty="0" smtClean="0"/>
              <a:t> </a:t>
            </a:r>
            <a:r>
              <a:rPr lang="en-US" dirty="0" err="1" smtClean="0"/>
              <a:t>zaeviduje</a:t>
            </a:r>
            <a:r>
              <a:rPr lang="en-US" dirty="0" smtClean="0"/>
              <a:t> </a:t>
            </a:r>
            <a:r>
              <a:rPr lang="en-US" dirty="0" err="1" smtClean="0"/>
              <a:t>Príkaz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</a:t>
            </a:r>
            <a:r>
              <a:rPr lang="en-US" dirty="0" err="1" smtClean="0"/>
              <a:t>úhradu</a:t>
            </a:r>
            <a:r>
              <a:rPr lang="en-US" dirty="0" smtClean="0"/>
              <a:t> a </a:t>
            </a:r>
            <a:r>
              <a:rPr lang="en-US" dirty="0" err="1" smtClean="0"/>
              <a:t>zašle</a:t>
            </a:r>
            <a:r>
              <a:rPr lang="en-US" dirty="0" smtClean="0"/>
              <a:t> ho do </a:t>
            </a:r>
            <a:r>
              <a:rPr lang="en-US" dirty="0" err="1" smtClean="0"/>
              <a:t>schránky</a:t>
            </a:r>
            <a:r>
              <a:rPr lang="en-US" dirty="0" smtClean="0"/>
              <a:t> </a:t>
            </a:r>
            <a:r>
              <a:rPr lang="en-US" dirty="0" err="1" smtClean="0"/>
              <a:t>platcu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05799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err="1" smtClean="0"/>
              <a:t>Platba</a:t>
            </a:r>
            <a:r>
              <a:rPr lang="en-US" b="1" dirty="0" smtClean="0"/>
              <a:t> </a:t>
            </a:r>
            <a:r>
              <a:rPr lang="en-US" b="1" dirty="0" err="1" smtClean="0"/>
              <a:t>správnych</a:t>
            </a:r>
            <a:r>
              <a:rPr lang="en-US" b="1" dirty="0" smtClean="0"/>
              <a:t> a </a:t>
            </a:r>
            <a:r>
              <a:rPr lang="en-US" b="1" dirty="0" err="1" smtClean="0"/>
              <a:t>súdnych</a:t>
            </a:r>
            <a:r>
              <a:rPr lang="en-US" b="1" dirty="0" smtClean="0"/>
              <a:t> </a:t>
            </a:r>
            <a:r>
              <a:rPr lang="en-US" b="1" dirty="0" err="1" smtClean="0"/>
              <a:t>poplatkov</a:t>
            </a:r>
            <a:r>
              <a:rPr lang="en-US" b="1" dirty="0" smtClean="0"/>
              <a:t> </a:t>
            </a:r>
            <a:r>
              <a:rPr lang="en-US" b="1" dirty="0" err="1" smtClean="0"/>
              <a:t>platobnou</a:t>
            </a:r>
            <a:r>
              <a:rPr lang="en-US" b="1" dirty="0" smtClean="0"/>
              <a:t> </a:t>
            </a:r>
            <a:r>
              <a:rPr lang="en-US" b="1" dirty="0" err="1" smtClean="0"/>
              <a:t>kartou</a:t>
            </a:r>
            <a:r>
              <a:rPr lang="en-US" b="1" dirty="0" smtClean="0"/>
              <a:t> 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2400" dirty="0" err="1" smtClean="0"/>
              <a:t>Za</a:t>
            </a:r>
            <a:r>
              <a:rPr lang="en-US" sz="2400" dirty="0" smtClean="0"/>
              <a:t> </a:t>
            </a:r>
            <a:r>
              <a:rPr lang="en-US" sz="2400" dirty="0" err="1" smtClean="0"/>
              <a:t>elektronické</a:t>
            </a:r>
            <a:r>
              <a:rPr lang="en-US" sz="2400" dirty="0" smtClean="0"/>
              <a:t> </a:t>
            </a:r>
            <a:r>
              <a:rPr lang="en-US" sz="2400" dirty="0" err="1" smtClean="0"/>
              <a:t>služby</a:t>
            </a:r>
            <a:endParaRPr lang="en-US" sz="2400" dirty="0" smtClean="0"/>
          </a:p>
          <a:p>
            <a:r>
              <a:rPr lang="en-US" sz="2400" dirty="0" smtClean="0"/>
              <a:t>Na </a:t>
            </a:r>
            <a:r>
              <a:rPr lang="en-US" sz="2400" dirty="0" err="1" smtClean="0"/>
              <a:t>www.slovensko.sk</a:t>
            </a:r>
            <a:endParaRPr lang="en-US" sz="2400" dirty="0" smtClean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25038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Motivácia</a:t>
            </a:r>
            <a:endParaRPr lang="en-US" sz="2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err="1" smtClean="0"/>
              <a:t>Platca</a:t>
            </a:r>
            <a:endParaRPr lang="en-US" b="1" dirty="0" smtClean="0"/>
          </a:p>
          <a:p>
            <a:r>
              <a:rPr lang="en-US" dirty="0" err="1"/>
              <a:t>komfortne</a:t>
            </a:r>
            <a:r>
              <a:rPr lang="en-US" dirty="0"/>
              <a:t> </a:t>
            </a:r>
            <a:r>
              <a:rPr lang="en-US" dirty="0" err="1"/>
              <a:t>kartou</a:t>
            </a:r>
            <a:endParaRPr lang="en-US" dirty="0"/>
          </a:p>
          <a:p>
            <a:r>
              <a:rPr lang="en-US" dirty="0" err="1"/>
              <a:t>jednotným</a:t>
            </a:r>
            <a:r>
              <a:rPr lang="en-US" dirty="0"/>
              <a:t> </a:t>
            </a:r>
            <a:r>
              <a:rPr lang="en-US" dirty="0" err="1"/>
              <a:t>spôsobom</a:t>
            </a:r>
            <a:r>
              <a:rPr lang="en-US" dirty="0"/>
              <a:t> pre </a:t>
            </a:r>
            <a:r>
              <a:rPr lang="en-US" dirty="0" err="1"/>
              <a:t>elektronické</a:t>
            </a:r>
            <a:r>
              <a:rPr lang="en-US" dirty="0"/>
              <a:t> </a:t>
            </a:r>
            <a:r>
              <a:rPr lang="en-US" dirty="0" err="1"/>
              <a:t>služby</a:t>
            </a:r>
            <a:endParaRPr lang="en-US" dirty="0"/>
          </a:p>
          <a:p>
            <a:r>
              <a:rPr lang="en-US" dirty="0" err="1" smtClean="0"/>
              <a:t>potvrdenie</a:t>
            </a:r>
            <a:r>
              <a:rPr lang="en-US" dirty="0" smtClean="0"/>
              <a:t> </a:t>
            </a:r>
            <a:r>
              <a:rPr lang="en-US" dirty="0" err="1"/>
              <a:t>platby</a:t>
            </a:r>
            <a:r>
              <a:rPr lang="en-US" dirty="0"/>
              <a:t> v </a:t>
            </a:r>
            <a:r>
              <a:rPr lang="en-US" dirty="0" err="1"/>
              <a:t>režime</a:t>
            </a:r>
            <a:r>
              <a:rPr lang="en-US" dirty="0"/>
              <a:t> on-line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pPr marL="457200" lvl="1" indent="-457200"/>
            <a:endParaRPr lang="en-US" dirty="0" smtClean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98676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Version=15.0.0.0, Culture=neutral, PublicKeyToken=71e9bce111e9429c</Assembly>
    <Class>Microsoft.Office.DocumentManagement.Internal.DocIdHandler</Class>
    <Data/>
    <Filter/>
  </Receiver>
</spe:Receiver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60F16249E6FE61498BFB51A825EE2971" ma:contentTypeVersion="1" ma:contentTypeDescription="Umožňuje vytvoriť nový dokument." ma:contentTypeScope="" ma:versionID="94497ba36c9a1f669a6ba779774874f4">
  <xsd:schema xmlns:xsd="http://www.w3.org/2001/XMLSchema" xmlns:xs="http://www.w3.org/2001/XMLSchema" xmlns:p="http://schemas.microsoft.com/office/2006/metadata/properties" xmlns:ns1="http://schemas.microsoft.com/sharepoint/v3" xmlns:ns2="af457a4c-de28-4d38-bda9-e56a61b168cd" targetNamespace="http://schemas.microsoft.com/office/2006/metadata/properties" ma:root="true" ma:fieldsID="670cec3c361b9a7476bb5ceca5f219d0" ns1:_="" ns2:_="">
    <xsd:import namespace="http://schemas.microsoft.com/sharepoint/v3"/>
    <xsd:import namespace="af457a4c-de28-4d38-bda9-e56a61b168cd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11" nillable="true" ma:displayName="Dátum začatia plánovania" ma:description="Počiatočný dátum plánovania predstavuje stĺpec lokality vytvorený funkciou Publikovanie. Používa sa na stanovenie dátumu a času, kedy sa táto stránka prvý raz zobrazí návštevníkom lokality." ma:internalName="PublishingStartDate">
      <xsd:simpleType>
        <xsd:restriction base="dms:Unknown"/>
      </xsd:simpleType>
    </xsd:element>
    <xsd:element name="PublishingExpirationDate" ma:index="12" nillable="true" ma:displayName="Dátum ukončenia plánovania" ma:description="Dátum skončenia plánovania predstavuje stĺpec lokality vytvorený funkciou Publikovanie. Používa sa na zadanie dátumu a času, po uplynutí ktorých sa táto stránka nebude viac zobrazovať návštevníkom lokality." ma:internalName="PublishingExpirationDat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f457a4c-de28-4d38-bda9-e56a61b168cd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Hodnota identifikátora dokumentu" ma:description="Hodnota identifikátora dokumentu priradená k tejto položke." ma:internalName="_dlc_DocId" ma:readOnly="true">
      <xsd:simpleType>
        <xsd:restriction base="dms:Text"/>
      </xsd:simpleType>
    </xsd:element>
    <xsd:element name="_dlc_DocIdUrl" ma:index="9" nillable="true" ma:displayName="Identifikátor dokumentu" ma:description="Trvalé prepojenie na tento dok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4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  <_dlc_DocId xmlns="af457a4c-de28-4d38-bda9-e56a61b168cd">CTYWSUCD3UHA-141091253-63</_dlc_DocId>
    <_dlc_DocIdUrl xmlns="af457a4c-de28-4d38-bda9-e56a61b168cd">
      <Url>https://sp1.prod.metais.local/lepsie-sluzby/_layouts/15/DocIdRedir.aspx?ID=CTYWSUCD3UHA-141091253-63</Url>
      <Description>CTYWSUCD3UHA-141091253-63</Description>
    </_dlc_DocIdUrl>
  </documentManagement>
</p:properties>
</file>

<file path=customXml/itemProps1.xml><?xml version="1.0" encoding="utf-8"?>
<ds:datastoreItem xmlns:ds="http://schemas.openxmlformats.org/officeDocument/2006/customXml" ds:itemID="{63E820C7-D35C-4CBC-91BD-C5913C63467F}"/>
</file>

<file path=customXml/itemProps2.xml><?xml version="1.0" encoding="utf-8"?>
<ds:datastoreItem xmlns:ds="http://schemas.openxmlformats.org/officeDocument/2006/customXml" ds:itemID="{90452F40-808F-4149-A426-4F3C3409436A}"/>
</file>

<file path=customXml/itemProps3.xml><?xml version="1.0" encoding="utf-8"?>
<ds:datastoreItem xmlns:ds="http://schemas.openxmlformats.org/officeDocument/2006/customXml" ds:itemID="{FAF021AD-B020-413F-95A9-ED5D1B0379EE}"/>
</file>

<file path=customXml/itemProps4.xml><?xml version="1.0" encoding="utf-8"?>
<ds:datastoreItem xmlns:ds="http://schemas.openxmlformats.org/officeDocument/2006/customXml" ds:itemID="{3775ABAE-C137-4B24-A362-1F31F542298D}"/>
</file>

<file path=docProps/app.xml><?xml version="1.0" encoding="utf-8"?>
<Properties xmlns="http://schemas.openxmlformats.org/officeDocument/2006/extended-properties" xmlns:vt="http://schemas.openxmlformats.org/officeDocument/2006/docPropsVTypes">
  <TotalTime>4430</TotalTime>
  <Words>972</Words>
  <Application>Microsoft Macintosh PowerPoint</Application>
  <PresentationFormat>On-screen Show (4:3)</PresentationFormat>
  <Paragraphs>126</Paragraphs>
  <Slides>14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Modul elektronických platieb (MEP)</vt:lpstr>
      <vt:lpstr>Funkcionalita</vt:lpstr>
      <vt:lpstr>Funkcionalita</vt:lpstr>
      <vt:lpstr>Funkcionalita</vt:lpstr>
      <vt:lpstr>Funkcionalita</vt:lpstr>
      <vt:lpstr>Integračné rozhrania</vt:lpstr>
      <vt:lpstr>Vytvorenie Príkazu na úhradu – služby splatné pri podaní</vt:lpstr>
      <vt:lpstr>Platba správnych a súdnych poplatkov platobnou kartou </vt:lpstr>
      <vt:lpstr>Motivácia</vt:lpstr>
      <vt:lpstr>Partneri</vt:lpstr>
      <vt:lpstr>Motivácia</vt:lpstr>
      <vt:lpstr>Kľúčové systémy</vt:lpstr>
      <vt:lpstr>Predpoklady</vt:lpstr>
      <vt:lpstr>Proces platby kartou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Tvorba podania na prístupovom mieste</dc:title>
  <dc:subject/>
  <dc:creator/>
  <cp:keywords/>
  <dc:description/>
  <cp:lastModifiedBy>Martin Blasko</cp:lastModifiedBy>
  <cp:revision>138</cp:revision>
  <cp:lastPrinted>2017-03-09T13:58:14Z</cp:lastPrinted>
  <dcterms:created xsi:type="dcterms:W3CDTF">2017-03-09T08:58:18Z</dcterms:created>
  <dcterms:modified xsi:type="dcterms:W3CDTF">2017-09-26T18:59:13Z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0x01010060F16249E6FE61498BFB51A825EE2971</vt:lpwstr>
  </property>
  <property fmtid="{D5CDD505-2E9C-101B-9397-08002B2CF9AE}" pid="3" name="_dlc_DocIdItemGuid">
    <vt:lpwstr>ac0d9669-3995-4768-9e67-4669d585f9e2</vt:lpwstr>
  </property>
</Properties>
</file>

<file path=docProps/thumbnail.jpeg>
</file>