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emf" ContentType="image/x-emf"/>
  <Default Extension="xml" ContentType="application/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5.xml" ContentType="application/vnd.openxmlformats-officedocument.presentationml.notesSlide+xml"/>
  <Override PartName="/ppt/slideLayouts/slideLayout3.xml" ContentType="application/vnd.openxmlformats-officedocument.presentationml.slideLayout+xml"/>
  <Override PartName="/ppt/notesSlides/notesSlide6.xml" ContentType="application/vnd.openxmlformats-officedocument.presentationml.notesSlide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theme/theme3.xml" ContentType="application/vnd.openxmlformats-officedocument.theme+xml"/>
  <Override PartName="/ppt/handoutMasters/handoutMaster1.xml" ContentType="application/vnd.openxmlformats-officedocument.presentationml.handoutMaster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3.xml" ContentType="application/vnd.openxmlformats-officedocument.customXml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4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88" r:id="rId3"/>
    <p:sldId id="258" r:id="rId4"/>
    <p:sldId id="284" r:id="rId5"/>
    <p:sldId id="287" r:id="rId6"/>
    <p:sldId id="286" r:id="rId7"/>
    <p:sldId id="283" r:id="rId8"/>
    <p:sldId id="289" r:id="rId9"/>
    <p:sldId id="270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830" autoAdjust="0"/>
    <p:restoredTop sz="91079" autoAdjust="0"/>
  </p:normalViewPr>
  <p:slideViewPr>
    <p:cSldViewPr snapToGrid="0" snapToObjects="1">
      <p:cViewPr varScale="1">
        <p:scale>
          <a:sx n="85" d="100"/>
          <a:sy n="85" d="100"/>
        </p:scale>
        <p:origin x="1424" y="16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8232"/>
    </p:cViewPr>
  </p:outlineViewPr>
  <p:notesTextViewPr>
    <p:cViewPr>
      <p:scale>
        <a:sx n="100" d="100"/>
        <a:sy n="100" d="100"/>
      </p:scale>
      <p:origin x="0" y="-184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presProps" Target="presProps.xml"/><Relationship Id="rId8" Type="http://schemas.openxmlformats.org/officeDocument/2006/relationships/slide" Target="slides/slide7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12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7" Type="http://schemas.openxmlformats.org/officeDocument/2006/relationships/customXml" Target="../customXml/item1.xml"/><Relationship Id="rId16" Type="http://schemas.openxmlformats.org/officeDocument/2006/relationships/tableStyles" Target="tableStyles.xml"/><Relationship Id="rId2" Type="http://schemas.openxmlformats.org/officeDocument/2006/relationships/slide" Target="slides/slide1.xml"/><Relationship Id="rId20" Type="http://schemas.openxmlformats.org/officeDocument/2006/relationships/customXml" Target="../customXml/item4.xml"/><Relationship Id="rId11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19" Type="http://schemas.openxmlformats.org/officeDocument/2006/relationships/customXml" Target="../customXml/item3.xml"/><Relationship Id="rId14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2C31F4-7CC0-D34E-87FC-4C169595831E}" type="datetimeFigureOut">
              <a:rPr lang="en-US" smtClean="0"/>
              <a:t>9/20/17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1F07AC3-F8A1-1D4C-9F48-149A97D58AC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057026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4941392-F1EC-CE41-A08F-1C12D8F922BD}" type="datetimeFigureOut">
              <a:rPr lang="en-US" smtClean="0"/>
              <a:t>9/20/17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Click to edit Master text styles</a:t>
            </a:r>
          </a:p>
          <a:p>
            <a:pPr lvl="1"/>
            <a:r>
              <a:rPr lang="cs-CZ" smtClean="0"/>
              <a:t>Second level</a:t>
            </a:r>
          </a:p>
          <a:p>
            <a:pPr lvl="2"/>
            <a:r>
              <a:rPr lang="cs-CZ" smtClean="0"/>
              <a:t>Third level</a:t>
            </a:r>
          </a:p>
          <a:p>
            <a:pPr lvl="3"/>
            <a:r>
              <a:rPr lang="cs-CZ" smtClean="0"/>
              <a:t>Fourth level</a:t>
            </a:r>
          </a:p>
          <a:p>
            <a:pPr lvl="4"/>
            <a:r>
              <a:rPr lang="cs-CZ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4F7F802-6ADF-DB45-9A54-46C650BD5B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720289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71606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Strategicka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priorita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Multikanálovy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prístup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endParaRPr lang="en-US" dirty="0" smtClean="0"/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err="1" smtClean="0"/>
              <a:t>Základným</a:t>
            </a:r>
            <a:r>
              <a:rPr lang="en-US" dirty="0" smtClean="0"/>
              <a:t> </a:t>
            </a:r>
            <a:r>
              <a:rPr lang="en-US" dirty="0" err="1" smtClean="0"/>
              <a:t>princípom</a:t>
            </a:r>
            <a:r>
              <a:rPr lang="en-US" dirty="0" smtClean="0"/>
              <a:t> je </a:t>
            </a:r>
            <a:r>
              <a:rPr lang="en-US" dirty="0" err="1" smtClean="0"/>
              <a:t>možnosť</a:t>
            </a:r>
            <a:r>
              <a:rPr lang="en-US" dirty="0" smtClean="0"/>
              <a:t> </a:t>
            </a:r>
            <a:r>
              <a:rPr lang="en-US" dirty="0" err="1" smtClean="0"/>
              <a:t>voľby</a:t>
            </a:r>
            <a:r>
              <a:rPr lang="en-US" dirty="0" smtClean="0"/>
              <a:t> </a:t>
            </a:r>
            <a:r>
              <a:rPr lang="en-US" dirty="0" err="1" smtClean="0"/>
              <a:t>dostupného</a:t>
            </a:r>
            <a:r>
              <a:rPr lang="en-US" dirty="0" smtClean="0"/>
              <a:t> </a:t>
            </a:r>
            <a:r>
              <a:rPr lang="en-US" dirty="0" err="1" smtClean="0"/>
              <a:t>spôsobu</a:t>
            </a:r>
            <a:r>
              <a:rPr lang="en-US" dirty="0" smtClean="0"/>
              <a:t> </a:t>
            </a:r>
            <a:r>
              <a:rPr lang="en-US" dirty="0" err="1" smtClean="0"/>
              <a:t>komunikácie</a:t>
            </a:r>
            <a:r>
              <a:rPr lang="en-US" dirty="0" smtClean="0"/>
              <a:t>, </a:t>
            </a:r>
            <a:r>
              <a:rPr lang="en-US" dirty="0" err="1" smtClean="0"/>
              <a:t>t.j.</a:t>
            </a:r>
            <a:r>
              <a:rPr lang="en-US" dirty="0" smtClean="0"/>
              <a:t> </a:t>
            </a:r>
            <a:r>
              <a:rPr lang="en-US" dirty="0" err="1" smtClean="0"/>
              <a:t>prístupového</a:t>
            </a:r>
            <a:r>
              <a:rPr lang="en-US" dirty="0" smtClean="0"/>
              <a:t> </a:t>
            </a:r>
            <a:r>
              <a:rPr lang="en-US" dirty="0" err="1" smtClean="0"/>
              <a:t>miesta</a:t>
            </a:r>
            <a:r>
              <a:rPr lang="en-US" dirty="0" smtClean="0"/>
              <a:t> a </a:t>
            </a:r>
            <a:r>
              <a:rPr lang="en-US" dirty="0" err="1" smtClean="0"/>
              <a:t>komunikačného</a:t>
            </a:r>
            <a:r>
              <a:rPr lang="en-US" dirty="0" smtClean="0"/>
              <a:t> </a:t>
            </a:r>
            <a:r>
              <a:rPr lang="en-US" dirty="0" err="1" smtClean="0"/>
              <a:t>kanálu</a:t>
            </a:r>
            <a:r>
              <a:rPr lang="en-US" dirty="0" smtClean="0"/>
              <a:t> </a:t>
            </a:r>
            <a:r>
              <a:rPr lang="en-US" dirty="0" err="1" smtClean="0"/>
              <a:t>pri</a:t>
            </a:r>
            <a:r>
              <a:rPr lang="en-US" dirty="0" smtClean="0"/>
              <a:t> </a:t>
            </a:r>
            <a:r>
              <a:rPr lang="en-US" dirty="0" err="1" smtClean="0"/>
              <a:t>každej</a:t>
            </a:r>
            <a:r>
              <a:rPr lang="en-US" dirty="0" smtClean="0"/>
              <a:t> </a:t>
            </a:r>
            <a:r>
              <a:rPr lang="en-US" dirty="0" err="1" smtClean="0"/>
              <a:t>interakcii</a:t>
            </a:r>
            <a:r>
              <a:rPr lang="en-US" dirty="0" smtClean="0"/>
              <a:t> v </a:t>
            </a:r>
            <a:r>
              <a:rPr lang="en-US" dirty="0" err="1" smtClean="0"/>
              <a:t>procese</a:t>
            </a:r>
            <a:r>
              <a:rPr lang="en-US" dirty="0" smtClean="0"/>
              <a:t> </a:t>
            </a:r>
            <a:r>
              <a:rPr lang="en-US" dirty="0" err="1" smtClean="0"/>
              <a:t>poskytovania</a:t>
            </a:r>
            <a:r>
              <a:rPr lang="en-US" dirty="0" smtClean="0"/>
              <a:t> </a:t>
            </a:r>
            <a:r>
              <a:rPr lang="en-US" dirty="0" err="1" smtClean="0"/>
              <a:t>služby</a:t>
            </a:r>
            <a:r>
              <a:rPr lang="en-US" dirty="0" smtClean="0"/>
              <a:t>. </a:t>
            </a:r>
            <a:r>
              <a:rPr lang="en-US" dirty="0" err="1" smtClean="0"/>
              <a:t>Komunikácia</a:t>
            </a:r>
            <a:r>
              <a:rPr lang="en-US" dirty="0" smtClean="0"/>
              <a:t> s OVM </a:t>
            </a:r>
            <a:r>
              <a:rPr lang="en-US" dirty="0" err="1" smtClean="0"/>
              <a:t>sa</a:t>
            </a:r>
            <a:r>
              <a:rPr lang="en-US" dirty="0" smtClean="0"/>
              <a:t> </a:t>
            </a:r>
            <a:r>
              <a:rPr lang="en-US" dirty="0" err="1" smtClean="0"/>
              <a:t>realizuje</a:t>
            </a:r>
            <a:r>
              <a:rPr lang="en-US" dirty="0" smtClean="0"/>
              <a:t> </a:t>
            </a:r>
            <a:r>
              <a:rPr lang="en-US" dirty="0" err="1" smtClean="0"/>
              <a:t>prostredníctvom</a:t>
            </a:r>
            <a:r>
              <a:rPr lang="en-US" dirty="0" smtClean="0"/>
              <a:t> </a:t>
            </a:r>
            <a:r>
              <a:rPr lang="en-US" dirty="0" err="1" smtClean="0"/>
              <a:t>prístupových</a:t>
            </a:r>
            <a:r>
              <a:rPr lang="en-US" dirty="0" smtClean="0"/>
              <a:t> </a:t>
            </a:r>
            <a:r>
              <a:rPr lang="en-US" dirty="0" err="1" smtClean="0"/>
              <a:t>miest</a:t>
            </a:r>
            <a:r>
              <a:rPr lang="en-US" dirty="0" smtClean="0"/>
              <a:t>. </a:t>
            </a:r>
            <a:r>
              <a:rPr lang="en-US" dirty="0" err="1" smtClean="0"/>
              <a:t>Voľba</a:t>
            </a:r>
            <a:r>
              <a:rPr lang="en-US" dirty="0" smtClean="0"/>
              <a:t> </a:t>
            </a:r>
            <a:r>
              <a:rPr lang="en-US" dirty="0" err="1" smtClean="0"/>
              <a:t>spôsobu</a:t>
            </a:r>
            <a:r>
              <a:rPr lang="en-US" dirty="0" smtClean="0"/>
              <a:t> </a:t>
            </a:r>
            <a:r>
              <a:rPr lang="en-US" dirty="0" err="1" smtClean="0"/>
              <a:t>komunikácie</a:t>
            </a:r>
            <a:r>
              <a:rPr lang="en-US" dirty="0" smtClean="0"/>
              <a:t> je </a:t>
            </a:r>
            <a:r>
              <a:rPr lang="en-US" dirty="0" err="1" smtClean="0"/>
              <a:t>závislá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</a:t>
            </a:r>
            <a:r>
              <a:rPr lang="en-US" dirty="0" err="1" smtClean="0"/>
              <a:t>voľbe</a:t>
            </a:r>
            <a:r>
              <a:rPr lang="en-US" dirty="0" smtClean="0"/>
              <a:t> </a:t>
            </a:r>
            <a:r>
              <a:rPr lang="en-US" dirty="0" err="1" smtClean="0"/>
              <a:t>používateľa</a:t>
            </a:r>
            <a:r>
              <a:rPr lang="en-US" dirty="0" smtClean="0"/>
              <a:t> a </a:t>
            </a:r>
            <a:r>
              <a:rPr lang="en-US" dirty="0" err="1" smtClean="0"/>
              <a:t>dostupnosti</a:t>
            </a:r>
            <a:r>
              <a:rPr lang="en-US" dirty="0" smtClean="0"/>
              <a:t> </a:t>
            </a:r>
            <a:r>
              <a:rPr lang="en-US" dirty="0" err="1" smtClean="0"/>
              <a:t>prístupových</a:t>
            </a:r>
            <a:r>
              <a:rPr lang="en-US" dirty="0" smtClean="0"/>
              <a:t> </a:t>
            </a:r>
            <a:r>
              <a:rPr lang="en-US" dirty="0" err="1" smtClean="0"/>
              <a:t>zariadení</a:t>
            </a:r>
            <a:r>
              <a:rPr lang="en-US" dirty="0" smtClean="0"/>
              <a:t> </a:t>
            </a:r>
            <a:r>
              <a:rPr lang="en-US" dirty="0" err="1" smtClean="0"/>
              <a:t>relevantných</a:t>
            </a:r>
            <a:r>
              <a:rPr lang="en-US" dirty="0" smtClean="0"/>
              <a:t> pre </a:t>
            </a:r>
            <a:r>
              <a:rPr lang="en-US" dirty="0" err="1" smtClean="0"/>
              <a:t>elektronické</a:t>
            </a:r>
            <a:r>
              <a:rPr lang="en-US" dirty="0" smtClean="0"/>
              <a:t> </a:t>
            </a:r>
            <a:r>
              <a:rPr lang="en-US" dirty="0" err="1" smtClean="0"/>
              <a:t>komunikačné</a:t>
            </a:r>
            <a:r>
              <a:rPr lang="en-US" dirty="0" smtClean="0"/>
              <a:t> </a:t>
            </a:r>
            <a:r>
              <a:rPr lang="en-US" dirty="0" err="1" smtClean="0"/>
              <a:t>kanály</a:t>
            </a:r>
            <a:r>
              <a:rPr lang="en-US" dirty="0" smtClean="0"/>
              <a:t>. </a:t>
            </a:r>
            <a:r>
              <a:rPr lang="en-US" dirty="0" err="1" smtClean="0"/>
              <a:t>Súčasne</a:t>
            </a:r>
            <a:r>
              <a:rPr lang="en-US" dirty="0" smtClean="0"/>
              <a:t> je </a:t>
            </a:r>
            <a:r>
              <a:rPr lang="en-US" dirty="0" err="1" smtClean="0"/>
              <a:t>zabezpečené</a:t>
            </a:r>
            <a:r>
              <a:rPr lang="en-US" dirty="0" smtClean="0"/>
              <a:t>, </a:t>
            </a:r>
            <a:r>
              <a:rPr lang="en-US" dirty="0" err="1" smtClean="0"/>
              <a:t>že</a:t>
            </a:r>
            <a:r>
              <a:rPr lang="en-US" dirty="0" smtClean="0"/>
              <a:t> </a:t>
            </a:r>
            <a:r>
              <a:rPr lang="en-US" dirty="0" err="1" smtClean="0"/>
              <a:t>používateľ</a:t>
            </a:r>
            <a:r>
              <a:rPr lang="en-US" dirty="0" smtClean="0"/>
              <a:t> </a:t>
            </a:r>
            <a:r>
              <a:rPr lang="en-US" dirty="0" err="1" smtClean="0"/>
              <a:t>má</a:t>
            </a:r>
            <a:r>
              <a:rPr lang="en-US" dirty="0" smtClean="0"/>
              <a:t> </a:t>
            </a:r>
            <a:r>
              <a:rPr lang="en-US" dirty="0" err="1" smtClean="0"/>
              <a:t>jednotný</a:t>
            </a:r>
            <a:r>
              <a:rPr lang="en-US" dirty="0" smtClean="0"/>
              <a:t> a </a:t>
            </a:r>
            <a:r>
              <a:rPr lang="en-US" dirty="0" err="1" smtClean="0"/>
              <a:t>aktuálny</a:t>
            </a:r>
            <a:r>
              <a:rPr lang="en-US" dirty="0" smtClean="0"/>
              <a:t> </a:t>
            </a:r>
            <a:r>
              <a:rPr lang="en-US" dirty="0" err="1" smtClean="0"/>
              <a:t>pohľad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</a:t>
            </a:r>
            <a:r>
              <a:rPr lang="en-US" dirty="0" err="1" smtClean="0"/>
              <a:t>ním</a:t>
            </a:r>
            <a:r>
              <a:rPr lang="en-US" dirty="0" smtClean="0"/>
              <a:t> </a:t>
            </a:r>
            <a:r>
              <a:rPr lang="en-US" dirty="0" err="1" smtClean="0"/>
              <a:t>realizovanú</a:t>
            </a:r>
            <a:r>
              <a:rPr lang="en-US" dirty="0" smtClean="0"/>
              <a:t> </a:t>
            </a:r>
            <a:r>
              <a:rPr lang="en-US" dirty="0" err="1" smtClean="0"/>
              <a:t>komunikáciu</a:t>
            </a:r>
            <a:r>
              <a:rPr lang="en-US" dirty="0" smtClean="0"/>
              <a:t>, bez </a:t>
            </a:r>
            <a:r>
              <a:rPr lang="en-US" dirty="0" err="1" smtClean="0"/>
              <a:t>ohľadu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to, </a:t>
            </a:r>
            <a:r>
              <a:rPr lang="en-US" dirty="0" err="1" smtClean="0"/>
              <a:t>aké</a:t>
            </a:r>
            <a:r>
              <a:rPr lang="en-US" dirty="0" smtClean="0"/>
              <a:t> </a:t>
            </a:r>
            <a:r>
              <a:rPr lang="en-US" dirty="0" err="1" smtClean="0"/>
              <a:t>prístupové</a:t>
            </a:r>
            <a:r>
              <a:rPr lang="en-US" dirty="0" smtClean="0"/>
              <a:t> </a:t>
            </a:r>
            <a:r>
              <a:rPr lang="en-US" dirty="0" err="1" smtClean="0"/>
              <a:t>miesto</a:t>
            </a:r>
            <a:r>
              <a:rPr lang="en-US" dirty="0" smtClean="0"/>
              <a:t> a </a:t>
            </a:r>
            <a:r>
              <a:rPr lang="en-US" dirty="0" err="1" smtClean="0"/>
              <a:t>aký</a:t>
            </a:r>
            <a:r>
              <a:rPr lang="en-US" dirty="0" smtClean="0"/>
              <a:t> </a:t>
            </a:r>
            <a:r>
              <a:rPr lang="en-US" dirty="0" err="1" smtClean="0"/>
              <a:t>prístupový</a:t>
            </a:r>
            <a:r>
              <a:rPr lang="en-US" dirty="0" smtClean="0"/>
              <a:t> </a:t>
            </a:r>
            <a:r>
              <a:rPr lang="en-US" dirty="0" err="1" smtClean="0"/>
              <a:t>kanál</a:t>
            </a:r>
            <a:r>
              <a:rPr lang="en-US" dirty="0" smtClean="0"/>
              <a:t> </a:t>
            </a:r>
            <a:r>
              <a:rPr lang="en-US" dirty="0" err="1" smtClean="0"/>
              <a:t>sa</a:t>
            </a:r>
            <a:r>
              <a:rPr lang="en-US" dirty="0" smtClean="0"/>
              <a:t> </a:t>
            </a:r>
            <a:r>
              <a:rPr lang="en-US" dirty="0" err="1" smtClean="0"/>
              <a:t>rozhodol</a:t>
            </a:r>
            <a:r>
              <a:rPr lang="en-US" dirty="0" smtClean="0"/>
              <a:t> </a:t>
            </a:r>
            <a:r>
              <a:rPr lang="en-US" dirty="0" err="1" smtClean="0"/>
              <a:t>použiť</a:t>
            </a:r>
            <a:r>
              <a:rPr lang="en-US" dirty="0" smtClean="0"/>
              <a:t>.</a:t>
            </a: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 smtClean="0"/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- </a:t>
            </a:r>
            <a:r>
              <a:rPr lang="en-US" dirty="0" err="1" smtClean="0"/>
              <a:t>rozne</a:t>
            </a:r>
            <a:r>
              <a:rPr lang="en-US" dirty="0" smtClean="0"/>
              <a:t> </a:t>
            </a:r>
            <a:r>
              <a:rPr lang="en-US" dirty="0" err="1" smtClean="0"/>
              <a:t>kanaly</a:t>
            </a:r>
            <a:r>
              <a:rPr lang="en-US" dirty="0" smtClean="0"/>
              <a:t> </a:t>
            </a:r>
            <a:r>
              <a:rPr lang="en-US" dirty="0" err="1" smtClean="0"/>
              <a:t>vratane</a:t>
            </a:r>
            <a:r>
              <a:rPr lang="en-US" dirty="0" smtClean="0"/>
              <a:t> 3 </a:t>
            </a:r>
            <a:r>
              <a:rPr lang="en-US" dirty="0" err="1" smtClean="0"/>
              <a:t>stran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121312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1)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020671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Strategicka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priorita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Multikanálovy</a:t>
            </a: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́ </a:t>
            </a:r>
            <a:r>
              <a:rPr lang="en-US" sz="1200" b="1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prístup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endParaRPr lang="en-US" dirty="0" smtClean="0"/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Základným princípom je možnosť </a:t>
            </a:r>
            <a:r>
              <a:rPr lang="en-US" dirty="0" err="1" smtClean="0"/>
              <a:t>voľby</a:t>
            </a:r>
            <a:r>
              <a:rPr lang="en-US" dirty="0" smtClean="0"/>
              <a:t> dostupného spôsobu komunikácie, </a:t>
            </a:r>
            <a:r>
              <a:rPr lang="en-US" dirty="0" err="1" smtClean="0"/>
              <a:t>t.j.</a:t>
            </a:r>
            <a:r>
              <a:rPr lang="en-US" dirty="0" smtClean="0"/>
              <a:t> prístupového miesta a komunikačného kanálu pri každej interakcii v procese poskytovania </a:t>
            </a:r>
            <a:r>
              <a:rPr lang="en-US" dirty="0" err="1" smtClean="0"/>
              <a:t>služby</a:t>
            </a:r>
            <a:r>
              <a:rPr lang="en-US" dirty="0" smtClean="0"/>
              <a:t>. Komunikácia s OVM sa realizuje prostredníctvom prístupových miest. Voľba spôsobu komunikácie je závislá na </a:t>
            </a:r>
            <a:r>
              <a:rPr lang="en-US" dirty="0" err="1" smtClean="0"/>
              <a:t>voľbe</a:t>
            </a:r>
            <a:r>
              <a:rPr lang="en-US" dirty="0" smtClean="0"/>
              <a:t> </a:t>
            </a:r>
            <a:r>
              <a:rPr lang="en-US" dirty="0" err="1" smtClean="0"/>
              <a:t>používateľa</a:t>
            </a:r>
            <a:r>
              <a:rPr lang="en-US" dirty="0" smtClean="0"/>
              <a:t> a dostupnosti prístupových zariadení relevantných pre elektronické komunikačné kanály. Súčasne je zabezpečené, že používateľ má jednotný a aktuálny pohľad na ním realizovanú komunikáciu, bez ohľadu na to, aké prístupové miesto a aký prístupový kanál sa rozhodol </a:t>
            </a:r>
            <a:r>
              <a:rPr lang="en-US" dirty="0" err="1" smtClean="0"/>
              <a:t>použiť</a:t>
            </a:r>
            <a:r>
              <a:rPr lang="en-US" dirty="0" smtClean="0"/>
              <a:t>.</a:t>
            </a:r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 smtClean="0"/>
          </a:p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1) </a:t>
            </a:r>
            <a:r>
              <a:rPr lang="en-US" dirty="0" err="1" smtClean="0"/>
              <a:t>interakcny</a:t>
            </a:r>
            <a:r>
              <a:rPr lang="en-US" baseline="0" dirty="0" smtClean="0"/>
              <a:t> model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73340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59764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32980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r>
              <a:rPr lang="sk-SK" dirty="0" smtClean="0"/>
              <a:t>FS</a:t>
            </a:r>
            <a:r>
              <a:rPr lang="sk-SK" baseline="0" dirty="0" smtClean="0"/>
              <a:t> na </a:t>
            </a:r>
            <a:r>
              <a:rPr lang="sk-SK" baseline="0" dirty="0" err="1" smtClean="0"/>
              <a:t>dalsi</a:t>
            </a:r>
            <a:r>
              <a:rPr lang="sk-SK" baseline="0" dirty="0" smtClean="0"/>
              <a:t> rozvoj</a:t>
            </a:r>
          </a:p>
          <a:p>
            <a:pPr marL="171450" indent="-171450">
              <a:buFontTx/>
              <a:buChar char="-"/>
            </a:pPr>
            <a:r>
              <a:rPr lang="sk-SK" baseline="0" dirty="0" err="1" smtClean="0"/>
              <a:t>Kontaktovat</a:t>
            </a:r>
            <a:r>
              <a:rPr lang="sk-SK" baseline="0" dirty="0" smtClean="0"/>
              <a:t> </a:t>
            </a:r>
            <a:r>
              <a:rPr lang="sk-SK" baseline="0" dirty="0" err="1" smtClean="0"/>
              <a:t>spravca</a:t>
            </a:r>
            <a:r>
              <a:rPr lang="sk-SK" baseline="0" dirty="0" smtClean="0"/>
              <a:t> pre </a:t>
            </a:r>
            <a:r>
              <a:rPr lang="sk-SK" baseline="0" dirty="0" err="1" smtClean="0"/>
              <a:t>dalsi</a:t>
            </a:r>
            <a:endParaRPr lang="sk-SK" baseline="0" dirty="0" smtClean="0"/>
          </a:p>
          <a:p>
            <a:pPr marL="171450" indent="-171450">
              <a:buFontTx/>
              <a:buChar char="-"/>
            </a:pPr>
            <a:r>
              <a:rPr lang="sk-SK" baseline="0" dirty="0" smtClean="0"/>
              <a:t>Rovnopis bez referencie na rozhodnutia, </a:t>
            </a:r>
            <a:r>
              <a:rPr lang="sk-SK" baseline="0" dirty="0" err="1" smtClean="0"/>
              <a:t>alternativa</a:t>
            </a:r>
            <a:r>
              <a:rPr lang="sk-SK" baseline="0" dirty="0" smtClean="0"/>
              <a:t> cez </a:t>
            </a:r>
            <a:r>
              <a:rPr lang="sk-SK" baseline="0" dirty="0" err="1" smtClean="0"/>
              <a:t>eDesk</a:t>
            </a:r>
            <a:r>
              <a:rPr lang="sk-SK" baseline="0" dirty="0" smtClean="0"/>
              <a:t> </a:t>
            </a:r>
            <a:r>
              <a:rPr lang="sk-SK" baseline="0" dirty="0" err="1" smtClean="0"/>
              <a:t>informativne</a:t>
            </a:r>
            <a:r>
              <a:rPr lang="sk-SK" baseline="0" dirty="0" smtClean="0"/>
              <a:t> </a:t>
            </a:r>
            <a:r>
              <a:rPr lang="sk-SK" baseline="0" dirty="0" err="1" smtClean="0"/>
              <a:t>spravy</a:t>
            </a:r>
            <a:r>
              <a:rPr lang="sk-SK" baseline="0" dirty="0" smtClean="0"/>
              <a:t>, ak nie </a:t>
            </a:r>
            <a:r>
              <a:rPr lang="sk-SK" baseline="0" dirty="0" err="1" smtClean="0"/>
              <a:t>aktivovany</a:t>
            </a:r>
            <a:r>
              <a:rPr lang="sk-SK" baseline="0" dirty="0" smtClean="0"/>
              <a:t> </a:t>
            </a:r>
            <a:r>
              <a:rPr lang="sk-SK" baseline="0" dirty="0" err="1" smtClean="0"/>
              <a:t>eDesk</a:t>
            </a:r>
            <a:r>
              <a:rPr lang="sk-SK" baseline="0" dirty="0" smtClean="0"/>
              <a:t> tak </a:t>
            </a:r>
            <a:r>
              <a:rPr lang="sk-SK" baseline="0" dirty="0" err="1" smtClean="0"/>
              <a:t>print</a:t>
            </a:r>
            <a:r>
              <a:rPr lang="sk-SK" baseline="0" dirty="0" smtClean="0"/>
              <a:t>. Potreba </a:t>
            </a:r>
            <a:r>
              <a:rPr lang="sk-SK" baseline="0" dirty="0" err="1" smtClean="0"/>
              <a:t>reagovat</a:t>
            </a:r>
            <a:r>
              <a:rPr lang="sk-SK" baseline="0" dirty="0" smtClean="0"/>
              <a:t> na </a:t>
            </a:r>
            <a:r>
              <a:rPr lang="sk-SK" baseline="0" dirty="0" err="1" smtClean="0"/>
              <a:t>legislativu</a:t>
            </a:r>
            <a:r>
              <a:rPr lang="sk-SK" baseline="0" dirty="0" smtClean="0"/>
              <a:t> rovnopis </a:t>
            </a:r>
            <a:r>
              <a:rPr lang="sk-SK" baseline="0" dirty="0" err="1" smtClean="0"/>
              <a:t>vs</a:t>
            </a:r>
            <a:r>
              <a:rPr lang="sk-SK" baseline="0" dirty="0" smtClean="0"/>
              <a:t>. Rozhodnutie.</a:t>
            </a:r>
            <a:endParaRPr lang="sk-SK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4F7F802-6ADF-DB45-9A54-46C650BD5BC6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34060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x-none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EAF8B-5D16-884F-8E34-6B735A63715B}" type="datetime1">
              <a:rPr lang="en-US" smtClean="0"/>
              <a:t>9/20/17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29228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AD210-853B-7D4B-AC07-372295D69F6F}" type="datetime1">
              <a:rPr lang="en-US" smtClean="0"/>
              <a:t>9/20/17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2196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7AC7E7-E36E-A246-98F3-02CC147BE454}" type="datetime1">
              <a:rPr lang="en-US" smtClean="0"/>
              <a:t>9/20/17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0486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6D351-5FF2-ED44-A8C9-3CF6A17D036F}" type="datetime1">
              <a:rPr lang="en-US" smtClean="0"/>
              <a:t>9/20/17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27225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x-none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09DB5-7770-5F47-9286-96D4EFC9E9AB}" type="datetime1">
              <a:rPr lang="en-US" smtClean="0"/>
              <a:t>9/20/17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66637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67B5A2-44D9-AF44-9EE0-41551D6DD749}" type="datetime1">
              <a:rPr lang="en-US" smtClean="0"/>
              <a:t>9/20/17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445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x-none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x-none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FAC1E-00E1-9C4E-96EE-438A15DCE4FF}" type="datetime1">
              <a:rPr lang="en-US" smtClean="0"/>
              <a:t>9/20/17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77009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638D7-D27F-824D-BDA5-0A57E05160AD}" type="datetime1">
              <a:rPr lang="en-US" smtClean="0"/>
              <a:t>9/20/17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42142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4BD40-EA09-9A48-BF54-D022987521D4}" type="datetime1">
              <a:rPr lang="en-US" smtClean="0"/>
              <a:t>9/20/17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90923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x-none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0C909B-7308-C043-A10A-F3EA1953E127}" type="datetime1">
              <a:rPr lang="en-US" smtClean="0"/>
              <a:t>9/20/17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18612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x-none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094A4-83CC-8847-91FA-79A77C7C6D24}" type="datetime1">
              <a:rPr lang="en-US" smtClean="0"/>
              <a:t>9/20/17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84836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x-none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x-none" smtClean="0"/>
              <a:t>Click to edit Master text styles</a:t>
            </a:r>
          </a:p>
          <a:p>
            <a:pPr lvl="1"/>
            <a:r>
              <a:rPr lang="x-none" smtClean="0"/>
              <a:t>Second level</a:t>
            </a:r>
          </a:p>
          <a:p>
            <a:pPr lvl="2"/>
            <a:r>
              <a:rPr lang="x-none" smtClean="0"/>
              <a:t>Third level</a:t>
            </a:r>
          </a:p>
          <a:p>
            <a:pPr lvl="3"/>
            <a:r>
              <a:rPr lang="x-none" smtClean="0"/>
              <a:t>Fourth level</a:t>
            </a:r>
          </a:p>
          <a:p>
            <a:pPr lvl="4"/>
            <a:r>
              <a:rPr lang="x-none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B9658B-5334-124B-86B6-4408E0C1F114}" type="datetime1">
              <a:rPr lang="en-US" smtClean="0"/>
              <a:t>9/20/17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7A5AB9-B990-CA4F-B10A-0E4A70DC26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91017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emf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/>
              <a:t>Tvorba podania na </a:t>
            </a:r>
            <a:r>
              <a:rPr lang="en-US" b="1" dirty="0" err="1"/>
              <a:t>prístupovom</a:t>
            </a:r>
            <a:r>
              <a:rPr lang="en-US" b="1" dirty="0"/>
              <a:t> mieste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en-US" sz="2400" dirty="0" err="1" smtClean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5242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Vychodiská</a:t>
            </a:r>
            <a:endParaRPr lang="en-US" sz="2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b="1" dirty="0"/>
              <a:t>NKIVS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Pod </a:t>
            </a:r>
            <a:r>
              <a:rPr lang="en-US" dirty="0" err="1"/>
              <a:t>multikanálovým</a:t>
            </a:r>
            <a:r>
              <a:rPr lang="en-US" dirty="0"/>
              <a:t> </a:t>
            </a:r>
            <a:r>
              <a:rPr lang="en-US" dirty="0" err="1"/>
              <a:t>prístupom</a:t>
            </a:r>
            <a:r>
              <a:rPr lang="en-US" dirty="0"/>
              <a:t> je </a:t>
            </a:r>
            <a:r>
              <a:rPr lang="en-US" dirty="0" err="1"/>
              <a:t>chápaná</a:t>
            </a:r>
            <a:r>
              <a:rPr lang="en-US" dirty="0"/>
              <a:t> </a:t>
            </a:r>
            <a:r>
              <a:rPr lang="en-US" dirty="0" err="1"/>
              <a:t>možnosť</a:t>
            </a:r>
            <a:r>
              <a:rPr lang="en-US" dirty="0"/>
              <a:t> </a:t>
            </a:r>
            <a:r>
              <a:rPr lang="en-US" dirty="0" err="1"/>
              <a:t>využívať</a:t>
            </a:r>
            <a:r>
              <a:rPr lang="en-US" dirty="0"/>
              <a:t> pre </a:t>
            </a:r>
            <a:r>
              <a:rPr lang="en-US" dirty="0" err="1"/>
              <a:t>komunikáciu</a:t>
            </a:r>
            <a:r>
              <a:rPr lang="en-US" dirty="0"/>
              <a:t> s OVM </a:t>
            </a:r>
            <a:r>
              <a:rPr lang="en-US" dirty="0" err="1"/>
              <a:t>prístupové</a:t>
            </a:r>
            <a:r>
              <a:rPr lang="en-US" dirty="0"/>
              <a:t> </a:t>
            </a:r>
            <a:r>
              <a:rPr lang="en-US" dirty="0" err="1"/>
              <a:t>miesta</a:t>
            </a:r>
            <a:r>
              <a:rPr lang="en-US" dirty="0"/>
              <a:t> a </a:t>
            </a:r>
            <a:r>
              <a:rPr lang="en-US" dirty="0" err="1"/>
              <a:t>nimi</a:t>
            </a:r>
            <a:r>
              <a:rPr lang="en-US" dirty="0"/>
              <a:t> </a:t>
            </a:r>
            <a:r>
              <a:rPr lang="en-US" dirty="0" err="1"/>
              <a:t>podporované</a:t>
            </a:r>
            <a:r>
              <a:rPr lang="en-US" dirty="0"/>
              <a:t> </a:t>
            </a:r>
            <a:r>
              <a:rPr lang="en-US" dirty="0" err="1"/>
              <a:t>komunikačné</a:t>
            </a:r>
            <a:r>
              <a:rPr lang="en-US" dirty="0"/>
              <a:t> </a:t>
            </a:r>
            <a:r>
              <a:rPr lang="en-US" dirty="0" err="1"/>
              <a:t>kanály</a:t>
            </a:r>
            <a:r>
              <a:rPr lang="en-US" dirty="0"/>
              <a:t> </a:t>
            </a:r>
            <a:r>
              <a:rPr lang="en-US" dirty="0" err="1"/>
              <a:t>podľa</a:t>
            </a:r>
            <a:r>
              <a:rPr lang="en-US" dirty="0"/>
              <a:t> </a:t>
            </a:r>
            <a:r>
              <a:rPr lang="en-US" dirty="0" err="1"/>
              <a:t>voľby</a:t>
            </a:r>
            <a:r>
              <a:rPr lang="en-US" dirty="0"/>
              <a:t> </a:t>
            </a:r>
            <a:r>
              <a:rPr lang="en-US" dirty="0" err="1"/>
              <a:t>používateľa</a:t>
            </a:r>
            <a:r>
              <a:rPr lang="en-US" dirty="0"/>
              <a:t> a </a:t>
            </a:r>
            <a:r>
              <a:rPr lang="en-US" dirty="0" err="1"/>
              <a:t>dostupné</a:t>
            </a:r>
            <a:r>
              <a:rPr lang="en-US" dirty="0"/>
              <a:t> </a:t>
            </a:r>
            <a:r>
              <a:rPr lang="en-US" dirty="0" err="1"/>
              <a:t>prístupové</a:t>
            </a:r>
            <a:r>
              <a:rPr lang="en-US" dirty="0"/>
              <a:t> </a:t>
            </a:r>
            <a:r>
              <a:rPr lang="en-US" dirty="0" err="1"/>
              <a:t>zariadenia</a:t>
            </a:r>
            <a:r>
              <a:rPr lang="en-US" dirty="0"/>
              <a:t> </a:t>
            </a:r>
            <a:r>
              <a:rPr lang="en-US" dirty="0" err="1"/>
              <a:t>relevantné</a:t>
            </a:r>
            <a:r>
              <a:rPr lang="en-US" dirty="0"/>
              <a:t> pre </a:t>
            </a:r>
            <a:r>
              <a:rPr lang="en-US" dirty="0" err="1"/>
              <a:t>elektronické</a:t>
            </a:r>
            <a:r>
              <a:rPr lang="en-US" dirty="0"/>
              <a:t> </a:t>
            </a:r>
            <a:r>
              <a:rPr lang="en-US" dirty="0" err="1"/>
              <a:t>komunikačné</a:t>
            </a:r>
            <a:r>
              <a:rPr lang="en-US" dirty="0"/>
              <a:t> </a:t>
            </a:r>
            <a:r>
              <a:rPr lang="en-US" dirty="0" err="1"/>
              <a:t>kanály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err="1" smtClean="0"/>
              <a:t>Strategicka</a:t>
            </a:r>
            <a:r>
              <a:rPr lang="en-US" b="1" dirty="0" smtClean="0"/>
              <a:t>́ </a:t>
            </a:r>
            <a:r>
              <a:rPr lang="en-US" b="1" dirty="0"/>
              <a:t>priorita </a:t>
            </a:r>
            <a:r>
              <a:rPr lang="en-US" b="1" dirty="0" err="1"/>
              <a:t>Multikanálovy</a:t>
            </a:r>
            <a:r>
              <a:rPr lang="en-US" b="1" dirty="0"/>
              <a:t>́ </a:t>
            </a:r>
            <a:r>
              <a:rPr lang="en-US" b="1" dirty="0" err="1" smtClean="0"/>
              <a:t>prístup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Základným </a:t>
            </a:r>
            <a:r>
              <a:rPr lang="en-US" dirty="0"/>
              <a:t>princípom je možnosť </a:t>
            </a:r>
            <a:r>
              <a:rPr lang="en-US" dirty="0" err="1"/>
              <a:t>voľby</a:t>
            </a:r>
            <a:r>
              <a:rPr lang="en-US" dirty="0"/>
              <a:t> dostupného spôsobu komunikácie, </a:t>
            </a:r>
            <a:r>
              <a:rPr lang="en-US" dirty="0" err="1"/>
              <a:t>t.j.</a:t>
            </a:r>
            <a:r>
              <a:rPr lang="en-US" dirty="0"/>
              <a:t> prístupového miesta a komunikačného kanálu pri každej interakcii v procese poskytovania </a:t>
            </a:r>
            <a:r>
              <a:rPr lang="en-US" dirty="0" err="1"/>
              <a:t>služby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34661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/>
              <a:t>Možnosti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spôsobu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tvorby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podania</a:t>
            </a:r>
            <a:endParaRPr lang="en-US" sz="2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lvl="1" indent="-342900">
              <a:buFont typeface="Arial"/>
              <a:buChar char="•"/>
            </a:pPr>
            <a:r>
              <a:rPr lang="en-US" sz="3500" dirty="0" err="1" smtClean="0"/>
              <a:t>Vytvorenie</a:t>
            </a:r>
            <a:r>
              <a:rPr lang="en-US" sz="3500" dirty="0" smtClean="0"/>
              <a:t> </a:t>
            </a:r>
            <a:r>
              <a:rPr lang="en-US" sz="3500" dirty="0" err="1" smtClean="0"/>
              <a:t>podania</a:t>
            </a:r>
            <a:r>
              <a:rPr lang="en-US" sz="3500" dirty="0" smtClean="0"/>
              <a:t> </a:t>
            </a:r>
            <a:r>
              <a:rPr lang="en-US" sz="3500" dirty="0" err="1" smtClean="0"/>
              <a:t>prostredníctvom</a:t>
            </a:r>
            <a:r>
              <a:rPr lang="en-US" sz="3500" dirty="0" smtClean="0"/>
              <a:t> </a:t>
            </a:r>
            <a:r>
              <a:rPr lang="en-US" sz="3500" dirty="0" err="1" smtClean="0"/>
              <a:t>elektronického</a:t>
            </a:r>
            <a:r>
              <a:rPr lang="en-US" sz="3500" dirty="0" smtClean="0"/>
              <a:t> </a:t>
            </a:r>
            <a:r>
              <a:rPr lang="en-US" sz="3500" dirty="0" err="1" smtClean="0"/>
              <a:t>formulára</a:t>
            </a:r>
            <a:endParaRPr lang="en-US" sz="3500" dirty="0"/>
          </a:p>
          <a:p>
            <a:pPr marL="342900" lvl="1" indent="-342900">
              <a:buFont typeface="Arial"/>
              <a:buChar char="•"/>
            </a:pPr>
            <a:r>
              <a:rPr lang="en-US" sz="3500" dirty="0" err="1" smtClean="0"/>
              <a:t>Vytvorenie</a:t>
            </a:r>
            <a:r>
              <a:rPr lang="en-US" sz="3500" dirty="0" smtClean="0"/>
              <a:t> </a:t>
            </a:r>
            <a:r>
              <a:rPr lang="en-US" sz="3500" dirty="0" err="1"/>
              <a:t>podania</a:t>
            </a:r>
            <a:r>
              <a:rPr lang="en-US" sz="3500" dirty="0"/>
              <a:t> </a:t>
            </a:r>
            <a:r>
              <a:rPr lang="en-US" sz="3500" dirty="0" err="1" smtClean="0"/>
              <a:t>prostredníctvom</a:t>
            </a:r>
            <a:r>
              <a:rPr lang="en-US" sz="3500" dirty="0" smtClean="0"/>
              <a:t> </a:t>
            </a:r>
            <a:r>
              <a:rPr lang="en-US" sz="3500" dirty="0" err="1"/>
              <a:t>š</a:t>
            </a:r>
            <a:r>
              <a:rPr lang="en-US" sz="3500" dirty="0" err="1" smtClean="0"/>
              <a:t>pecializovanej</a:t>
            </a:r>
            <a:r>
              <a:rPr lang="en-US" sz="3500" dirty="0" smtClean="0"/>
              <a:t> </a:t>
            </a:r>
            <a:r>
              <a:rPr lang="en-US" sz="3500" dirty="0" err="1" smtClean="0"/>
              <a:t>aplikácie</a:t>
            </a:r>
            <a:endParaRPr lang="en-US" sz="3500" dirty="0" smtClean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71024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b="1" dirty="0" err="1"/>
              <a:t>Vytvorenie</a:t>
            </a:r>
            <a:r>
              <a:rPr lang="en-US" sz="3600" b="1" dirty="0"/>
              <a:t> </a:t>
            </a:r>
            <a:r>
              <a:rPr lang="en-US" sz="3600" b="1" dirty="0" err="1"/>
              <a:t>podania</a:t>
            </a:r>
            <a:r>
              <a:rPr lang="en-US" sz="3600" b="1" dirty="0"/>
              <a:t> </a:t>
            </a:r>
            <a:r>
              <a:rPr lang="en-US" sz="3600" b="1" dirty="0" err="1" smtClean="0"/>
              <a:t>prostredníctvom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elektronického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formulára</a:t>
            </a:r>
            <a:endParaRPr lang="en-US" sz="2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lvl="1" indent="-342900">
              <a:buFont typeface="Arial"/>
              <a:buChar char="•"/>
            </a:pPr>
            <a:r>
              <a:rPr lang="en-US" dirty="0" err="1" smtClean="0"/>
              <a:t>Úprava</a:t>
            </a:r>
            <a:r>
              <a:rPr lang="en-US" dirty="0" smtClean="0"/>
              <a:t> </a:t>
            </a:r>
            <a:r>
              <a:rPr lang="en-US" dirty="0" err="1"/>
              <a:t>š</a:t>
            </a:r>
            <a:r>
              <a:rPr lang="en-US" dirty="0" err="1" smtClean="0"/>
              <a:t>tandardu</a:t>
            </a:r>
            <a:r>
              <a:rPr lang="en-US" dirty="0" smtClean="0"/>
              <a:t> pre </a:t>
            </a:r>
            <a:r>
              <a:rPr lang="en-US" dirty="0" err="1" smtClean="0"/>
              <a:t>elektronické</a:t>
            </a:r>
            <a:r>
              <a:rPr lang="en-US" dirty="0" smtClean="0"/>
              <a:t> </a:t>
            </a:r>
            <a:r>
              <a:rPr lang="en-US" dirty="0" err="1" smtClean="0"/>
              <a:t>formuláre</a:t>
            </a:r>
            <a:r>
              <a:rPr lang="en-US" dirty="0" smtClean="0"/>
              <a:t> </a:t>
            </a:r>
            <a:r>
              <a:rPr lang="en-US" dirty="0" err="1" smtClean="0"/>
              <a:t>tak</a:t>
            </a:r>
            <a:r>
              <a:rPr lang="en-US" dirty="0" smtClean="0"/>
              <a:t>, </a:t>
            </a:r>
            <a:r>
              <a:rPr lang="en-US" dirty="0" err="1"/>
              <a:t>ž</a:t>
            </a:r>
            <a:r>
              <a:rPr lang="en-US" dirty="0" err="1" smtClean="0"/>
              <a:t>e</a:t>
            </a:r>
            <a:r>
              <a:rPr lang="en-US" dirty="0" smtClean="0"/>
              <a:t> GUI pre </a:t>
            </a:r>
            <a:r>
              <a:rPr lang="en-US" dirty="0" err="1" smtClean="0"/>
              <a:t>vyplňovanie</a:t>
            </a:r>
            <a:r>
              <a:rPr lang="en-US" dirty="0" smtClean="0"/>
              <a:t> </a:t>
            </a:r>
            <a:r>
              <a:rPr lang="en-US" dirty="0" err="1" smtClean="0"/>
              <a:t>nebude</a:t>
            </a:r>
            <a:r>
              <a:rPr lang="en-US" dirty="0" smtClean="0"/>
              <a:t> </a:t>
            </a:r>
            <a:r>
              <a:rPr lang="en-US" dirty="0" err="1" smtClean="0"/>
              <a:t>musieť</a:t>
            </a:r>
            <a:r>
              <a:rPr lang="en-US" dirty="0" smtClean="0"/>
              <a:t> </a:t>
            </a:r>
            <a:r>
              <a:rPr lang="en-US" dirty="0" err="1" smtClean="0"/>
              <a:t>byť</a:t>
            </a:r>
            <a:r>
              <a:rPr lang="en-US" dirty="0" smtClean="0"/>
              <a:t> </a:t>
            </a:r>
            <a:r>
              <a:rPr lang="en-US" dirty="0" err="1" smtClean="0"/>
              <a:t>výsledkom</a:t>
            </a:r>
            <a:r>
              <a:rPr lang="en-US" dirty="0" smtClean="0"/>
              <a:t> XSLT </a:t>
            </a:r>
            <a:r>
              <a:rPr lang="en-US" dirty="0" err="1" smtClean="0"/>
              <a:t>transformácie</a:t>
            </a:r>
            <a:r>
              <a:rPr lang="en-US" dirty="0" smtClean="0"/>
              <a:t>, ale </a:t>
            </a:r>
            <a:r>
              <a:rPr lang="en-US" dirty="0" err="1" smtClean="0"/>
              <a:t>bude</a:t>
            </a:r>
            <a:r>
              <a:rPr lang="en-US" dirty="0" smtClean="0"/>
              <a:t> </a:t>
            </a:r>
            <a:r>
              <a:rPr lang="en-US" dirty="0" err="1" smtClean="0"/>
              <a:t>môcť</a:t>
            </a:r>
            <a:r>
              <a:rPr lang="en-US" dirty="0" smtClean="0"/>
              <a:t> </a:t>
            </a:r>
            <a:r>
              <a:rPr lang="en-US" dirty="0" err="1" smtClean="0"/>
              <a:t>byť</a:t>
            </a:r>
            <a:r>
              <a:rPr lang="en-US" dirty="0" smtClean="0"/>
              <a:t> </a:t>
            </a:r>
            <a:r>
              <a:rPr lang="en-US" dirty="0" err="1" smtClean="0"/>
              <a:t>vložené</a:t>
            </a:r>
            <a:r>
              <a:rPr lang="en-US" dirty="0" smtClean="0"/>
              <a:t> </a:t>
            </a:r>
            <a:r>
              <a:rPr lang="en-US" dirty="0" err="1" smtClean="0"/>
              <a:t>hotové</a:t>
            </a:r>
            <a:r>
              <a:rPr lang="en-US" dirty="0" smtClean="0"/>
              <a:t> </a:t>
            </a:r>
            <a:r>
              <a:rPr lang="en-US" dirty="0"/>
              <a:t>do </a:t>
            </a:r>
            <a:r>
              <a:rPr lang="en-US" dirty="0" err="1"/>
              <a:t>eForm</a:t>
            </a:r>
            <a:r>
              <a:rPr lang="en-US" dirty="0"/>
              <a:t> </a:t>
            </a:r>
            <a:r>
              <a:rPr lang="en-US" dirty="0" err="1" smtClean="0"/>
              <a:t>balíčka</a:t>
            </a:r>
            <a:r>
              <a:rPr lang="en-US" dirty="0" smtClean="0"/>
              <a:t> </a:t>
            </a:r>
            <a:r>
              <a:rPr lang="sk-SK" dirty="0"/>
              <a:t>ako </a:t>
            </a:r>
            <a:r>
              <a:rPr lang="sk-SK" dirty="0" err="1"/>
              <a:t>sada</a:t>
            </a:r>
            <a:r>
              <a:rPr lang="sk-SK" dirty="0"/>
              <a:t> HMTL, JavaScript, či CSS </a:t>
            </a:r>
            <a:r>
              <a:rPr lang="sk-SK" dirty="0" smtClean="0"/>
              <a:t>súborov</a:t>
            </a:r>
            <a:r>
              <a:rPr lang="en-US" dirty="0" smtClean="0"/>
              <a:t>. </a:t>
            </a:r>
            <a:r>
              <a:rPr lang="en-US" dirty="0" err="1" smtClean="0"/>
              <a:t>Tým</a:t>
            </a:r>
            <a:r>
              <a:rPr lang="en-US" dirty="0" smtClean="0"/>
              <a:t> </a:t>
            </a:r>
            <a:r>
              <a:rPr lang="en-US" dirty="0" err="1" smtClean="0"/>
              <a:t>sa</a:t>
            </a:r>
            <a:r>
              <a:rPr lang="en-US" dirty="0" smtClean="0"/>
              <a:t> </a:t>
            </a:r>
            <a:r>
              <a:rPr lang="en-US" dirty="0" err="1" smtClean="0"/>
              <a:t>zabezpečí</a:t>
            </a:r>
            <a:r>
              <a:rPr lang="en-US" dirty="0" smtClean="0"/>
              <a:t> </a:t>
            </a:r>
            <a:r>
              <a:rPr lang="en-US" dirty="0" err="1" smtClean="0"/>
              <a:t>možnosť</a:t>
            </a:r>
            <a:r>
              <a:rPr lang="en-US" dirty="0" smtClean="0"/>
              <a:t> </a:t>
            </a:r>
            <a:r>
              <a:rPr lang="en-US" dirty="0" err="1" smtClean="0"/>
              <a:t>použitia</a:t>
            </a:r>
            <a:r>
              <a:rPr lang="en-US" dirty="0" smtClean="0"/>
              <a:t> </a:t>
            </a:r>
            <a:r>
              <a:rPr lang="en-US" dirty="0" err="1" smtClean="0"/>
              <a:t>rôznych</a:t>
            </a:r>
            <a:r>
              <a:rPr lang="en-US" dirty="0" smtClean="0"/>
              <a:t> </a:t>
            </a:r>
            <a:r>
              <a:rPr lang="en-US" dirty="0" err="1" smtClean="0"/>
              <a:t>technológií</a:t>
            </a:r>
            <a:r>
              <a:rPr lang="en-US" dirty="0" smtClean="0"/>
              <a:t> resp. </a:t>
            </a:r>
            <a:r>
              <a:rPr lang="en-US" dirty="0" err="1" smtClean="0"/>
              <a:t>frameworkov</a:t>
            </a:r>
            <a:r>
              <a:rPr lang="en-US" dirty="0" smtClean="0"/>
              <a:t> </a:t>
            </a:r>
            <a:r>
              <a:rPr lang="en-US" dirty="0" err="1" smtClean="0"/>
              <a:t>ako</a:t>
            </a:r>
            <a:r>
              <a:rPr lang="en-US" dirty="0" smtClean="0"/>
              <a:t> </a:t>
            </a:r>
            <a:r>
              <a:rPr lang="en-US" dirty="0" err="1" smtClean="0"/>
              <a:t>napr</a:t>
            </a:r>
            <a:r>
              <a:rPr lang="en-US" dirty="0" smtClean="0"/>
              <a:t>. </a:t>
            </a:r>
            <a:r>
              <a:rPr lang="sk-SK" dirty="0"/>
              <a:t>ANGULAR, </a:t>
            </a:r>
            <a:r>
              <a:rPr lang="sk-SK" dirty="0" err="1" smtClean="0"/>
              <a:t>XForms</a:t>
            </a:r>
            <a:r>
              <a:rPr lang="sk-SK" dirty="0" smtClean="0"/>
              <a:t>, BACKBONE</a:t>
            </a:r>
            <a:r>
              <a:rPr lang="sk-SK" dirty="0"/>
              <a:t>, EMBER</a:t>
            </a:r>
            <a:r>
              <a:rPr lang="sk-SK" dirty="0" smtClean="0"/>
              <a:t>...</a:t>
            </a:r>
          </a:p>
          <a:p>
            <a:pPr marL="342900" lvl="1" indent="-342900">
              <a:buFont typeface="Arial"/>
              <a:buChar char="•"/>
            </a:pPr>
            <a:r>
              <a:rPr lang="sk-SK" dirty="0" smtClean="0"/>
              <a:t>Údaje </a:t>
            </a:r>
            <a:r>
              <a:rPr lang="sk-SK" dirty="0"/>
              <a:t>a </a:t>
            </a:r>
            <a:r>
              <a:rPr lang="sk-SK" dirty="0" smtClean="0"/>
              <a:t>funkcie</a:t>
            </a:r>
            <a:r>
              <a:rPr lang="en-US" dirty="0" smtClean="0"/>
              <a:t> </a:t>
            </a:r>
            <a:r>
              <a:rPr lang="sk-SK" dirty="0"/>
              <a:t>pre zabezpečenie </a:t>
            </a:r>
            <a:r>
              <a:rPr lang="sk-SK" dirty="0" smtClean="0"/>
              <a:t>behu </a:t>
            </a:r>
            <a:r>
              <a:rPr lang="sk-SK" b="1" dirty="0" smtClean="0"/>
              <a:t>interaktívnych</a:t>
            </a:r>
            <a:r>
              <a:rPr lang="sk-SK" dirty="0" smtClean="0"/>
              <a:t> formulárov budú sprístupnené prostredníctvom </a:t>
            </a:r>
            <a:r>
              <a:rPr lang="sk-SK" dirty="0"/>
              <a:t>API GW </a:t>
            </a:r>
            <a:r>
              <a:rPr lang="sk-SK" dirty="0" smtClean="0"/>
              <a:t>Platformy.</a:t>
            </a:r>
            <a:endParaRPr lang="en-US" dirty="0" smtClean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85448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200" b="1" dirty="0" err="1" smtClean="0"/>
              <a:t>Vybrané</a:t>
            </a:r>
            <a:r>
              <a:rPr lang="en-US" sz="3200" b="1" dirty="0" smtClean="0"/>
              <a:t> </a:t>
            </a:r>
            <a:r>
              <a:rPr lang="en-US" sz="3200" b="1" dirty="0" err="1"/>
              <a:t>f</a:t>
            </a:r>
            <a:r>
              <a:rPr lang="en-US" sz="3200" b="1" dirty="0" err="1" smtClean="0"/>
              <a:t>unkčné</a:t>
            </a:r>
            <a:r>
              <a:rPr lang="en-US" sz="3200" b="1" dirty="0" smtClean="0"/>
              <a:t> </a:t>
            </a:r>
            <a:r>
              <a:rPr lang="en-US" sz="3200" b="1" dirty="0"/>
              <a:t>(</a:t>
            </a:r>
            <a:r>
              <a:rPr lang="en-US" sz="3200" b="1" dirty="0" err="1"/>
              <a:t>legislatívne</a:t>
            </a:r>
            <a:r>
              <a:rPr lang="en-US" sz="3200" b="1" dirty="0"/>
              <a:t>) </a:t>
            </a:r>
            <a:r>
              <a:rPr lang="en-US" sz="3200" b="1" dirty="0" err="1"/>
              <a:t>požiadavky</a:t>
            </a:r>
            <a:r>
              <a:rPr lang="en-US" sz="3200" b="1" dirty="0"/>
              <a:t> </a:t>
            </a:r>
            <a:r>
              <a:rPr lang="en-US" sz="3200" b="1" dirty="0" err="1" smtClean="0"/>
              <a:t>pri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asistovanom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poskytnutí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elektronickej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služby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32500" lnSpcReduction="20000"/>
          </a:bodyPr>
          <a:lstStyle/>
          <a:p>
            <a:pPr marL="0" indent="0">
              <a:buNone/>
            </a:pPr>
            <a:endParaRPr lang="en-US" sz="3400" b="1" dirty="0" smtClean="0"/>
          </a:p>
          <a:p>
            <a:r>
              <a:rPr lang="en-US" sz="4900" dirty="0" smtClean="0"/>
              <a:t>Podanie (vybraných </a:t>
            </a:r>
            <a:r>
              <a:rPr lang="en-US" sz="4900" dirty="0" err="1" smtClean="0"/>
              <a:t>služieb</a:t>
            </a:r>
            <a:r>
              <a:rPr lang="en-US" sz="4900" dirty="0" smtClean="0"/>
              <a:t>) umožniť aj </a:t>
            </a:r>
            <a:r>
              <a:rPr lang="en-US" sz="4900" dirty="0" err="1" smtClean="0"/>
              <a:t>osobám</a:t>
            </a:r>
            <a:r>
              <a:rPr lang="en-US" sz="4900" dirty="0" smtClean="0"/>
              <a:t> bez </a:t>
            </a:r>
            <a:r>
              <a:rPr lang="en-US" sz="4900" dirty="0" err="1" smtClean="0"/>
              <a:t>eID</a:t>
            </a:r>
            <a:endParaRPr lang="en-US" sz="4900" dirty="0" smtClean="0"/>
          </a:p>
          <a:p>
            <a:r>
              <a:rPr lang="en-US" sz="4900" dirty="0" smtClean="0"/>
              <a:t>Integrovaná funkcionalita zaručených konverzii</a:t>
            </a:r>
          </a:p>
          <a:p>
            <a:r>
              <a:rPr lang="en-US" sz="4900" dirty="0" smtClean="0"/>
              <a:t>Integrovaný skener</a:t>
            </a:r>
          </a:p>
          <a:p>
            <a:r>
              <a:rPr lang="en-US" sz="4900" dirty="0" smtClean="0"/>
              <a:t>Časť </a:t>
            </a:r>
            <a:r>
              <a:rPr lang="en-US" sz="4900" dirty="0" err="1" smtClean="0"/>
              <a:t>obrazovky</a:t>
            </a:r>
            <a:r>
              <a:rPr lang="en-US" sz="4900" dirty="0" smtClean="0"/>
              <a:t> (</a:t>
            </a:r>
            <a:r>
              <a:rPr lang="en-US" sz="4900" dirty="0" err="1" smtClean="0"/>
              <a:t>vypĺňaný</a:t>
            </a:r>
            <a:r>
              <a:rPr lang="en-US" sz="4900" dirty="0" smtClean="0"/>
              <a:t> formulár </a:t>
            </a:r>
            <a:r>
              <a:rPr lang="en-US" sz="4900" dirty="0" err="1" smtClean="0"/>
              <a:t>služby</a:t>
            </a:r>
            <a:r>
              <a:rPr lang="en-US" sz="4900" dirty="0" smtClean="0"/>
              <a:t>), ktorú vidí </a:t>
            </a:r>
            <a:r>
              <a:rPr lang="en-US" sz="4900" dirty="0" err="1" smtClean="0"/>
              <a:t>pracovník</a:t>
            </a:r>
            <a:r>
              <a:rPr lang="en-US" sz="4900" dirty="0" smtClean="0"/>
              <a:t> </a:t>
            </a:r>
            <a:r>
              <a:rPr lang="en-US" sz="4900" dirty="0" err="1" smtClean="0"/>
              <a:t>zobrazovať</a:t>
            </a:r>
            <a:r>
              <a:rPr lang="en-US" sz="4900" dirty="0" smtClean="0"/>
              <a:t> na duálnom displeji </a:t>
            </a:r>
            <a:r>
              <a:rPr lang="en-US" sz="4900" dirty="0" err="1" smtClean="0"/>
              <a:t>klientovi</a:t>
            </a:r>
            <a:endParaRPr lang="en-US" sz="4900" dirty="0" smtClean="0"/>
          </a:p>
          <a:p>
            <a:r>
              <a:rPr lang="en-US" sz="4900" dirty="0" err="1" smtClean="0"/>
              <a:t>Tlač</a:t>
            </a:r>
            <a:r>
              <a:rPr lang="en-US" sz="4900" dirty="0" smtClean="0"/>
              <a:t>  </a:t>
            </a:r>
            <a:r>
              <a:rPr lang="en-US" sz="4900" dirty="0"/>
              <a:t>autorizačných </a:t>
            </a:r>
            <a:r>
              <a:rPr lang="en-US" sz="4900" dirty="0" smtClean="0"/>
              <a:t>protokolov, platobného avíza a  </a:t>
            </a:r>
            <a:r>
              <a:rPr lang="en-US" sz="4900" dirty="0"/>
              <a:t>potvrdenia o odoslaní </a:t>
            </a:r>
            <a:r>
              <a:rPr lang="en-US" sz="4900" dirty="0" smtClean="0"/>
              <a:t>podania</a:t>
            </a:r>
          </a:p>
          <a:p>
            <a:r>
              <a:rPr lang="en-US" sz="4900" dirty="0" smtClean="0"/>
              <a:t>Podpisovanie podania mandátnym certifikátom </a:t>
            </a:r>
            <a:r>
              <a:rPr lang="en-US" sz="4900" dirty="0" err="1" smtClean="0"/>
              <a:t>pracovníka</a:t>
            </a:r>
            <a:r>
              <a:rPr lang="en-US" sz="4900" dirty="0" smtClean="0"/>
              <a:t> a následne elektronickou </a:t>
            </a:r>
            <a:r>
              <a:rPr lang="en-US" sz="4900" dirty="0" err="1" smtClean="0"/>
              <a:t>pečaťou</a:t>
            </a:r>
            <a:r>
              <a:rPr lang="en-US" sz="4900" dirty="0" smtClean="0"/>
              <a:t> </a:t>
            </a:r>
            <a:r>
              <a:rPr lang="en-US" sz="4900" dirty="0" err="1" smtClean="0"/>
              <a:t>systému</a:t>
            </a:r>
            <a:endParaRPr lang="en-US" sz="4900" dirty="0" smtClean="0"/>
          </a:p>
          <a:p>
            <a:r>
              <a:rPr lang="en-US" sz="4900" dirty="0" err="1" smtClean="0"/>
              <a:t>Auditovanie</a:t>
            </a:r>
            <a:endParaRPr lang="en-US" sz="4900" dirty="0" smtClean="0"/>
          </a:p>
          <a:p>
            <a:r>
              <a:rPr lang="en-US" sz="4900" dirty="0" err="1" smtClean="0"/>
              <a:t>Špecifický</a:t>
            </a:r>
            <a:r>
              <a:rPr lang="en-US" sz="4900" dirty="0" smtClean="0"/>
              <a:t> </a:t>
            </a:r>
            <a:r>
              <a:rPr lang="en-US" sz="4900" dirty="0" err="1"/>
              <a:t>výpočet</a:t>
            </a:r>
            <a:r>
              <a:rPr lang="en-US" sz="4900" dirty="0"/>
              <a:t> </a:t>
            </a:r>
            <a:r>
              <a:rPr lang="en-US" sz="4900" dirty="0" err="1"/>
              <a:t>poplatku</a:t>
            </a:r>
            <a:r>
              <a:rPr lang="en-US" sz="4900" dirty="0"/>
              <a:t>:  </a:t>
            </a:r>
            <a:r>
              <a:rPr lang="en-US" sz="4900" dirty="0" err="1"/>
              <a:t>poplatok</a:t>
            </a:r>
            <a:r>
              <a:rPr lang="en-US" sz="4900" dirty="0"/>
              <a:t> = </a:t>
            </a:r>
            <a:r>
              <a:rPr lang="en-US" sz="4900" dirty="0" err="1"/>
              <a:t>správny</a:t>
            </a:r>
            <a:r>
              <a:rPr lang="en-US" sz="4900" dirty="0"/>
              <a:t> </a:t>
            </a:r>
            <a:r>
              <a:rPr lang="en-US" sz="4900" dirty="0" err="1"/>
              <a:t>poplatok</a:t>
            </a:r>
            <a:r>
              <a:rPr lang="en-US" sz="4900" dirty="0"/>
              <a:t> </a:t>
            </a:r>
            <a:r>
              <a:rPr lang="en-US" sz="4900" dirty="0" err="1"/>
              <a:t>za</a:t>
            </a:r>
            <a:r>
              <a:rPr lang="en-US" sz="4900" dirty="0"/>
              <a:t> </a:t>
            </a:r>
            <a:r>
              <a:rPr lang="en-US" sz="4900" dirty="0" err="1"/>
              <a:t>samotnú</a:t>
            </a:r>
            <a:r>
              <a:rPr lang="en-US" sz="4900" dirty="0"/>
              <a:t> </a:t>
            </a:r>
            <a:r>
              <a:rPr lang="en-US" sz="4900" dirty="0" err="1"/>
              <a:t>službu</a:t>
            </a:r>
            <a:r>
              <a:rPr lang="en-US" sz="4900" dirty="0"/>
              <a:t> + </a:t>
            </a:r>
            <a:r>
              <a:rPr lang="en-US" sz="4900" dirty="0" err="1"/>
              <a:t>asistenčný</a:t>
            </a:r>
            <a:r>
              <a:rPr lang="en-US" sz="4900" dirty="0"/>
              <a:t> </a:t>
            </a:r>
            <a:r>
              <a:rPr lang="en-US" sz="4900" dirty="0" err="1"/>
              <a:t>poplatok</a:t>
            </a:r>
            <a:r>
              <a:rPr lang="en-US" sz="4900" dirty="0"/>
              <a:t> + </a:t>
            </a:r>
            <a:r>
              <a:rPr lang="en-US" sz="4900" dirty="0" err="1"/>
              <a:t>poplatok</a:t>
            </a:r>
            <a:r>
              <a:rPr lang="en-US" sz="4900" dirty="0"/>
              <a:t> </a:t>
            </a:r>
            <a:r>
              <a:rPr lang="en-US" sz="4900" dirty="0" err="1"/>
              <a:t>za</a:t>
            </a:r>
            <a:r>
              <a:rPr lang="en-US" sz="4900" dirty="0"/>
              <a:t> </a:t>
            </a:r>
            <a:r>
              <a:rPr lang="en-US" sz="4900" dirty="0" err="1"/>
              <a:t>doplnkové</a:t>
            </a:r>
            <a:r>
              <a:rPr lang="en-US" sz="4900" dirty="0"/>
              <a:t> </a:t>
            </a:r>
            <a:r>
              <a:rPr lang="en-US" sz="4900" dirty="0" err="1"/>
              <a:t>služby</a:t>
            </a:r>
            <a:endParaRPr lang="en-US" sz="4900" dirty="0"/>
          </a:p>
          <a:p>
            <a:r>
              <a:rPr lang="en-US" sz="4900" dirty="0" err="1"/>
              <a:t>Výpočet</a:t>
            </a:r>
            <a:r>
              <a:rPr lang="en-US" sz="4900" dirty="0"/>
              <a:t> a </a:t>
            </a:r>
            <a:r>
              <a:rPr lang="en-US" sz="4900" dirty="0" err="1"/>
              <a:t>úhrada</a:t>
            </a:r>
            <a:r>
              <a:rPr lang="en-US" sz="4900" dirty="0"/>
              <a:t> </a:t>
            </a:r>
            <a:r>
              <a:rPr lang="en-US" sz="4900" dirty="0" err="1"/>
              <a:t>poplatku</a:t>
            </a:r>
            <a:r>
              <a:rPr lang="en-US" sz="4900" dirty="0"/>
              <a:t> </a:t>
            </a:r>
            <a:r>
              <a:rPr lang="en-US" sz="4900" dirty="0" err="1"/>
              <a:t>pred</a:t>
            </a:r>
            <a:r>
              <a:rPr lang="en-US" sz="4900" dirty="0"/>
              <a:t> </a:t>
            </a:r>
            <a:r>
              <a:rPr lang="en-US" sz="4900" dirty="0" err="1"/>
              <a:t>odoslaním</a:t>
            </a:r>
            <a:r>
              <a:rPr lang="en-US" sz="4900" dirty="0"/>
              <a:t> </a:t>
            </a:r>
            <a:r>
              <a:rPr lang="en-US" sz="4900" dirty="0" err="1" smtClean="0"/>
              <a:t>podania</a:t>
            </a:r>
            <a:endParaRPr lang="en-US" sz="4900" dirty="0" smtClean="0"/>
          </a:p>
          <a:p>
            <a:r>
              <a:rPr lang="en-US" sz="4900" dirty="0" err="1" smtClean="0"/>
              <a:t>Defakto</a:t>
            </a:r>
            <a:r>
              <a:rPr lang="en-US" sz="4900" dirty="0" smtClean="0"/>
              <a:t> </a:t>
            </a:r>
            <a:r>
              <a:rPr lang="en-US" sz="4900" dirty="0" err="1" smtClean="0"/>
              <a:t>funkcionalita</a:t>
            </a:r>
            <a:r>
              <a:rPr lang="en-US" sz="4900" dirty="0" smtClean="0"/>
              <a:t> </a:t>
            </a:r>
            <a:r>
              <a:rPr lang="en-US" sz="4900" dirty="0"/>
              <a:t>ako </a:t>
            </a:r>
            <a:r>
              <a:rPr lang="en-US" sz="4900" dirty="0" err="1"/>
              <a:t>akreditovný</a:t>
            </a:r>
            <a:r>
              <a:rPr lang="en-US" sz="4900" dirty="0"/>
              <a:t> platca - dava ISVS potvrdenie o </a:t>
            </a:r>
            <a:r>
              <a:rPr lang="en-US" sz="4900" dirty="0" err="1"/>
              <a:t>úhrade</a:t>
            </a:r>
            <a:r>
              <a:rPr lang="en-US" sz="4900" dirty="0"/>
              <a:t> (prevádza záväzok </a:t>
            </a:r>
            <a:r>
              <a:rPr lang="en-US" sz="4900" dirty="0" err="1"/>
              <a:t>občana</a:t>
            </a:r>
            <a:r>
              <a:rPr lang="en-US" sz="4900" dirty="0"/>
              <a:t> </a:t>
            </a:r>
            <a:r>
              <a:rPr lang="en-US" sz="4900" dirty="0" err="1"/>
              <a:t>na</a:t>
            </a:r>
            <a:r>
              <a:rPr lang="en-US" sz="4900" dirty="0"/>
              <a:t> </a:t>
            </a:r>
            <a:r>
              <a:rPr lang="en-US" sz="4900" dirty="0" err="1" smtClean="0"/>
              <a:t>seba</a:t>
            </a:r>
            <a:r>
              <a:rPr lang="en-US" sz="4900" dirty="0" smtClean="0"/>
              <a:t>)</a:t>
            </a:r>
            <a:endParaRPr lang="en-US" sz="4900" dirty="0"/>
          </a:p>
          <a:p>
            <a:r>
              <a:rPr lang="en-US" sz="4900" dirty="0" smtClean="0"/>
              <a:t>Sumárne </a:t>
            </a:r>
            <a:r>
              <a:rPr lang="en-US" sz="4900" dirty="0" err="1" smtClean="0"/>
              <a:t>preučtovanie</a:t>
            </a:r>
            <a:r>
              <a:rPr lang="en-US" sz="4900" dirty="0" smtClean="0"/>
              <a:t> poplatkov relevantným PO na týždennej </a:t>
            </a:r>
            <a:r>
              <a:rPr lang="en-US" sz="4900" dirty="0" err="1" smtClean="0"/>
              <a:t>báze</a:t>
            </a:r>
            <a:endParaRPr lang="en-US" sz="4900" dirty="0" smtClean="0"/>
          </a:p>
          <a:p>
            <a:r>
              <a:rPr lang="en-US" sz="4900" dirty="0" smtClean="0"/>
              <a:t>WS rozhrania umožňujúce integráciu </a:t>
            </a:r>
            <a:r>
              <a:rPr lang="en-US" sz="4900" dirty="0" err="1" smtClean="0"/>
              <a:t>funkcionality</a:t>
            </a:r>
            <a:r>
              <a:rPr lang="en-US" sz="4900" dirty="0" smtClean="0"/>
              <a:t> IOM do IS tretej </a:t>
            </a:r>
            <a:r>
              <a:rPr lang="en-US" sz="4900" dirty="0" err="1" smtClean="0"/>
              <a:t>strany</a:t>
            </a:r>
            <a:endParaRPr lang="en-US" sz="4900" dirty="0"/>
          </a:p>
          <a:p>
            <a:r>
              <a:rPr lang="mr-IN" sz="4900" dirty="0" smtClean="0"/>
              <a:t>…</a:t>
            </a:r>
            <a:endParaRPr lang="en-US" sz="49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7740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b="1" dirty="0" err="1"/>
              <a:t>Vytvorenie</a:t>
            </a:r>
            <a:r>
              <a:rPr lang="en-US" sz="3600" b="1" dirty="0"/>
              <a:t> </a:t>
            </a:r>
            <a:r>
              <a:rPr lang="en-US" sz="3600" b="1" dirty="0" err="1"/>
              <a:t>podania</a:t>
            </a:r>
            <a:r>
              <a:rPr lang="en-US" sz="3600" b="1" dirty="0"/>
              <a:t> </a:t>
            </a:r>
            <a:r>
              <a:rPr lang="en-US" sz="3600" b="1" dirty="0" err="1" smtClean="0"/>
              <a:t>prostredníctvom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špecializovaného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portálu</a:t>
            </a:r>
            <a:r>
              <a:rPr lang="en-US" sz="3600" b="1" dirty="0" smtClean="0"/>
              <a:t/>
            </a:r>
            <a:br>
              <a:rPr lang="en-US" sz="3600" b="1" dirty="0" smtClean="0"/>
            </a:br>
            <a:r>
              <a:rPr lang="en-US" sz="2000" b="1" dirty="0" err="1" smtClean="0"/>
              <a:t>Asistované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elektronické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poskytnutie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služby</a:t>
            </a:r>
            <a:endParaRPr lang="en-US" sz="2000" b="1" dirty="0"/>
          </a:p>
        </p:txBody>
      </p:sp>
      <p:pic>
        <p:nvPicPr>
          <p:cNvPr id="5" name="Content Placeholder 4"/>
          <p:cNvPicPr>
            <a:picLocks noGrp="1" noChangeAspect="1"/>
          </p:cNvPicPr>
          <p:nvPr>
            <p:ph idx="1"/>
          </p:nvPr>
        </p:nvPicPr>
        <p:blipFill>
          <a:blip r:embed="rId2"/>
          <a:srcRect t="-924" b="-924"/>
          <a:stretch>
            <a:fillRect/>
          </a:stretch>
        </p:blipFill>
        <p:spPr>
          <a:xfrm>
            <a:off x="4563323" y="1700215"/>
            <a:ext cx="3979753" cy="4525963"/>
          </a:xfrm>
        </p:spPr>
      </p:pic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6</a:t>
            </a:fld>
            <a:endParaRPr lang="en-US"/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457200" y="1714504"/>
            <a:ext cx="3880788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buFont typeface="Arial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dirty="0" err="1" smtClean="0"/>
              <a:t>Realizovať</a:t>
            </a:r>
            <a:r>
              <a:rPr lang="en-US" dirty="0" smtClean="0"/>
              <a:t> </a:t>
            </a:r>
            <a:r>
              <a:rPr lang="en-US" dirty="0" err="1" smtClean="0"/>
              <a:t>časť</a:t>
            </a:r>
            <a:r>
              <a:rPr lang="en-US" dirty="0" smtClean="0"/>
              <a:t> </a:t>
            </a:r>
            <a:r>
              <a:rPr lang="en-US" dirty="0" err="1" smtClean="0"/>
              <a:t>procesu</a:t>
            </a:r>
            <a:r>
              <a:rPr lang="en-US" dirty="0" smtClean="0"/>
              <a:t> </a:t>
            </a:r>
            <a:r>
              <a:rPr lang="en-US" dirty="0" err="1" smtClean="0"/>
              <a:t>pokrývajúcu</a:t>
            </a:r>
            <a:r>
              <a:rPr lang="en-US" dirty="0" smtClean="0"/>
              <a:t>  vytvorenie podania</a:t>
            </a:r>
          </a:p>
          <a:p>
            <a:pPr marL="0" indent="0">
              <a:buNone/>
            </a:pPr>
            <a:r>
              <a:rPr lang="en-US" dirty="0" err="1" smtClean="0"/>
              <a:t>využitím</a:t>
            </a:r>
            <a:r>
              <a:rPr lang="en-US" dirty="0" smtClean="0"/>
              <a:t> </a:t>
            </a:r>
            <a:r>
              <a:rPr lang="en-US" dirty="0" err="1" smtClean="0"/>
              <a:t>príslušného</a:t>
            </a:r>
            <a:r>
              <a:rPr lang="en-US" dirty="0" smtClean="0"/>
              <a:t> </a:t>
            </a:r>
            <a:r>
              <a:rPr lang="en-US" dirty="0" err="1" smtClean="0"/>
              <a:t>špecializovaného</a:t>
            </a:r>
            <a:r>
              <a:rPr lang="en-US" dirty="0"/>
              <a:t/>
            </a:r>
            <a:br>
              <a:rPr lang="en-US" dirty="0"/>
            </a:br>
            <a:r>
              <a:rPr lang="en-US" dirty="0" err="1" smtClean="0"/>
              <a:t>portálu</a:t>
            </a:r>
            <a:r>
              <a:rPr lang="en-US" dirty="0" smtClean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1393767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b="1" dirty="0" err="1" smtClean="0"/>
              <a:t>Požiadavky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na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špecializované</a:t>
            </a:r>
            <a:r>
              <a:rPr lang="en-US" sz="3600" b="1" dirty="0" smtClean="0"/>
              <a:t> </a:t>
            </a:r>
            <a:r>
              <a:rPr lang="en-US" sz="3600" b="1" dirty="0" err="1" smtClean="0"/>
              <a:t>portály</a:t>
            </a:r>
            <a:r>
              <a:rPr lang="en-US" sz="3600" b="1" dirty="0" smtClean="0"/>
              <a:t> a </a:t>
            </a:r>
            <a:r>
              <a:rPr lang="en-US" sz="3600" b="1" dirty="0" err="1" smtClean="0"/>
              <a:t>systémy</a:t>
            </a:r>
            <a:endParaRPr lang="en-US" sz="2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342900" lvl="1" indent="-342900">
              <a:buFont typeface="Arial"/>
              <a:buChar char="•"/>
            </a:pPr>
            <a:r>
              <a:rPr lang="en-US" sz="3500" dirty="0" err="1" smtClean="0"/>
              <a:t>Integrácia</a:t>
            </a:r>
            <a:r>
              <a:rPr lang="en-US" sz="3500" dirty="0" smtClean="0"/>
              <a:t> </a:t>
            </a:r>
            <a:r>
              <a:rPr lang="en-US" sz="3500" dirty="0" err="1" smtClean="0"/>
              <a:t>na</a:t>
            </a:r>
            <a:r>
              <a:rPr lang="en-US" sz="3500" dirty="0" smtClean="0"/>
              <a:t> IAM a </a:t>
            </a:r>
            <a:r>
              <a:rPr lang="en-US" sz="3500" dirty="0" err="1" smtClean="0"/>
              <a:t>podpora</a:t>
            </a:r>
            <a:r>
              <a:rPr lang="en-US" sz="3500" dirty="0" smtClean="0"/>
              <a:t> </a:t>
            </a:r>
            <a:r>
              <a:rPr lang="en-US" sz="3500" dirty="0" err="1" smtClean="0"/>
              <a:t>zastupovania</a:t>
            </a:r>
            <a:r>
              <a:rPr lang="en-US" sz="3500" dirty="0" smtClean="0"/>
              <a:t> (</a:t>
            </a:r>
            <a:r>
              <a:rPr lang="en-US" sz="3500" dirty="0" err="1" smtClean="0"/>
              <a:t>napr</a:t>
            </a:r>
            <a:r>
              <a:rPr lang="en-US" sz="3500" dirty="0" smtClean="0"/>
              <a:t>. </a:t>
            </a:r>
            <a:r>
              <a:rPr lang="en-US" sz="3500" dirty="0" err="1"/>
              <a:t>f</a:t>
            </a:r>
            <a:r>
              <a:rPr lang="en-US" sz="3500" dirty="0" err="1" smtClean="0"/>
              <a:t>ormou</a:t>
            </a:r>
            <a:r>
              <a:rPr lang="en-US" sz="3500" dirty="0" smtClean="0"/>
              <a:t> OBO </a:t>
            </a:r>
            <a:r>
              <a:rPr lang="en-US" sz="3500" dirty="0" err="1"/>
              <a:t>t</a:t>
            </a:r>
            <a:r>
              <a:rPr lang="en-US" sz="3500" dirty="0" err="1" smtClean="0"/>
              <a:t>okenov</a:t>
            </a:r>
            <a:r>
              <a:rPr lang="en-US" sz="3500" dirty="0" smtClean="0"/>
              <a:t>).</a:t>
            </a:r>
          </a:p>
          <a:p>
            <a:pPr marL="342900" lvl="1" indent="-342900">
              <a:buFont typeface="Arial"/>
              <a:buChar char="•"/>
            </a:pPr>
            <a:r>
              <a:rPr lang="en-US" sz="3500" dirty="0" err="1" smtClean="0"/>
              <a:t>Pri</a:t>
            </a:r>
            <a:r>
              <a:rPr lang="en-US" sz="3500" dirty="0" smtClean="0"/>
              <a:t> </a:t>
            </a:r>
            <a:r>
              <a:rPr lang="en-US" sz="3500" dirty="0" err="1" smtClean="0"/>
              <a:t>registrácii</a:t>
            </a:r>
            <a:r>
              <a:rPr lang="en-US" sz="3500" dirty="0" smtClean="0"/>
              <a:t> </a:t>
            </a:r>
            <a:r>
              <a:rPr lang="en-US" sz="3500" dirty="0" err="1" smtClean="0"/>
              <a:t>služieb</a:t>
            </a:r>
            <a:r>
              <a:rPr lang="en-US" sz="3500" dirty="0" smtClean="0"/>
              <a:t> </a:t>
            </a:r>
            <a:r>
              <a:rPr lang="en-US" sz="3500" dirty="0" err="1" smtClean="0"/>
              <a:t>zaevidovať</a:t>
            </a:r>
            <a:r>
              <a:rPr lang="en-US" sz="3500" dirty="0" smtClean="0"/>
              <a:t> </a:t>
            </a:r>
            <a:r>
              <a:rPr lang="en-US" sz="3500" dirty="0" err="1" smtClean="0"/>
              <a:t>linku</a:t>
            </a:r>
            <a:r>
              <a:rPr lang="en-US" sz="3500" dirty="0" smtClean="0"/>
              <a:t> </a:t>
            </a:r>
            <a:r>
              <a:rPr lang="en-US" sz="3500" dirty="0" err="1" smtClean="0"/>
              <a:t>priamo</a:t>
            </a:r>
            <a:r>
              <a:rPr lang="en-US" sz="3500" dirty="0" smtClean="0"/>
              <a:t> </a:t>
            </a:r>
            <a:r>
              <a:rPr lang="en-US" sz="3500" dirty="0" err="1" smtClean="0"/>
              <a:t>smerujucu</a:t>
            </a:r>
            <a:r>
              <a:rPr lang="en-US" sz="3500" dirty="0" smtClean="0"/>
              <a:t> </a:t>
            </a:r>
            <a:r>
              <a:rPr lang="en-US" sz="3500" dirty="0" err="1" smtClean="0"/>
              <a:t>na</a:t>
            </a:r>
            <a:r>
              <a:rPr lang="en-US" sz="3500" dirty="0" smtClean="0"/>
              <a:t> </a:t>
            </a:r>
            <a:r>
              <a:rPr lang="en-US" sz="3500" dirty="0" err="1" smtClean="0"/>
              <a:t>danú</a:t>
            </a:r>
            <a:r>
              <a:rPr lang="en-US" sz="3500" dirty="0" smtClean="0"/>
              <a:t> </a:t>
            </a:r>
            <a:r>
              <a:rPr lang="en-US" sz="3500" dirty="0" err="1" smtClean="0"/>
              <a:t>službu</a:t>
            </a:r>
            <a:r>
              <a:rPr lang="en-US" sz="3500" dirty="0" smtClean="0"/>
              <a:t>.</a:t>
            </a:r>
          </a:p>
          <a:p>
            <a:pPr marL="342900" lvl="1" indent="-342900">
              <a:buFont typeface="Arial"/>
              <a:buChar char="•"/>
            </a:pPr>
            <a:r>
              <a:rPr lang="en-US" sz="3500" dirty="0" err="1" smtClean="0"/>
              <a:t>Podpora</a:t>
            </a:r>
            <a:r>
              <a:rPr lang="en-US" sz="3500" dirty="0" smtClean="0"/>
              <a:t> </a:t>
            </a:r>
            <a:r>
              <a:rPr lang="en-US" sz="3500" dirty="0" err="1" smtClean="0"/>
              <a:t>režimu</a:t>
            </a:r>
            <a:r>
              <a:rPr lang="en-US" sz="3500" dirty="0" smtClean="0"/>
              <a:t> ”</a:t>
            </a:r>
            <a:r>
              <a:rPr lang="en-US" sz="3500" dirty="0" err="1" smtClean="0"/>
              <a:t>asistovane</a:t>
            </a:r>
            <a:r>
              <a:rPr lang="en-US" sz="3500" dirty="0" smtClean="0"/>
              <a:t> </a:t>
            </a:r>
            <a:r>
              <a:rPr lang="en-US" sz="3500" dirty="0" err="1" smtClean="0"/>
              <a:t>podanie</a:t>
            </a:r>
            <a:r>
              <a:rPr lang="en-US" sz="3500" dirty="0" smtClean="0"/>
              <a:t>”, </a:t>
            </a:r>
            <a:r>
              <a:rPr lang="en-US" sz="3500" dirty="0" err="1" smtClean="0"/>
              <a:t>kedy</a:t>
            </a:r>
            <a:r>
              <a:rPr lang="en-US" sz="3500" dirty="0" smtClean="0"/>
              <a:t> </a:t>
            </a:r>
            <a:r>
              <a:rPr lang="en-US" sz="3500" dirty="0" err="1" smtClean="0"/>
              <a:t>bude</a:t>
            </a:r>
            <a:r>
              <a:rPr lang="en-US" sz="3500" dirty="0" smtClean="0"/>
              <a:t> </a:t>
            </a:r>
            <a:r>
              <a:rPr lang="en-US" sz="3500" dirty="0" err="1" smtClean="0"/>
              <a:t>vytvorené</a:t>
            </a:r>
            <a:r>
              <a:rPr lang="en-US" sz="3500" dirty="0" smtClean="0"/>
              <a:t> </a:t>
            </a:r>
            <a:r>
              <a:rPr lang="en-US" sz="3500" dirty="0" err="1" smtClean="0"/>
              <a:t>podanie</a:t>
            </a:r>
            <a:r>
              <a:rPr lang="en-US" sz="3500" dirty="0" smtClean="0"/>
              <a:t> </a:t>
            </a:r>
            <a:r>
              <a:rPr lang="en-US" sz="3500" dirty="0" err="1" smtClean="0"/>
              <a:t>prenesené</a:t>
            </a:r>
            <a:r>
              <a:rPr lang="en-US" sz="3500" dirty="0" smtClean="0"/>
              <a:t> do IOM a </a:t>
            </a:r>
            <a:r>
              <a:rPr lang="en-US" sz="3500" dirty="0" err="1" smtClean="0"/>
              <a:t>bude</a:t>
            </a:r>
            <a:r>
              <a:rPr lang="en-US" sz="3500" dirty="0" smtClean="0"/>
              <a:t> </a:t>
            </a:r>
            <a:r>
              <a:rPr lang="en-US" sz="3500" dirty="0" err="1" smtClean="0"/>
              <a:t>zabezpečené</a:t>
            </a:r>
            <a:r>
              <a:rPr lang="en-US" sz="3500" dirty="0" smtClean="0"/>
              <a:t> </a:t>
            </a:r>
            <a:r>
              <a:rPr lang="en-US" sz="3500" dirty="0" err="1" smtClean="0"/>
              <a:t>špecifické</a:t>
            </a:r>
            <a:r>
              <a:rPr lang="en-US" sz="3500" dirty="0" smtClean="0"/>
              <a:t> </a:t>
            </a:r>
            <a:r>
              <a:rPr lang="en-US" sz="3500" dirty="0" err="1" smtClean="0"/>
              <a:t>správanie</a:t>
            </a:r>
            <a:r>
              <a:rPr lang="en-US" sz="3500" dirty="0" smtClean="0"/>
              <a:t> </a:t>
            </a:r>
            <a:r>
              <a:rPr lang="en-US" sz="3500" dirty="0" err="1" smtClean="0"/>
              <a:t>sa</a:t>
            </a:r>
            <a:r>
              <a:rPr lang="en-US" sz="3500" dirty="0" smtClean="0"/>
              <a:t> </a:t>
            </a:r>
            <a:r>
              <a:rPr lang="en-US" sz="3500" dirty="0" err="1" smtClean="0"/>
              <a:t>portálu</a:t>
            </a:r>
            <a:r>
              <a:rPr lang="en-US" sz="3500" dirty="0"/>
              <a:t>.</a:t>
            </a:r>
            <a:r>
              <a:rPr lang="en-US" sz="3500" dirty="0" smtClean="0"/>
              <a:t> (</a:t>
            </a:r>
            <a:r>
              <a:rPr lang="en-US" sz="3500" dirty="0" err="1" smtClean="0"/>
              <a:t>napr</a:t>
            </a:r>
            <a:r>
              <a:rPr lang="en-US" sz="3500" dirty="0" smtClean="0"/>
              <a:t>. z </a:t>
            </a:r>
            <a:r>
              <a:rPr lang="en-US" sz="3500" dirty="0" err="1" smtClean="0"/>
              <a:t>pohľadu</a:t>
            </a:r>
            <a:r>
              <a:rPr lang="en-US" sz="3500" dirty="0" smtClean="0"/>
              <a:t> </a:t>
            </a:r>
            <a:r>
              <a:rPr lang="en-US" sz="3500" dirty="0" err="1" smtClean="0"/>
              <a:t>poplatkovania</a:t>
            </a:r>
            <a:r>
              <a:rPr lang="en-US" sz="3500" dirty="0"/>
              <a:t>)</a:t>
            </a:r>
            <a:r>
              <a:rPr lang="en-US" sz="3500" dirty="0" smtClean="0"/>
              <a:t>.</a:t>
            </a:r>
          </a:p>
          <a:p>
            <a:pPr marL="342900" lvl="1" indent="-342900">
              <a:buFont typeface="Arial"/>
              <a:buChar char="•"/>
            </a:pPr>
            <a:r>
              <a:rPr lang="en-US" sz="3500" dirty="0" err="1" smtClean="0"/>
              <a:t>Akceptácia</a:t>
            </a:r>
            <a:r>
              <a:rPr lang="en-US" sz="3500" dirty="0" smtClean="0"/>
              <a:t> </a:t>
            </a:r>
            <a:r>
              <a:rPr lang="en-US" sz="3500" dirty="0" err="1" smtClean="0"/>
              <a:t>prijatých</a:t>
            </a:r>
            <a:r>
              <a:rPr lang="en-US" sz="3500" dirty="0" smtClean="0"/>
              <a:t> </a:t>
            </a:r>
            <a:r>
              <a:rPr lang="en-US" sz="3500" dirty="0" err="1" smtClean="0"/>
              <a:t>podaní</a:t>
            </a:r>
            <a:r>
              <a:rPr lang="en-US" sz="3500" dirty="0" smtClean="0"/>
              <a:t> </a:t>
            </a:r>
            <a:r>
              <a:rPr lang="en-US" sz="3500" dirty="0" err="1" smtClean="0"/>
              <a:t>podpísaných</a:t>
            </a:r>
            <a:r>
              <a:rPr lang="en-US" sz="3500" dirty="0" smtClean="0"/>
              <a:t> </a:t>
            </a:r>
            <a:r>
              <a:rPr lang="en-US" sz="3500" dirty="0" err="1" smtClean="0"/>
              <a:t>mandátnym</a:t>
            </a:r>
            <a:r>
              <a:rPr lang="en-US" sz="3500" dirty="0" smtClean="0"/>
              <a:t> </a:t>
            </a:r>
            <a:r>
              <a:rPr lang="en-US" sz="3500" dirty="0" err="1" smtClean="0"/>
              <a:t>certifikátom</a:t>
            </a:r>
            <a:r>
              <a:rPr lang="en-US" sz="3500" dirty="0" smtClean="0"/>
              <a:t> </a:t>
            </a:r>
            <a:r>
              <a:rPr lang="en-US" sz="3500" dirty="0" err="1" smtClean="0"/>
              <a:t>pracovníka</a:t>
            </a:r>
            <a:r>
              <a:rPr lang="en-US" sz="3500" dirty="0" smtClean="0"/>
              <a:t> a </a:t>
            </a:r>
            <a:r>
              <a:rPr lang="en-US" sz="3500" dirty="0" err="1" smtClean="0"/>
              <a:t>elektronickou</a:t>
            </a:r>
            <a:r>
              <a:rPr lang="en-US" sz="3500" dirty="0" smtClean="0"/>
              <a:t> </a:t>
            </a:r>
            <a:r>
              <a:rPr lang="en-US" sz="3500" dirty="0" err="1" smtClean="0"/>
              <a:t>pečaťou</a:t>
            </a:r>
            <a:r>
              <a:rPr lang="en-US" sz="3500" dirty="0" smtClean="0"/>
              <a:t> </a:t>
            </a:r>
            <a:r>
              <a:rPr lang="en-US" sz="3500" dirty="0" err="1" smtClean="0"/>
              <a:t>systému</a:t>
            </a:r>
            <a:r>
              <a:rPr lang="en-US" sz="3500" dirty="0" smtClean="0"/>
              <a:t> </a:t>
            </a:r>
            <a:r>
              <a:rPr lang="en-US" sz="3500" dirty="0" err="1" smtClean="0"/>
              <a:t>prístupového</a:t>
            </a:r>
            <a:r>
              <a:rPr lang="en-US" sz="3500" dirty="0" smtClean="0"/>
              <a:t> </a:t>
            </a:r>
            <a:r>
              <a:rPr lang="en-US" sz="3500" dirty="0" err="1" smtClean="0"/>
              <a:t>miesta</a:t>
            </a:r>
            <a:r>
              <a:rPr lang="en-US" sz="3500" dirty="0" smtClean="0"/>
              <a:t> pre </a:t>
            </a:r>
            <a:r>
              <a:rPr lang="en-US" sz="3500" dirty="0" err="1" smtClean="0"/>
              <a:t>asistované</a:t>
            </a:r>
            <a:r>
              <a:rPr lang="en-US" sz="3500" dirty="0" smtClean="0"/>
              <a:t> </a:t>
            </a:r>
            <a:r>
              <a:rPr lang="en-US" sz="3500" dirty="0" err="1" smtClean="0"/>
              <a:t>elektronické</a:t>
            </a:r>
            <a:r>
              <a:rPr lang="en-US" sz="3500" dirty="0" smtClean="0"/>
              <a:t> </a:t>
            </a:r>
            <a:r>
              <a:rPr lang="en-US" sz="3500" dirty="0" err="1" smtClean="0"/>
              <a:t>podanie</a:t>
            </a:r>
            <a:r>
              <a:rPr lang="en-US" sz="3500" dirty="0" smtClean="0"/>
              <a:t>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24136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dirty="0" err="1" smtClean="0"/>
              <a:t>Problémy</a:t>
            </a:r>
            <a:r>
              <a:rPr lang="en-US" sz="3600" dirty="0" smtClean="0"/>
              <a:t> </a:t>
            </a:r>
            <a:r>
              <a:rPr lang="en-US" sz="3600" dirty="0"/>
              <a:t>z</a:t>
            </a:r>
            <a:r>
              <a:rPr lang="en-US" sz="3600" dirty="0" smtClean="0"/>
              <a:t> </a:t>
            </a:r>
            <a:r>
              <a:rPr lang="en-US" sz="3600" dirty="0" err="1" smtClean="0"/>
              <a:t>pohľadu</a:t>
            </a:r>
            <a:r>
              <a:rPr lang="en-US" sz="3600" dirty="0" smtClean="0"/>
              <a:t> </a:t>
            </a:r>
            <a:r>
              <a:rPr lang="en-US" sz="3600" dirty="0" err="1" smtClean="0"/>
              <a:t>poskytovateľa</a:t>
            </a:r>
            <a:r>
              <a:rPr lang="en-US" sz="3600" dirty="0" smtClean="0"/>
              <a:t> </a:t>
            </a:r>
            <a:r>
              <a:rPr lang="en-US" sz="3600" dirty="0" err="1" smtClean="0"/>
              <a:t>asistenčných</a:t>
            </a:r>
            <a:r>
              <a:rPr lang="en-US" sz="3600" dirty="0" smtClean="0"/>
              <a:t> </a:t>
            </a:r>
            <a:r>
              <a:rPr lang="en-US" sz="3600" dirty="0" err="1" smtClean="0"/>
              <a:t>služieb</a:t>
            </a:r>
            <a:endParaRPr lang="en-US" sz="2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err="1" smtClean="0"/>
              <a:t>Organizačné</a:t>
            </a:r>
            <a:r>
              <a:rPr lang="en-US" dirty="0" smtClean="0"/>
              <a:t> hľadisko</a:t>
            </a:r>
            <a:endParaRPr lang="en-US" dirty="0"/>
          </a:p>
          <a:p>
            <a:pPr lvl="1"/>
            <a:r>
              <a:rPr lang="en-US" dirty="0"/>
              <a:t>V</a:t>
            </a:r>
            <a:r>
              <a:rPr lang="en-US" dirty="0" smtClean="0"/>
              <a:t>yškolenie rádovo </a:t>
            </a:r>
            <a:r>
              <a:rPr lang="en-US" dirty="0" err="1" smtClean="0"/>
              <a:t>tisícok</a:t>
            </a:r>
            <a:r>
              <a:rPr lang="en-US" dirty="0" smtClean="0"/>
              <a:t> zamestnancov používať desiatky portálov, ktorých </a:t>
            </a:r>
            <a:r>
              <a:rPr lang="en-US" dirty="0" err="1" smtClean="0"/>
              <a:t>ovádanie</a:t>
            </a:r>
            <a:r>
              <a:rPr lang="en-US" dirty="0" smtClean="0"/>
              <a:t> (najmä </a:t>
            </a:r>
            <a:r>
              <a:rPr lang="en-US" dirty="0" err="1" smtClean="0"/>
              <a:t>konštruktor</a:t>
            </a:r>
            <a:r>
              <a:rPr lang="en-US" dirty="0" smtClean="0"/>
              <a:t> podania) je všade iné</a:t>
            </a:r>
          </a:p>
          <a:p>
            <a:pPr lvl="1"/>
            <a:r>
              <a:rPr lang="en-US" dirty="0" smtClean="0"/>
              <a:t>Poskytovanie </a:t>
            </a:r>
            <a:r>
              <a:rPr lang="en-US" dirty="0" err="1" smtClean="0"/>
              <a:t>supportu</a:t>
            </a:r>
            <a:r>
              <a:rPr lang="en-US" dirty="0" smtClean="0"/>
              <a:t> </a:t>
            </a:r>
            <a:r>
              <a:rPr lang="en-US" dirty="0" err="1" smtClean="0"/>
              <a:t>pracovníkom</a:t>
            </a:r>
            <a:r>
              <a:rPr lang="en-US" dirty="0" smtClean="0"/>
              <a:t> a aktualizácia </a:t>
            </a:r>
            <a:r>
              <a:rPr lang="en-US" dirty="0" err="1" smtClean="0"/>
              <a:t>príručiek</a:t>
            </a:r>
            <a:r>
              <a:rPr lang="en-US" dirty="0" smtClean="0"/>
              <a:t> v prípade </a:t>
            </a:r>
            <a:r>
              <a:rPr lang="en-US" dirty="0" err="1" smtClean="0"/>
              <a:t>zmeny</a:t>
            </a:r>
            <a:r>
              <a:rPr lang="en-US" dirty="0" smtClean="0"/>
              <a:t> funkčnosti týchto portálov a v prípade </a:t>
            </a:r>
            <a:r>
              <a:rPr lang="en-US" dirty="0" err="1" smtClean="0"/>
              <a:t>zmeny</a:t>
            </a:r>
            <a:r>
              <a:rPr lang="en-US" dirty="0" smtClean="0"/>
              <a:t> GUI samotných formulárov</a:t>
            </a:r>
          </a:p>
          <a:p>
            <a:r>
              <a:rPr lang="en-US" dirty="0" err="1" smtClean="0"/>
              <a:t>Bezpečnostné</a:t>
            </a:r>
            <a:r>
              <a:rPr lang="en-US" dirty="0" smtClean="0"/>
              <a:t> hľadisko</a:t>
            </a:r>
            <a:endParaRPr lang="en-US" dirty="0"/>
          </a:p>
          <a:p>
            <a:pPr lvl="1"/>
            <a:r>
              <a:rPr lang="en-US" dirty="0" smtClean="0"/>
              <a:t>Na pracovné </a:t>
            </a:r>
            <a:r>
              <a:rPr lang="en-US" dirty="0" err="1" smtClean="0"/>
              <a:t>stanice</a:t>
            </a:r>
            <a:r>
              <a:rPr lang="en-US" dirty="0" smtClean="0"/>
              <a:t> </a:t>
            </a:r>
            <a:r>
              <a:rPr lang="en-US" dirty="0" err="1" smtClean="0"/>
              <a:t>frontdesk</a:t>
            </a:r>
            <a:r>
              <a:rPr lang="en-US" dirty="0" smtClean="0"/>
              <a:t> IS </a:t>
            </a:r>
            <a:r>
              <a:rPr lang="en-US" dirty="0" err="1" smtClean="0"/>
              <a:t>prevádzkovateľa</a:t>
            </a:r>
            <a:r>
              <a:rPr lang="en-US" dirty="0" smtClean="0"/>
              <a:t> sa dostáva SW tretej </a:t>
            </a:r>
            <a:r>
              <a:rPr lang="en-US" dirty="0" err="1" smtClean="0"/>
              <a:t>strany</a:t>
            </a:r>
            <a:r>
              <a:rPr lang="en-US" dirty="0" smtClean="0"/>
              <a:t> (</a:t>
            </a:r>
            <a:r>
              <a:rPr lang="en-US" dirty="0" err="1" smtClean="0"/>
              <a:t>webstránka</a:t>
            </a:r>
            <a:r>
              <a:rPr lang="en-US" dirty="0" smtClean="0"/>
              <a:t>), ktorý organizácia nemá nijako pod </a:t>
            </a:r>
            <a:r>
              <a:rPr lang="en-US" dirty="0" err="1" smtClean="0"/>
              <a:t>kontrolou</a:t>
            </a:r>
            <a:endParaRPr lang="en-US" dirty="0" smtClean="0"/>
          </a:p>
          <a:p>
            <a:pPr lvl="1"/>
            <a:r>
              <a:rPr lang="en-US" dirty="0" smtClean="0"/>
              <a:t>Tento SW komunikuje priamo so </a:t>
            </a:r>
            <a:r>
              <a:rPr lang="en-US" dirty="0" err="1" smtClean="0"/>
              <a:t>servrom</a:t>
            </a:r>
            <a:r>
              <a:rPr lang="en-US" dirty="0" smtClean="0"/>
              <a:t> </a:t>
            </a:r>
            <a:r>
              <a:rPr lang="en-US" dirty="0" err="1" smtClean="0"/>
              <a:t>tretej</a:t>
            </a:r>
            <a:r>
              <a:rPr lang="en-US" dirty="0" smtClean="0"/>
              <a:t> </a:t>
            </a:r>
            <a:r>
              <a:rPr lang="en-US" dirty="0" err="1" smtClean="0"/>
              <a:t>strany</a:t>
            </a:r>
            <a:endParaRPr lang="en-US" dirty="0" smtClean="0"/>
          </a:p>
          <a:p>
            <a:r>
              <a:rPr lang="en-US" dirty="0" err="1"/>
              <a:t>Technické</a:t>
            </a:r>
            <a:r>
              <a:rPr lang="en-US" dirty="0"/>
              <a:t> </a:t>
            </a:r>
            <a:r>
              <a:rPr lang="en-US" dirty="0" err="1"/>
              <a:t>hľadisko</a:t>
            </a:r>
            <a:endParaRPr lang="en-US" dirty="0"/>
          </a:p>
          <a:p>
            <a:pPr lvl="1"/>
            <a:r>
              <a:rPr lang="en-US" dirty="0" err="1" smtClean="0"/>
              <a:t>Možnosť</a:t>
            </a:r>
            <a:r>
              <a:rPr lang="en-US" dirty="0" smtClean="0"/>
              <a:t> </a:t>
            </a:r>
            <a:r>
              <a:rPr lang="en-US" dirty="0" err="1"/>
              <a:t>integrovať</a:t>
            </a:r>
            <a:r>
              <a:rPr lang="en-US" dirty="0"/>
              <a:t> </a:t>
            </a:r>
            <a:r>
              <a:rPr lang="en-US" dirty="0" err="1"/>
              <a:t>služby</a:t>
            </a:r>
            <a:r>
              <a:rPr lang="en-US" dirty="0"/>
              <a:t> IOM do IS </a:t>
            </a:r>
            <a:r>
              <a:rPr lang="en-US" dirty="0" err="1"/>
              <a:t>prevádzovateľa</a:t>
            </a:r>
            <a:r>
              <a:rPr lang="en-US" dirty="0"/>
              <a:t> </a:t>
            </a:r>
            <a:r>
              <a:rPr lang="en-US" dirty="0" err="1"/>
              <a:t>formou</a:t>
            </a:r>
            <a:r>
              <a:rPr lang="en-US" dirty="0"/>
              <a:t> </a:t>
            </a:r>
            <a:r>
              <a:rPr lang="en-US" dirty="0" err="1"/>
              <a:t>webových</a:t>
            </a:r>
            <a:r>
              <a:rPr lang="en-US" dirty="0"/>
              <a:t> </a:t>
            </a:r>
            <a:r>
              <a:rPr lang="en-US" dirty="0" err="1" smtClean="0"/>
              <a:t>služieb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76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lvl="0"/>
            <a:r>
              <a:rPr lang="sk-SK" sz="3600" dirty="0"/>
              <a:t>P</a:t>
            </a:r>
            <a:r>
              <a:rPr lang="sk-SK" sz="3600" dirty="0" smtClean="0"/>
              <a:t>otrebná štandardizácia</a:t>
            </a:r>
            <a:endParaRPr lang="en-US" sz="2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sk-SK" dirty="0" smtClean="0"/>
              <a:t>Upraviť štandard pre vzor elektronického formulára</a:t>
            </a:r>
          </a:p>
          <a:p>
            <a:r>
              <a:rPr lang="sk-SK" dirty="0" smtClean="0"/>
              <a:t>Mechanizmus zastupovania (IAM)</a:t>
            </a:r>
          </a:p>
          <a:p>
            <a:r>
              <a:rPr lang="sk-SK" dirty="0" smtClean="0"/>
              <a:t>Spôsob akým špecializovaný portál odovzdá vytvorené podanie späť do procesu asistovaného poskytnutia elektronickej služby</a:t>
            </a:r>
          </a:p>
          <a:p>
            <a:r>
              <a:rPr lang="sk-SK" dirty="0" smtClean="0"/>
              <a:t>Definícia špecifík správania </a:t>
            </a:r>
            <a:r>
              <a:rPr lang="sk-SK" dirty="0"/>
              <a:t>sa </a:t>
            </a:r>
            <a:r>
              <a:rPr lang="sk-SK" dirty="0" smtClean="0"/>
              <a:t>špecializovaného portálu v prípade </a:t>
            </a:r>
            <a:r>
              <a:rPr lang="sk-SK" dirty="0"/>
              <a:t>asistovaného elektronického </a:t>
            </a:r>
            <a:r>
              <a:rPr lang="sk-SK" dirty="0" smtClean="0"/>
              <a:t>podania (napr. </a:t>
            </a:r>
            <a:r>
              <a:rPr lang="sk-SK" dirty="0" err="1" smtClean="0"/>
              <a:t>poplatkovanie</a:t>
            </a:r>
            <a:r>
              <a:rPr lang="sk-SK" dirty="0" smtClean="0"/>
              <a:t>)</a:t>
            </a:r>
          </a:p>
          <a:p>
            <a:r>
              <a:rPr lang="sk-SK" dirty="0" smtClean="0"/>
              <a:t>Štandardizácia </a:t>
            </a:r>
            <a:r>
              <a:rPr lang="sk-SK" dirty="0"/>
              <a:t>tzv. univerzálnych formulárových oddielov s dôrazom najmä na zlepšenie používateľského komfortu. Tento štandard následne uplatniť v elektronických </a:t>
            </a:r>
            <a:r>
              <a:rPr lang="sk-SK" dirty="0" smtClean="0"/>
              <a:t>formulároch a aplikáciach na tvorbu elektronického podania</a:t>
            </a:r>
            <a:endParaRPr lang="en-US" dirty="0" smtClean="0"/>
          </a:p>
          <a:p>
            <a:r>
              <a:rPr lang="sk-SK" dirty="0" smtClean="0"/>
              <a:t>Štandardizácia </a:t>
            </a:r>
            <a:r>
              <a:rPr lang="sk-SK" dirty="0"/>
              <a:t>funkčnosti konštruktora podania (poskytované funkcie a informácie, logika ovládania, názvoslovie ovládacích prvkov, </a:t>
            </a:r>
            <a:r>
              <a:rPr lang="sk-SK" dirty="0" smtClean="0"/>
              <a:t>atď.)</a:t>
            </a:r>
            <a:endParaRPr lang="en-US" dirty="0"/>
          </a:p>
          <a:p>
            <a:r>
              <a:rPr lang="sk-SK" dirty="0" smtClean="0"/>
              <a:t>Štandardizácia </a:t>
            </a:r>
            <a:r>
              <a:rPr lang="sk-SK" dirty="0"/>
              <a:t>grafických </a:t>
            </a:r>
            <a:r>
              <a:rPr lang="sk-SK" dirty="0" smtClean="0"/>
              <a:t>prvkov formulárov a konštruktora podania</a:t>
            </a:r>
          </a:p>
          <a:p>
            <a:r>
              <a:rPr lang="sk-SK" dirty="0" err="1" smtClean="0"/>
              <a:t>Mechanimus</a:t>
            </a:r>
            <a:r>
              <a:rPr lang="sk-SK" dirty="0" smtClean="0"/>
              <a:t> aktualizácie </a:t>
            </a:r>
            <a:r>
              <a:rPr lang="sk-SK" dirty="0" err="1" smtClean="0"/>
              <a:t>guideline-ov</a:t>
            </a:r>
            <a:r>
              <a:rPr lang="sk-SK" dirty="0" smtClean="0"/>
              <a:t> pre asistované poskytovanie elektronických služieb v prípade úpravy GUI pre vytvorenie podania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A5AB9-B990-CA4F-B10A-0E4A70DC2626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038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Version=15.0.0.0, Culture=neutral, PublicKeyToken=71e9bce111e9429c</Assembly>
    <Class>Microsoft.Office.DocumentManagement.Internal.DocIdHandler</Class>
    <Data/>
    <Filter/>
  </Receiver>
</spe:Receiver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60F16249E6FE61498BFB51A825EE2971" ma:contentTypeVersion="1" ma:contentTypeDescription="Umožňuje vytvoriť nový dokument." ma:contentTypeScope="" ma:versionID="94497ba36c9a1f669a6ba779774874f4">
  <xsd:schema xmlns:xsd="http://www.w3.org/2001/XMLSchema" xmlns:xs="http://www.w3.org/2001/XMLSchema" xmlns:p="http://schemas.microsoft.com/office/2006/metadata/properties" xmlns:ns1="http://schemas.microsoft.com/sharepoint/v3" xmlns:ns2="af457a4c-de28-4d38-bda9-e56a61b168cd" targetNamespace="http://schemas.microsoft.com/office/2006/metadata/properties" ma:root="true" ma:fieldsID="670cec3c361b9a7476bb5ceca5f219d0" ns1:_="" ns2:_="">
    <xsd:import namespace="http://schemas.microsoft.com/sharepoint/v3"/>
    <xsd:import namespace="af457a4c-de28-4d38-bda9-e56a61b168cd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11" nillable="true" ma:displayName="Dátum začatia plánovania" ma:description="Počiatočný dátum plánovania predstavuje stĺpec lokality vytvorený funkciou Publikovanie. Používa sa na stanovenie dátumu a času, kedy sa táto stránka prvý raz zobrazí návštevníkom lokality." ma:internalName="PublishingStartDate">
      <xsd:simpleType>
        <xsd:restriction base="dms:Unknown"/>
      </xsd:simpleType>
    </xsd:element>
    <xsd:element name="PublishingExpirationDate" ma:index="12" nillable="true" ma:displayName="Dátum ukončenia plánovania" ma:description="Dátum skončenia plánovania predstavuje stĺpec lokality vytvorený funkciou Publikovanie. Používa sa na zadanie dátumu a času, po uplynutí ktorých sa táto stránka nebude viac zobrazovať návštevníkom lokality." ma:internalName="PublishingExpirationDat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f457a4c-de28-4d38-bda9-e56a61b168cd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Hodnota identifikátora dokumentu" ma:description="Hodnota identifikátora dokumentu priradená k tejto položke." ma:internalName="_dlc_DocId" ma:readOnly="true">
      <xsd:simpleType>
        <xsd:restriction base="dms:Text"/>
      </xsd:simpleType>
    </xsd:element>
    <xsd:element name="_dlc_DocIdUrl" ma:index="9" nillable="true" ma:displayName="Identifikátor dokumentu" ma:description="Trvalé prepojenie na tento dok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4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  <_dlc_DocId xmlns="af457a4c-de28-4d38-bda9-e56a61b168cd">CTYWSUCD3UHA-141091253-57</_dlc_DocId>
    <_dlc_DocIdUrl xmlns="af457a4c-de28-4d38-bda9-e56a61b168cd">
      <Url>https://sp1.prod.metais.local/lepsie-sluzby/_layouts/15/DocIdRedir.aspx?ID=CTYWSUCD3UHA-141091253-57</Url>
      <Description>CTYWSUCD3UHA-141091253-57</Description>
    </_dlc_DocIdUrl>
  </documentManagement>
</p:properties>
</file>

<file path=customXml/itemProps1.xml><?xml version="1.0" encoding="utf-8"?>
<ds:datastoreItem xmlns:ds="http://schemas.openxmlformats.org/officeDocument/2006/customXml" ds:itemID="{EC53F508-BBBF-4EE4-B177-818E1F63F9DF}"/>
</file>

<file path=customXml/itemProps2.xml><?xml version="1.0" encoding="utf-8"?>
<ds:datastoreItem xmlns:ds="http://schemas.openxmlformats.org/officeDocument/2006/customXml" ds:itemID="{FE7ADDA2-2BC3-4A18-837B-D539C944A297}"/>
</file>

<file path=customXml/itemProps3.xml><?xml version="1.0" encoding="utf-8"?>
<ds:datastoreItem xmlns:ds="http://schemas.openxmlformats.org/officeDocument/2006/customXml" ds:itemID="{135ECAA7-FC68-4D9F-9C4D-BDF7DD3F2B67}"/>
</file>

<file path=customXml/itemProps4.xml><?xml version="1.0" encoding="utf-8"?>
<ds:datastoreItem xmlns:ds="http://schemas.openxmlformats.org/officeDocument/2006/customXml" ds:itemID="{51F967F2-49A0-4800-A541-F0E4B7EB4EF2}"/>
</file>

<file path=docProps/app.xml><?xml version="1.0" encoding="utf-8"?>
<Properties xmlns="http://schemas.openxmlformats.org/officeDocument/2006/extended-properties" xmlns:vt="http://schemas.openxmlformats.org/officeDocument/2006/docPropsVTypes">
  <TotalTime>4611</TotalTime>
  <Words>692</Words>
  <Application>Microsoft Macintosh PowerPoint</Application>
  <PresentationFormat>On-screen Show (4:3)</PresentationFormat>
  <Paragraphs>82</Paragraphs>
  <Slides>9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Calibri</vt:lpstr>
      <vt:lpstr>Mangal</vt:lpstr>
      <vt:lpstr>Arial</vt:lpstr>
      <vt:lpstr>Office Theme</vt:lpstr>
      <vt:lpstr>Tvorba podania na prístupovom mieste</vt:lpstr>
      <vt:lpstr>Vychodiská</vt:lpstr>
      <vt:lpstr>Možnosti spôsobu tvorby podania</vt:lpstr>
      <vt:lpstr>Vytvorenie podania prostredníctvom elektronického formulára</vt:lpstr>
      <vt:lpstr>Vybrané funkčné (legislatívne) požiadavky pri asistovanom poskytnutí elektronickej služby</vt:lpstr>
      <vt:lpstr>Vytvorenie podania prostredníctvom špecializovaného portálu Asistované elektronické poskytnutie služby</vt:lpstr>
      <vt:lpstr>Požiadavky na špecializované portály a systémy</vt:lpstr>
      <vt:lpstr>Problémy z pohľadu poskytovateľa asistenčných služieb</vt:lpstr>
      <vt:lpstr>Potrebná štandardizácia</vt:lpstr>
    </vt:vector>
  </TitlesOfParts>
  <Manager/>
  <Company/>
  <LinksUpToDate>false</LinksUpToDate>
  <SharedDoc>false</SharedDoc>
  <HyperlinkBase/>
  <HyperlinksChanged>false</HyperlinksChanged>
  <AppVersion>15.0038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Tvorba podania na prístupovom mieste</dc:title>
  <dc:subject/>
  <dc:creator/>
  <cp:keywords/>
  <dc:description/>
  <cp:lastModifiedBy>Tomáš Revaj</cp:lastModifiedBy>
  <cp:revision>123</cp:revision>
  <cp:lastPrinted>2017-03-09T13:58:14Z</cp:lastPrinted>
  <dcterms:created xsi:type="dcterms:W3CDTF">2017-03-09T08:58:18Z</dcterms:created>
  <dcterms:modified xsi:type="dcterms:W3CDTF">2017-09-20T12:17:37Z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0x01010060F16249E6FE61498BFB51A825EE2971</vt:lpwstr>
  </property>
  <property fmtid="{D5CDD505-2E9C-101B-9397-08002B2CF9AE}" pid="3" name="_dlc_DocIdItemGuid">
    <vt:lpwstr>6a75143b-076b-423f-9fc1-ca5a15007953</vt:lpwstr>
  </property>
</Properties>
</file>

<file path=docProps/thumbnail.jpeg>
</file>