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</p:sldMasterIdLst>
  <p:notesMasterIdLst>
    <p:notesMasterId r:id="rId19"/>
  </p:notesMasterIdLst>
  <p:handoutMasterIdLst>
    <p:handoutMasterId r:id="rId20"/>
  </p:handoutMasterIdLst>
  <p:sldIdLst>
    <p:sldId id="278" r:id="rId3"/>
    <p:sldId id="281" r:id="rId4"/>
    <p:sldId id="280" r:id="rId5"/>
    <p:sldId id="274" r:id="rId6"/>
    <p:sldId id="265" r:id="rId7"/>
    <p:sldId id="262" r:id="rId8"/>
    <p:sldId id="261" r:id="rId9"/>
    <p:sldId id="266" r:id="rId10"/>
    <p:sldId id="269" r:id="rId11"/>
    <p:sldId id="271" r:id="rId12"/>
    <p:sldId id="273" r:id="rId13"/>
    <p:sldId id="272" r:id="rId14"/>
    <p:sldId id="276" r:id="rId15"/>
    <p:sldId id="279" r:id="rId16"/>
    <p:sldId id="270" r:id="rId17"/>
    <p:sldId id="277" r:id="rId18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9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9" d="100"/>
          <a:sy n="69" d="100"/>
        </p:scale>
        <p:origin x="326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ustomXml" Target="../customXml/item2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28" Type="http://schemas.openxmlformats.org/officeDocument/2006/relationships/customXml" Target="../customXml/item4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Relationship Id="rId27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B1D9911-7367-4A94-9BC3-3D2305CA85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B0062D-C10B-449C-A552-266235A64B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DF8A0B-3BB6-48E6-9DB6-B312280D1C29}" type="datetimeFigureOut">
              <a:rPr lang="sk-SK" smtClean="0"/>
              <a:t>15. 9. 2017</a:t>
            </a:fld>
            <a:endParaRPr lang="sk-S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9F7B9C-5B22-462E-A4C2-1839E93ABBE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3212CE-C84B-46FE-BE03-16E81037D4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9FA8A-49DF-4C59-A7F6-815BABEE865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698176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9A325C-3D44-476B-9565-34DF74BC31F1}" type="datetimeFigureOut">
              <a:rPr lang="sk-SK" smtClean="0"/>
              <a:t>15. 9. 2017</a:t>
            </a:fld>
            <a:endParaRPr lang="sk-S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315D3B-3EA7-46AE-85D9-34F5388BBCD7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49527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C3A12-1E0F-412B-B376-8089A55D946C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5097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C3A12-1E0F-412B-B376-8089A55D946C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23319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911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469900" y="457200"/>
            <a:ext cx="0" cy="6858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4699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11633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84200" y="380941"/>
            <a:ext cx="363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30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uk-U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B00A4B-CAB0-444D-ABCC-4B647C6A37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00" y="5831737"/>
            <a:ext cx="3270250" cy="11004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BF173F4-24E8-4F3A-ACD2-BB99EF9C951F}"/>
              </a:ext>
            </a:extLst>
          </p:cNvPr>
          <p:cNvSpPr txBox="1"/>
          <p:nvPr userDrawn="1"/>
        </p:nvSpPr>
        <p:spPr>
          <a:xfrm>
            <a:off x="11256579" y="6242375"/>
            <a:ext cx="714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86D12E10-8AC7-4B4B-AE82-902F7CCF7F99}" type="slidenum">
              <a:rPr lang="sk-SK" sz="2400" b="1" kern="1200" smtClean="0">
                <a:solidFill>
                  <a:schemeClr val="tx1"/>
                </a:solidFill>
                <a:latin typeface="+mn-lt"/>
                <a:cs typeface="+mn-cs"/>
              </a:rPr>
              <a:t>‹#›</a:t>
            </a:fld>
            <a:endParaRPr lang="sk-SK" sz="3000" b="1" kern="120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758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469900" y="457200"/>
            <a:ext cx="0" cy="6858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584200" y="6054272"/>
            <a:ext cx="723900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b="1">
                <a:solidFill>
                  <a:schemeClr val="accent2"/>
                </a:solidFill>
              </a:rPr>
              <a:t>your logo</a:t>
            </a:r>
            <a:endParaRPr lang="uk-UA" sz="1333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699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84200" y="380941"/>
            <a:ext cx="363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30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910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469900" y="457200"/>
            <a:ext cx="0" cy="6858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584200" y="6054272"/>
            <a:ext cx="723900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b="1">
                <a:solidFill>
                  <a:schemeClr val="accent2"/>
                </a:solidFill>
              </a:rPr>
              <a:t>your logo</a:t>
            </a:r>
            <a:endParaRPr lang="uk-UA" sz="1333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699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11633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84200" y="380941"/>
            <a:ext cx="363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30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1277600" y="6048457"/>
            <a:ext cx="1155700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1867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0328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469900" y="457200"/>
            <a:ext cx="0" cy="6858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584200" y="6054272"/>
            <a:ext cx="723900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b="1">
                <a:solidFill>
                  <a:schemeClr val="accent2"/>
                </a:solidFill>
              </a:rPr>
              <a:t>your logo</a:t>
            </a:r>
            <a:endParaRPr lang="uk-UA" sz="1333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699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11633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84200" y="380941"/>
            <a:ext cx="363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30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1277600" y="6048457"/>
            <a:ext cx="1155700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1867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/>
              <a:t>page</a:t>
            </a:r>
          </a:p>
          <a:p>
            <a:pPr algn="l"/>
            <a:r>
              <a:rPr lang="en-US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 userDrawn="1"/>
        </p:nvSpPr>
        <p:spPr>
          <a:xfrm>
            <a:off x="0" y="1600200"/>
            <a:ext cx="12192000" cy="36576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47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1867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469900" y="457200"/>
            <a:ext cx="0" cy="6858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584200" y="6054272"/>
            <a:ext cx="723900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b="1">
                <a:solidFill>
                  <a:schemeClr val="bg1"/>
                </a:solidFill>
              </a:rPr>
              <a:t>your logo</a:t>
            </a:r>
            <a:endParaRPr lang="uk-UA" sz="1333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699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1163300" y="6124657"/>
            <a:ext cx="0" cy="4953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84200" y="380941"/>
            <a:ext cx="363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30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1277600" y="6048457"/>
            <a:ext cx="1155700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1867" b="1" smtClean="0">
                <a:solidFill>
                  <a:schemeClr val="bg1"/>
                </a:solidFill>
              </a:defRPr>
            </a:lvl1pPr>
          </a:lstStyle>
          <a:p>
            <a:r>
              <a:rPr lang="en-US"/>
              <a:t>page</a:t>
            </a:r>
          </a:p>
          <a:p>
            <a:r>
              <a:rPr lang="en-US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15800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9/15/17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4115501"/>
      </p:ext>
    </p:extLst>
  </p:cSld>
  <p:clrMapOvr>
    <a:masterClrMapping/>
  </p:clrMapOvr>
  <p:hf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84200" y="380941"/>
            <a:ext cx="7645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en-US" sz="3600" b="1" i="0" spc="-5" dirty="0">
                <a:solidFill>
                  <a:srgbClr val="F3C049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uk-U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B00A4B-CAB0-444D-ABCC-4B647C6A37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1032" y="61565"/>
            <a:ext cx="3270250" cy="110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768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249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sldNum="0" hdr="0" ftr="0"/>
  <p:txStyles>
    <p:titleStyle>
      <a:lvl1pPr algn="l" defTabSz="91444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91444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34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57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80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03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726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9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1" algn="l" defTabSz="91444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46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9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1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4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8791" y="-25738"/>
            <a:ext cx="11854416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FFC0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17077" y="2633473"/>
            <a:ext cx="1115784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1"/>
            <a:ext cx="39014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1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9/15/17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1"/>
            <a:ext cx="28041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37696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sldNum="0" hdr="0" ftr="0"/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609585" eaLnBrk="1" hangingPunct="1">
        <a:defRPr>
          <a:latin typeface="+mn-lt"/>
          <a:ea typeface="+mn-ea"/>
          <a:cs typeface="+mn-cs"/>
        </a:defRPr>
      </a:lvl2pPr>
      <a:lvl3pPr marL="1219170" eaLnBrk="1" hangingPunct="1">
        <a:defRPr>
          <a:latin typeface="+mn-lt"/>
          <a:ea typeface="+mn-ea"/>
          <a:cs typeface="+mn-cs"/>
        </a:defRPr>
      </a:lvl3pPr>
      <a:lvl4pPr marL="1828754" eaLnBrk="1" hangingPunct="1">
        <a:defRPr>
          <a:latin typeface="+mn-lt"/>
          <a:ea typeface="+mn-ea"/>
          <a:cs typeface="+mn-cs"/>
        </a:defRPr>
      </a:lvl4pPr>
      <a:lvl5pPr marL="2438339" eaLnBrk="1" hangingPunct="1">
        <a:defRPr>
          <a:latin typeface="+mn-lt"/>
          <a:ea typeface="+mn-ea"/>
          <a:cs typeface="+mn-cs"/>
        </a:defRPr>
      </a:lvl5pPr>
      <a:lvl6pPr marL="3047924" eaLnBrk="1" hangingPunct="1">
        <a:defRPr>
          <a:latin typeface="+mn-lt"/>
          <a:ea typeface="+mn-ea"/>
          <a:cs typeface="+mn-cs"/>
        </a:defRPr>
      </a:lvl6pPr>
      <a:lvl7pPr marL="3657509" eaLnBrk="1" hangingPunct="1">
        <a:defRPr>
          <a:latin typeface="+mn-lt"/>
          <a:ea typeface="+mn-ea"/>
          <a:cs typeface="+mn-cs"/>
        </a:defRPr>
      </a:lvl7pPr>
      <a:lvl8pPr marL="4267093" eaLnBrk="1" hangingPunct="1">
        <a:defRPr>
          <a:latin typeface="+mn-lt"/>
          <a:ea typeface="+mn-ea"/>
          <a:cs typeface="+mn-cs"/>
        </a:defRPr>
      </a:lvl8pPr>
      <a:lvl9pPr marL="4876678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609585" eaLnBrk="1" hangingPunct="1">
        <a:defRPr>
          <a:latin typeface="+mn-lt"/>
          <a:ea typeface="+mn-ea"/>
          <a:cs typeface="+mn-cs"/>
        </a:defRPr>
      </a:lvl2pPr>
      <a:lvl3pPr marL="1219170" eaLnBrk="1" hangingPunct="1">
        <a:defRPr>
          <a:latin typeface="+mn-lt"/>
          <a:ea typeface="+mn-ea"/>
          <a:cs typeface="+mn-cs"/>
        </a:defRPr>
      </a:lvl3pPr>
      <a:lvl4pPr marL="1828754" eaLnBrk="1" hangingPunct="1">
        <a:defRPr>
          <a:latin typeface="+mn-lt"/>
          <a:ea typeface="+mn-ea"/>
          <a:cs typeface="+mn-cs"/>
        </a:defRPr>
      </a:lvl4pPr>
      <a:lvl5pPr marL="2438339" eaLnBrk="1" hangingPunct="1">
        <a:defRPr>
          <a:latin typeface="+mn-lt"/>
          <a:ea typeface="+mn-ea"/>
          <a:cs typeface="+mn-cs"/>
        </a:defRPr>
      </a:lvl5pPr>
      <a:lvl6pPr marL="3047924" eaLnBrk="1" hangingPunct="1">
        <a:defRPr>
          <a:latin typeface="+mn-lt"/>
          <a:ea typeface="+mn-ea"/>
          <a:cs typeface="+mn-cs"/>
        </a:defRPr>
      </a:lvl6pPr>
      <a:lvl7pPr marL="3657509" eaLnBrk="1" hangingPunct="1">
        <a:defRPr>
          <a:latin typeface="+mn-lt"/>
          <a:ea typeface="+mn-ea"/>
          <a:cs typeface="+mn-cs"/>
        </a:defRPr>
      </a:lvl7pPr>
      <a:lvl8pPr marL="4267093" eaLnBrk="1" hangingPunct="1">
        <a:defRPr>
          <a:latin typeface="+mn-lt"/>
          <a:ea typeface="+mn-ea"/>
          <a:cs typeface="+mn-cs"/>
        </a:defRPr>
      </a:lvl8pPr>
      <a:lvl9pPr marL="4876678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sslibrarypages.wikispaces.com/BEING+A+PSYCHOLOGIST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2FEFE14-9A6A-43D1-9BC6-92A5B52B8C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85" y="2352487"/>
            <a:ext cx="4142363" cy="1393876"/>
          </a:xfrm>
          <a:prstGeom prst="rect">
            <a:avLst/>
          </a:prstGeom>
        </p:spPr>
      </p:pic>
      <p:sp>
        <p:nvSpPr>
          <p:cNvPr id="12" name="Obdĺžnik 6">
            <a:extLst>
              <a:ext uri="{FF2B5EF4-FFF2-40B4-BE49-F238E27FC236}">
                <a16:creationId xmlns:a16="http://schemas.microsoft.com/office/drawing/2014/main" id="{DEC385CC-A1DA-4E47-ABB4-9B18C255A668}"/>
              </a:ext>
            </a:extLst>
          </p:cNvPr>
          <p:cNvSpPr/>
          <p:nvPr/>
        </p:nvSpPr>
        <p:spPr>
          <a:xfrm>
            <a:off x="4425399" y="642938"/>
            <a:ext cx="37147" cy="255187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bdĺžnik 7">
            <a:extLst>
              <a:ext uri="{FF2B5EF4-FFF2-40B4-BE49-F238E27FC236}">
                <a16:creationId xmlns:a16="http://schemas.microsoft.com/office/drawing/2014/main" id="{8613CEBE-5FD4-4486-AB54-B68D54196A93}"/>
              </a:ext>
            </a:extLst>
          </p:cNvPr>
          <p:cNvSpPr/>
          <p:nvPr/>
        </p:nvSpPr>
        <p:spPr>
          <a:xfrm>
            <a:off x="4425399" y="3194809"/>
            <a:ext cx="37147" cy="75910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Obdĺžnik 8">
            <a:extLst>
              <a:ext uri="{FF2B5EF4-FFF2-40B4-BE49-F238E27FC236}">
                <a16:creationId xmlns:a16="http://schemas.microsoft.com/office/drawing/2014/main" id="{411B5A0F-C9C2-41EB-A0E7-230368330ADE}"/>
              </a:ext>
            </a:extLst>
          </p:cNvPr>
          <p:cNvSpPr/>
          <p:nvPr/>
        </p:nvSpPr>
        <p:spPr>
          <a:xfrm>
            <a:off x="4425399" y="3865081"/>
            <a:ext cx="37147" cy="234998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BlokTextu 9">
            <a:extLst>
              <a:ext uri="{FF2B5EF4-FFF2-40B4-BE49-F238E27FC236}">
                <a16:creationId xmlns:a16="http://schemas.microsoft.com/office/drawing/2014/main" id="{9EBAC2CF-532C-4BD1-8F33-9A34602C6B85}"/>
              </a:ext>
            </a:extLst>
          </p:cNvPr>
          <p:cNvSpPr txBox="1"/>
          <p:nvPr/>
        </p:nvSpPr>
        <p:spPr>
          <a:xfrm>
            <a:off x="4572001" y="1290763"/>
            <a:ext cx="730959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sk-SK" b="1" kern="0" dirty="0">
                <a:solidFill>
                  <a:prstClr val="black"/>
                </a:solidFill>
                <a:latin typeface="Tahoma" charset="0"/>
                <a:ea typeface="Tahoma" charset="0"/>
                <a:cs typeface="Tahoma" charset="0"/>
              </a:rPr>
              <a:t>Program: </a:t>
            </a:r>
          </a:p>
          <a:p>
            <a:pPr>
              <a:defRPr/>
            </a:pPr>
            <a:endParaRPr lang="sk-SK" b="1" kern="0" dirty="0">
              <a:solidFill>
                <a:prstClr val="black"/>
              </a:solidFill>
              <a:latin typeface="Tahoma" charset="0"/>
              <a:ea typeface="Tahoma" charset="0"/>
              <a:cs typeface="Tahoma" charset="0"/>
            </a:endParaRPr>
          </a:p>
          <a:p>
            <a:pPr>
              <a:defRPr/>
            </a:pPr>
            <a:endParaRPr lang="sk-SK" b="1" kern="0" dirty="0">
              <a:solidFill>
                <a:prstClr val="black"/>
              </a:solidFill>
              <a:latin typeface="Tahoma" charset="0"/>
              <a:ea typeface="Tahoma" charset="0"/>
              <a:cs typeface="Tahoma" charset="0"/>
            </a:endParaRPr>
          </a:p>
          <a:p>
            <a:pPr>
              <a:defRPr/>
            </a:pPr>
            <a:endParaRPr lang="sk-SK" b="1" kern="0" dirty="0">
              <a:solidFill>
                <a:prstClr val="black"/>
              </a:solidFill>
              <a:latin typeface="Tahoma" charset="0"/>
              <a:ea typeface="Tahoma" charset="0"/>
              <a:cs typeface="Tahoma" charset="0"/>
            </a:endParaRPr>
          </a:p>
          <a:p>
            <a:pPr>
              <a:defRPr/>
            </a:pPr>
            <a:r>
              <a:rPr lang="sk-SK" kern="0" dirty="0">
                <a:solidFill>
                  <a:prstClr val="black"/>
                </a:solidFill>
                <a:latin typeface="Tahoma" charset="0"/>
                <a:ea typeface="Tahoma" charset="0"/>
                <a:cs typeface="Tahoma" charset="0"/>
              </a:rPr>
              <a:t>9:00 – 9:05 Privítanie (Vedúci úradu/GR M. Slabejová)</a:t>
            </a:r>
          </a:p>
          <a:p>
            <a:pPr>
              <a:defRPr/>
            </a:pPr>
            <a:r>
              <a:rPr lang="sk-SK" kern="0" dirty="0">
                <a:solidFill>
                  <a:prstClr val="black"/>
                </a:solidFill>
                <a:latin typeface="Tahoma" charset="0"/>
                <a:ea typeface="Tahoma" charset="0"/>
                <a:cs typeface="Tahoma" charset="0"/>
              </a:rPr>
              <a:t> </a:t>
            </a:r>
          </a:p>
          <a:p>
            <a:pPr>
              <a:defRPr/>
            </a:pPr>
            <a:r>
              <a:rPr lang="sk-SK" kern="0" dirty="0">
                <a:solidFill>
                  <a:prstClr val="black"/>
                </a:solidFill>
                <a:latin typeface="Tahoma" charset="0"/>
                <a:ea typeface="Tahoma" charset="0"/>
                <a:cs typeface="Tahoma" charset="0"/>
              </a:rPr>
              <a:t>9:05 – 9:15 Úvodné slovo (Podpredseda vlády) </a:t>
            </a:r>
          </a:p>
          <a:p>
            <a:pPr>
              <a:defRPr/>
            </a:pPr>
            <a:endParaRPr lang="sk-SK" kern="0" dirty="0">
              <a:solidFill>
                <a:prstClr val="black"/>
              </a:solidFill>
              <a:latin typeface="Tahoma" charset="0"/>
              <a:ea typeface="Tahoma" charset="0"/>
              <a:cs typeface="Tahoma" charset="0"/>
            </a:endParaRPr>
          </a:p>
          <a:p>
            <a:pPr>
              <a:defRPr/>
            </a:pPr>
            <a:r>
              <a:rPr lang="sk-SK" kern="0" dirty="0">
                <a:solidFill>
                  <a:prstClr val="black"/>
                </a:solidFill>
                <a:latin typeface="Tahoma" charset="0"/>
                <a:ea typeface="Tahoma" charset="0"/>
                <a:cs typeface="Tahoma" charset="0"/>
              </a:rPr>
              <a:t>9:15 – 9:45 Prezentácia  ŠU (J. Bačko) </a:t>
            </a:r>
          </a:p>
          <a:p>
            <a:pPr>
              <a:defRPr/>
            </a:pPr>
            <a:endParaRPr lang="sk-SK" kern="0" dirty="0">
              <a:solidFill>
                <a:prstClr val="black"/>
              </a:solidFill>
              <a:latin typeface="Tahoma" charset="0"/>
              <a:ea typeface="Tahoma" charset="0"/>
              <a:cs typeface="Tahoma" charset="0"/>
            </a:endParaRPr>
          </a:p>
          <a:p>
            <a:pPr>
              <a:defRPr/>
            </a:pPr>
            <a:r>
              <a:rPr lang="sk-SK" kern="0" dirty="0">
                <a:solidFill>
                  <a:prstClr val="black"/>
                </a:solidFill>
                <a:latin typeface="Tahoma" charset="0"/>
                <a:ea typeface="Tahoma" charset="0"/>
                <a:cs typeface="Tahoma" charset="0"/>
              </a:rPr>
              <a:t>10:10 – 10:30 Moderovaná diskusia (J. Bačko)  </a:t>
            </a:r>
          </a:p>
          <a:p>
            <a:pPr>
              <a:defRPr/>
            </a:pPr>
            <a:endParaRPr lang="sk-SK" kern="0" dirty="0">
              <a:solidFill>
                <a:prstClr val="black"/>
              </a:solidFill>
              <a:latin typeface="Tahoma" charset="0"/>
              <a:ea typeface="Tahoma" charset="0"/>
              <a:cs typeface="Tahoma" charset="0"/>
            </a:endParaRPr>
          </a:p>
          <a:p>
            <a:pPr>
              <a:defRPr/>
            </a:pPr>
            <a:r>
              <a:rPr lang="sk-SK" kern="0" dirty="0">
                <a:solidFill>
                  <a:prstClr val="black"/>
                </a:solidFill>
                <a:latin typeface="Tahoma" charset="0"/>
                <a:ea typeface="Tahoma" charset="0"/>
                <a:cs typeface="Tahoma" charset="0"/>
              </a:rPr>
              <a:t>10:30 – 10:45 Záverečné zhrnutie (J. Bačko) </a:t>
            </a:r>
          </a:p>
        </p:txBody>
      </p:sp>
    </p:spTree>
    <p:extLst>
      <p:ext uri="{BB962C8B-B14F-4D97-AF65-F5344CB8AC3E}">
        <p14:creationId xmlns:p14="http://schemas.microsoft.com/office/powerpoint/2010/main" val="4254238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10614306" cy="840230"/>
          </a:xfrm>
        </p:spPr>
        <p:txBody>
          <a:bodyPr/>
          <a:lstStyle/>
          <a:p>
            <a:r>
              <a:rPr lang="sk-SK" dirty="0"/>
              <a:t>Zvolená alternatíva</a:t>
            </a:r>
            <a:r>
              <a:rPr lang="en-US" dirty="0"/>
              <a:t> B2:</a:t>
            </a:r>
            <a:br>
              <a:rPr lang="sk-SK" dirty="0"/>
            </a:br>
            <a:r>
              <a:rPr lang="en-US" sz="2400" dirty="0" err="1">
                <a:solidFill>
                  <a:schemeClr val="accent1"/>
                </a:solidFill>
              </a:rPr>
              <a:t>vyu</a:t>
            </a:r>
            <a:r>
              <a:rPr lang="sk-SK" sz="2400" dirty="0">
                <a:solidFill>
                  <a:schemeClr val="accent1"/>
                </a:solidFill>
              </a:rPr>
              <a:t>žitie existujúceho IS CSRÚ so zmenou modelu dodávania služieb</a:t>
            </a:r>
            <a:endParaRPr lang="uk-UA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endParaRPr lang="en-US" dirty="0"/>
          </a:p>
          <a:p>
            <a:pPr algn="l"/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081414" y="1400706"/>
            <a:ext cx="5733918" cy="914400"/>
            <a:chOff x="2879290" y="2579335"/>
            <a:chExt cx="8600876" cy="1371600"/>
          </a:xfrm>
        </p:grpSpPr>
        <p:sp>
          <p:nvSpPr>
            <p:cNvPr id="5" name="TextBox 4"/>
            <p:cNvSpPr txBox="1"/>
            <p:nvPr/>
          </p:nvSpPr>
          <p:spPr>
            <a:xfrm>
              <a:off x="4721660" y="2579335"/>
              <a:ext cx="6758506" cy="1246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latin typeface="+mj-lt"/>
                </a:rPr>
                <a:t>Podpíše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sa</a:t>
              </a:r>
              <a:r>
                <a:rPr lang="en-US" sz="2400" dirty="0">
                  <a:latin typeface="+mj-lt"/>
                </a:rPr>
                <a:t> Memorandum o </a:t>
              </a:r>
              <a:r>
                <a:rPr lang="en-US" sz="2400" dirty="0" err="1">
                  <a:latin typeface="+mj-lt"/>
                </a:rPr>
                <a:t>spolupráci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medzi</a:t>
              </a:r>
              <a:r>
                <a:rPr lang="en-US" sz="2400" dirty="0">
                  <a:latin typeface="+mj-lt"/>
                </a:rPr>
                <a:t> ÚPVII a OVM</a:t>
              </a: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879290" y="2579335"/>
              <a:ext cx="1371600" cy="1371600"/>
              <a:chOff x="2879290" y="2579335"/>
              <a:chExt cx="1371600" cy="1371600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2879290" y="2579335"/>
                <a:ext cx="1371600" cy="1371600"/>
              </a:xfrm>
              <a:prstGeom prst="ellipse">
                <a:avLst/>
              </a:prstGeom>
              <a:solidFill>
                <a:schemeClr val="accent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uk-UA" sz="1867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Freeform 429"/>
              <p:cNvSpPr>
                <a:spLocks noEditPoints="1"/>
              </p:cNvSpPr>
              <p:nvPr/>
            </p:nvSpPr>
            <p:spPr bwMode="auto">
              <a:xfrm>
                <a:off x="3379966" y="2979302"/>
                <a:ext cx="370247" cy="587282"/>
              </a:xfrm>
              <a:custGeom>
                <a:avLst/>
                <a:gdLst>
                  <a:gd name="T0" fmla="*/ 104 w 112"/>
                  <a:gd name="T1" fmla="*/ 0 h 176"/>
                  <a:gd name="T2" fmla="*/ 8 w 112"/>
                  <a:gd name="T3" fmla="*/ 0 h 176"/>
                  <a:gd name="T4" fmla="*/ 0 w 112"/>
                  <a:gd name="T5" fmla="*/ 8 h 176"/>
                  <a:gd name="T6" fmla="*/ 0 w 112"/>
                  <a:gd name="T7" fmla="*/ 16 h 176"/>
                  <a:gd name="T8" fmla="*/ 8 w 112"/>
                  <a:gd name="T9" fmla="*/ 24 h 176"/>
                  <a:gd name="T10" fmla="*/ 16 w 112"/>
                  <a:gd name="T11" fmla="*/ 24 h 176"/>
                  <a:gd name="T12" fmla="*/ 16 w 112"/>
                  <a:gd name="T13" fmla="*/ 136 h 176"/>
                  <a:gd name="T14" fmla="*/ 56 w 112"/>
                  <a:gd name="T15" fmla="*/ 176 h 176"/>
                  <a:gd name="T16" fmla="*/ 96 w 112"/>
                  <a:gd name="T17" fmla="*/ 136 h 176"/>
                  <a:gd name="T18" fmla="*/ 96 w 112"/>
                  <a:gd name="T19" fmla="*/ 24 h 176"/>
                  <a:gd name="T20" fmla="*/ 104 w 112"/>
                  <a:gd name="T21" fmla="*/ 24 h 176"/>
                  <a:gd name="T22" fmla="*/ 112 w 112"/>
                  <a:gd name="T23" fmla="*/ 16 h 176"/>
                  <a:gd name="T24" fmla="*/ 112 w 112"/>
                  <a:gd name="T25" fmla="*/ 8 h 176"/>
                  <a:gd name="T26" fmla="*/ 104 w 112"/>
                  <a:gd name="T27" fmla="*/ 0 h 176"/>
                  <a:gd name="T28" fmla="*/ 88 w 112"/>
                  <a:gd name="T29" fmla="*/ 136 h 176"/>
                  <a:gd name="T30" fmla="*/ 56 w 112"/>
                  <a:gd name="T31" fmla="*/ 168 h 176"/>
                  <a:gd name="T32" fmla="*/ 24 w 112"/>
                  <a:gd name="T33" fmla="*/ 136 h 176"/>
                  <a:gd name="T34" fmla="*/ 24 w 112"/>
                  <a:gd name="T35" fmla="*/ 52 h 176"/>
                  <a:gd name="T36" fmla="*/ 43 w 112"/>
                  <a:gd name="T37" fmla="*/ 56 h 176"/>
                  <a:gd name="T38" fmla="*/ 54 w 112"/>
                  <a:gd name="T39" fmla="*/ 54 h 176"/>
                  <a:gd name="T40" fmla="*/ 78 w 112"/>
                  <a:gd name="T41" fmla="*/ 45 h 176"/>
                  <a:gd name="T42" fmla="*/ 88 w 112"/>
                  <a:gd name="T43" fmla="*/ 41 h 176"/>
                  <a:gd name="T44" fmla="*/ 88 w 112"/>
                  <a:gd name="T45" fmla="*/ 136 h 176"/>
                  <a:gd name="T46" fmla="*/ 88 w 112"/>
                  <a:gd name="T47" fmla="*/ 33 h 176"/>
                  <a:gd name="T48" fmla="*/ 74 w 112"/>
                  <a:gd name="T49" fmla="*/ 38 h 176"/>
                  <a:gd name="T50" fmla="*/ 52 w 112"/>
                  <a:gd name="T51" fmla="*/ 47 h 176"/>
                  <a:gd name="T52" fmla="*/ 24 w 112"/>
                  <a:gd name="T53" fmla="*/ 44 h 176"/>
                  <a:gd name="T54" fmla="*/ 24 w 112"/>
                  <a:gd name="T55" fmla="*/ 24 h 176"/>
                  <a:gd name="T56" fmla="*/ 88 w 112"/>
                  <a:gd name="T57" fmla="*/ 24 h 176"/>
                  <a:gd name="T58" fmla="*/ 88 w 112"/>
                  <a:gd name="T59" fmla="*/ 33 h 176"/>
                  <a:gd name="T60" fmla="*/ 104 w 112"/>
                  <a:gd name="T61" fmla="*/ 16 h 176"/>
                  <a:gd name="T62" fmla="*/ 8 w 112"/>
                  <a:gd name="T63" fmla="*/ 16 h 176"/>
                  <a:gd name="T64" fmla="*/ 8 w 112"/>
                  <a:gd name="T65" fmla="*/ 8 h 176"/>
                  <a:gd name="T66" fmla="*/ 104 w 112"/>
                  <a:gd name="T67" fmla="*/ 8 h 176"/>
                  <a:gd name="T68" fmla="*/ 104 w 112"/>
                  <a:gd name="T69" fmla="*/ 16 h 176"/>
                  <a:gd name="T70" fmla="*/ 52 w 112"/>
                  <a:gd name="T71" fmla="*/ 112 h 176"/>
                  <a:gd name="T72" fmla="*/ 48 w 112"/>
                  <a:gd name="T73" fmla="*/ 116 h 176"/>
                  <a:gd name="T74" fmla="*/ 52 w 112"/>
                  <a:gd name="T75" fmla="*/ 120 h 176"/>
                  <a:gd name="T76" fmla="*/ 56 w 112"/>
                  <a:gd name="T77" fmla="*/ 116 h 176"/>
                  <a:gd name="T78" fmla="*/ 52 w 112"/>
                  <a:gd name="T79" fmla="*/ 112 h 176"/>
                  <a:gd name="T80" fmla="*/ 48 w 112"/>
                  <a:gd name="T81" fmla="*/ 88 h 176"/>
                  <a:gd name="T82" fmla="*/ 40 w 112"/>
                  <a:gd name="T83" fmla="*/ 80 h 176"/>
                  <a:gd name="T84" fmla="*/ 32 w 112"/>
                  <a:gd name="T85" fmla="*/ 88 h 176"/>
                  <a:gd name="T86" fmla="*/ 40 w 112"/>
                  <a:gd name="T87" fmla="*/ 96 h 176"/>
                  <a:gd name="T88" fmla="*/ 48 w 112"/>
                  <a:gd name="T89" fmla="*/ 88 h 176"/>
                  <a:gd name="T90" fmla="*/ 44 w 112"/>
                  <a:gd name="T91" fmla="*/ 144 h 176"/>
                  <a:gd name="T92" fmla="*/ 40 w 112"/>
                  <a:gd name="T93" fmla="*/ 148 h 176"/>
                  <a:gd name="T94" fmla="*/ 44 w 112"/>
                  <a:gd name="T95" fmla="*/ 152 h 176"/>
                  <a:gd name="T96" fmla="*/ 48 w 112"/>
                  <a:gd name="T97" fmla="*/ 148 h 176"/>
                  <a:gd name="T98" fmla="*/ 44 w 112"/>
                  <a:gd name="T99" fmla="*/ 144 h 176"/>
                  <a:gd name="T100" fmla="*/ 72 w 112"/>
                  <a:gd name="T101" fmla="*/ 64 h 176"/>
                  <a:gd name="T102" fmla="*/ 64 w 112"/>
                  <a:gd name="T103" fmla="*/ 72 h 176"/>
                  <a:gd name="T104" fmla="*/ 72 w 112"/>
                  <a:gd name="T105" fmla="*/ 80 h 176"/>
                  <a:gd name="T106" fmla="*/ 80 w 112"/>
                  <a:gd name="T107" fmla="*/ 72 h 176"/>
                  <a:gd name="T108" fmla="*/ 72 w 112"/>
                  <a:gd name="T109" fmla="*/ 64 h 176"/>
                  <a:gd name="T110" fmla="*/ 68 w 112"/>
                  <a:gd name="T111" fmla="*/ 128 h 176"/>
                  <a:gd name="T112" fmla="*/ 64 w 112"/>
                  <a:gd name="T113" fmla="*/ 132 h 176"/>
                  <a:gd name="T114" fmla="*/ 68 w 112"/>
                  <a:gd name="T115" fmla="*/ 136 h 176"/>
                  <a:gd name="T116" fmla="*/ 72 w 112"/>
                  <a:gd name="T117" fmla="*/ 132 h 176"/>
                  <a:gd name="T118" fmla="*/ 68 w 112"/>
                  <a:gd name="T119" fmla="*/ 128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2" h="176">
                    <a:moveTo>
                      <a:pt x="10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0"/>
                      <a:pt x="4" y="24"/>
                      <a:pt x="8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136"/>
                      <a:pt x="16" y="136"/>
                      <a:pt x="16" y="136"/>
                    </a:cubicBezTo>
                    <a:cubicBezTo>
                      <a:pt x="16" y="158"/>
                      <a:pt x="34" y="176"/>
                      <a:pt x="56" y="176"/>
                    </a:cubicBezTo>
                    <a:cubicBezTo>
                      <a:pt x="78" y="176"/>
                      <a:pt x="96" y="158"/>
                      <a:pt x="96" y="136"/>
                    </a:cubicBezTo>
                    <a:cubicBezTo>
                      <a:pt x="96" y="24"/>
                      <a:pt x="96" y="24"/>
                      <a:pt x="96" y="24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8" y="24"/>
                      <a:pt x="112" y="20"/>
                      <a:pt x="112" y="16"/>
                    </a:cubicBezTo>
                    <a:cubicBezTo>
                      <a:pt x="112" y="8"/>
                      <a:pt x="112" y="8"/>
                      <a:pt x="112" y="8"/>
                    </a:cubicBezTo>
                    <a:cubicBezTo>
                      <a:pt x="112" y="4"/>
                      <a:pt x="108" y="0"/>
                      <a:pt x="104" y="0"/>
                    </a:cubicBezTo>
                    <a:moveTo>
                      <a:pt x="88" y="136"/>
                    </a:moveTo>
                    <a:cubicBezTo>
                      <a:pt x="88" y="154"/>
                      <a:pt x="74" y="168"/>
                      <a:pt x="56" y="168"/>
                    </a:cubicBezTo>
                    <a:cubicBezTo>
                      <a:pt x="38" y="168"/>
                      <a:pt x="24" y="154"/>
                      <a:pt x="24" y="136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30" y="54"/>
                      <a:pt x="36" y="56"/>
                      <a:pt x="43" y="56"/>
                    </a:cubicBezTo>
                    <a:cubicBezTo>
                      <a:pt x="47" y="56"/>
                      <a:pt x="50" y="55"/>
                      <a:pt x="54" y="54"/>
                    </a:cubicBezTo>
                    <a:cubicBezTo>
                      <a:pt x="65" y="51"/>
                      <a:pt x="72" y="48"/>
                      <a:pt x="78" y="45"/>
                    </a:cubicBezTo>
                    <a:cubicBezTo>
                      <a:pt x="82" y="43"/>
                      <a:pt x="85" y="42"/>
                      <a:pt x="88" y="41"/>
                    </a:cubicBezTo>
                    <a:lnTo>
                      <a:pt x="88" y="136"/>
                    </a:lnTo>
                    <a:close/>
                    <a:moveTo>
                      <a:pt x="88" y="33"/>
                    </a:moveTo>
                    <a:cubicBezTo>
                      <a:pt x="83" y="34"/>
                      <a:pt x="79" y="36"/>
                      <a:pt x="74" y="38"/>
                    </a:cubicBezTo>
                    <a:cubicBezTo>
                      <a:pt x="68" y="41"/>
                      <a:pt x="62" y="44"/>
                      <a:pt x="52" y="47"/>
                    </a:cubicBezTo>
                    <a:cubicBezTo>
                      <a:pt x="42" y="50"/>
                      <a:pt x="32" y="48"/>
                      <a:pt x="24" y="4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88" y="24"/>
                      <a:pt x="88" y="24"/>
                      <a:pt x="88" y="24"/>
                    </a:cubicBezTo>
                    <a:lnTo>
                      <a:pt x="88" y="33"/>
                    </a:lnTo>
                    <a:close/>
                    <a:moveTo>
                      <a:pt x="104" y="16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104" y="8"/>
                      <a:pt x="104" y="8"/>
                      <a:pt x="104" y="8"/>
                    </a:cubicBezTo>
                    <a:lnTo>
                      <a:pt x="104" y="16"/>
                    </a:lnTo>
                    <a:close/>
                    <a:moveTo>
                      <a:pt x="52" y="112"/>
                    </a:moveTo>
                    <a:cubicBezTo>
                      <a:pt x="50" y="112"/>
                      <a:pt x="48" y="114"/>
                      <a:pt x="48" y="116"/>
                    </a:cubicBezTo>
                    <a:cubicBezTo>
                      <a:pt x="48" y="118"/>
                      <a:pt x="50" y="120"/>
                      <a:pt x="52" y="120"/>
                    </a:cubicBezTo>
                    <a:cubicBezTo>
                      <a:pt x="54" y="120"/>
                      <a:pt x="56" y="118"/>
                      <a:pt x="56" y="116"/>
                    </a:cubicBezTo>
                    <a:cubicBezTo>
                      <a:pt x="56" y="114"/>
                      <a:pt x="54" y="112"/>
                      <a:pt x="52" y="112"/>
                    </a:cubicBezTo>
                    <a:moveTo>
                      <a:pt x="48" y="88"/>
                    </a:moveTo>
                    <a:cubicBezTo>
                      <a:pt x="48" y="84"/>
                      <a:pt x="44" y="80"/>
                      <a:pt x="40" y="80"/>
                    </a:cubicBezTo>
                    <a:cubicBezTo>
                      <a:pt x="36" y="80"/>
                      <a:pt x="32" y="84"/>
                      <a:pt x="32" y="88"/>
                    </a:cubicBezTo>
                    <a:cubicBezTo>
                      <a:pt x="32" y="92"/>
                      <a:pt x="36" y="96"/>
                      <a:pt x="40" y="96"/>
                    </a:cubicBezTo>
                    <a:cubicBezTo>
                      <a:pt x="44" y="96"/>
                      <a:pt x="48" y="92"/>
                      <a:pt x="48" y="88"/>
                    </a:cubicBezTo>
                    <a:moveTo>
                      <a:pt x="44" y="144"/>
                    </a:moveTo>
                    <a:cubicBezTo>
                      <a:pt x="42" y="144"/>
                      <a:pt x="40" y="146"/>
                      <a:pt x="40" y="148"/>
                    </a:cubicBezTo>
                    <a:cubicBezTo>
                      <a:pt x="40" y="150"/>
                      <a:pt x="42" y="152"/>
                      <a:pt x="44" y="152"/>
                    </a:cubicBezTo>
                    <a:cubicBezTo>
                      <a:pt x="46" y="152"/>
                      <a:pt x="48" y="150"/>
                      <a:pt x="48" y="148"/>
                    </a:cubicBezTo>
                    <a:cubicBezTo>
                      <a:pt x="48" y="146"/>
                      <a:pt x="46" y="144"/>
                      <a:pt x="44" y="144"/>
                    </a:cubicBezTo>
                    <a:moveTo>
                      <a:pt x="72" y="64"/>
                    </a:moveTo>
                    <a:cubicBezTo>
                      <a:pt x="68" y="64"/>
                      <a:pt x="64" y="68"/>
                      <a:pt x="64" y="72"/>
                    </a:cubicBezTo>
                    <a:cubicBezTo>
                      <a:pt x="64" y="76"/>
                      <a:pt x="68" y="80"/>
                      <a:pt x="72" y="80"/>
                    </a:cubicBezTo>
                    <a:cubicBezTo>
                      <a:pt x="76" y="80"/>
                      <a:pt x="80" y="76"/>
                      <a:pt x="80" y="72"/>
                    </a:cubicBezTo>
                    <a:cubicBezTo>
                      <a:pt x="80" y="68"/>
                      <a:pt x="76" y="64"/>
                      <a:pt x="72" y="64"/>
                    </a:cubicBezTo>
                    <a:moveTo>
                      <a:pt x="68" y="128"/>
                    </a:moveTo>
                    <a:cubicBezTo>
                      <a:pt x="66" y="128"/>
                      <a:pt x="64" y="130"/>
                      <a:pt x="64" y="132"/>
                    </a:cubicBezTo>
                    <a:cubicBezTo>
                      <a:pt x="64" y="134"/>
                      <a:pt x="66" y="136"/>
                      <a:pt x="68" y="136"/>
                    </a:cubicBezTo>
                    <a:cubicBezTo>
                      <a:pt x="70" y="136"/>
                      <a:pt x="72" y="134"/>
                      <a:pt x="72" y="132"/>
                    </a:cubicBezTo>
                    <a:cubicBezTo>
                      <a:pt x="72" y="130"/>
                      <a:pt x="70" y="128"/>
                      <a:pt x="68" y="12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1200"/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4058275" y="2604738"/>
            <a:ext cx="7622246" cy="2659641"/>
            <a:chOff x="2879291" y="4238523"/>
            <a:chExt cx="11433367" cy="3989460"/>
          </a:xfrm>
        </p:grpSpPr>
        <p:grpSp>
          <p:nvGrpSpPr>
            <p:cNvPr id="35" name="Group 34"/>
            <p:cNvGrpSpPr/>
            <p:nvPr/>
          </p:nvGrpSpPr>
          <p:grpSpPr>
            <a:xfrm>
              <a:off x="3999046" y="4238523"/>
              <a:ext cx="10313612" cy="3989460"/>
              <a:chOff x="3084577" y="2058573"/>
              <a:chExt cx="10313612" cy="3989460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3650934" y="2058573"/>
                <a:ext cx="8963468" cy="12464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k-SK" sz="2400" dirty="0">
                    <a:latin typeface="+mj-lt"/>
                  </a:rPr>
                  <a:t>Použijeme</a:t>
                </a:r>
                <a:r>
                  <a:rPr lang="en-US" sz="2400" dirty="0">
                    <a:latin typeface="+mj-lt"/>
                  </a:rPr>
                  <a:t> </a:t>
                </a:r>
                <a:r>
                  <a:rPr lang="en-US" sz="2400" dirty="0" err="1">
                    <a:solidFill>
                      <a:schemeClr val="accent6"/>
                    </a:solidFill>
                    <a:latin typeface="+mj-lt"/>
                  </a:rPr>
                  <a:t>Nový</a:t>
                </a:r>
                <a:r>
                  <a:rPr lang="en-US" sz="2400" dirty="0">
                    <a:solidFill>
                      <a:schemeClr val="accent6"/>
                    </a:solidFill>
                    <a:latin typeface="+mj-lt"/>
                  </a:rPr>
                  <a:t> Model </a:t>
                </a:r>
                <a:r>
                  <a:rPr lang="en-US" sz="2400" dirty="0" err="1">
                    <a:solidFill>
                      <a:schemeClr val="accent6"/>
                    </a:solidFill>
                    <a:latin typeface="+mj-lt"/>
                  </a:rPr>
                  <a:t>dodávania</a:t>
                </a:r>
                <a:r>
                  <a:rPr lang="en-US" sz="2400" dirty="0">
                    <a:solidFill>
                      <a:schemeClr val="accent6"/>
                    </a:solidFill>
                    <a:latin typeface="+mj-lt"/>
                  </a:rPr>
                  <a:t> </a:t>
                </a:r>
                <a:r>
                  <a:rPr lang="en-US" sz="2400" dirty="0" err="1">
                    <a:solidFill>
                      <a:schemeClr val="accent6"/>
                    </a:solidFill>
                    <a:latin typeface="+mj-lt"/>
                  </a:rPr>
                  <a:t>služieb</a:t>
                </a:r>
                <a:r>
                  <a:rPr lang="en-US" sz="2400" dirty="0">
                    <a:solidFill>
                      <a:schemeClr val="accent6"/>
                    </a:solidFill>
                    <a:latin typeface="+mj-lt"/>
                  </a:rPr>
                  <a:t> </a:t>
                </a:r>
                <a:r>
                  <a:rPr lang="en-US" sz="2400" dirty="0" err="1">
                    <a:latin typeface="+mj-lt"/>
                  </a:rPr>
                  <a:t>Dátovej</a:t>
                </a:r>
                <a:r>
                  <a:rPr lang="en-US" sz="2400" dirty="0">
                    <a:latin typeface="+mj-lt"/>
                  </a:rPr>
                  <a:t> </a:t>
                </a:r>
                <a:r>
                  <a:rPr lang="en-US" sz="2400" dirty="0" err="1">
                    <a:latin typeface="+mj-lt"/>
                  </a:rPr>
                  <a:t>integrácie</a:t>
                </a:r>
                <a:endParaRPr lang="en-US" sz="2400" dirty="0">
                  <a:latin typeface="+mj-lt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3084577" y="3324211"/>
                <a:ext cx="10313612" cy="2723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sk-SK" sz="1400" b="1" dirty="0"/>
                  <a:t>Legislatíva</a:t>
                </a:r>
                <a:r>
                  <a:rPr lang="en-US" sz="1400" b="1" dirty="0"/>
                  <a:t>: </a:t>
                </a:r>
                <a:r>
                  <a:rPr lang="sk-SK" sz="1400" dirty="0"/>
                  <a:t>Analýza osobitných predpisov OVM pre realizáciu princípu „1x a dosť“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sk-SK" sz="1400" b="1" dirty="0"/>
                  <a:t>Dátová </a:t>
                </a:r>
                <a:r>
                  <a:rPr lang="sk-SK" sz="1400" b="1" dirty="0" err="1"/>
                  <a:t>úrove</a:t>
                </a:r>
                <a:r>
                  <a:rPr lang="en-US" sz="1400" b="1" dirty="0"/>
                  <a:t>ň: </a:t>
                </a:r>
                <a:r>
                  <a:rPr lang="sk-SK" sz="1400" dirty="0"/>
                  <a:t>Vytvorenie dátového modelu OVM pre “1x a dosť” v súlade s Centrálnym modelom verejnej správy (ktorý spravuje Dátová kancelária verejnej správy)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sk-SK" sz="1400" b="1" dirty="0"/>
                  <a:t>Aplikačná úroveň</a:t>
                </a:r>
                <a:r>
                  <a:rPr lang="en-US" sz="1400" b="1" dirty="0"/>
                  <a:t>: </a:t>
                </a:r>
                <a:r>
                  <a:rPr lang="sk-SK" sz="1400" dirty="0"/>
                  <a:t>Modifikácia nastavení IS CSRÚ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sk-SK" sz="1400" b="1" dirty="0"/>
                  <a:t>Technologická úroveň</a:t>
                </a:r>
                <a:r>
                  <a:rPr lang="en-US" sz="1400" b="1" dirty="0"/>
                  <a:t>: </a:t>
                </a:r>
                <a:r>
                  <a:rPr lang="sk-SK" sz="1400" dirty="0"/>
                  <a:t>Nastavenie konektivity a prístupov pre integrovaný OVM/Komerčnú organizáciu</a:t>
                </a: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2879291" y="4247411"/>
              <a:ext cx="1371600" cy="1371601"/>
              <a:chOff x="2879291" y="4247411"/>
              <a:chExt cx="1371600" cy="1371601"/>
            </a:xfrm>
          </p:grpSpPr>
          <p:sp>
            <p:nvSpPr>
              <p:cNvPr id="37" name="Oval 36"/>
              <p:cNvSpPr/>
              <p:nvPr/>
            </p:nvSpPr>
            <p:spPr>
              <a:xfrm>
                <a:off x="2879291" y="4247411"/>
                <a:ext cx="1371600" cy="1371601"/>
              </a:xfrm>
              <a:prstGeom prst="ellipse">
                <a:avLst/>
              </a:prstGeom>
              <a:solidFill>
                <a:schemeClr val="accent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uk-UA" sz="1867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Freeform 457"/>
              <p:cNvSpPr>
                <a:spLocks noEditPoints="1"/>
              </p:cNvSpPr>
              <p:nvPr/>
            </p:nvSpPr>
            <p:spPr bwMode="auto">
              <a:xfrm>
                <a:off x="3354432" y="4645952"/>
                <a:ext cx="421316" cy="574519"/>
              </a:xfrm>
              <a:custGeom>
                <a:avLst/>
                <a:gdLst>
                  <a:gd name="T0" fmla="*/ 127 w 128"/>
                  <a:gd name="T1" fmla="*/ 138 h 176"/>
                  <a:gd name="T2" fmla="*/ 116 w 128"/>
                  <a:gd name="T3" fmla="*/ 104 h 176"/>
                  <a:gd name="T4" fmla="*/ 119 w 128"/>
                  <a:gd name="T5" fmla="*/ 98 h 176"/>
                  <a:gd name="T6" fmla="*/ 100 w 128"/>
                  <a:gd name="T7" fmla="*/ 72 h 176"/>
                  <a:gd name="T8" fmla="*/ 112 w 128"/>
                  <a:gd name="T9" fmla="*/ 68 h 176"/>
                  <a:gd name="T10" fmla="*/ 111 w 128"/>
                  <a:gd name="T11" fmla="*/ 65 h 176"/>
                  <a:gd name="T12" fmla="*/ 96 w 128"/>
                  <a:gd name="T13" fmla="*/ 40 h 176"/>
                  <a:gd name="T14" fmla="*/ 99 w 128"/>
                  <a:gd name="T15" fmla="*/ 33 h 176"/>
                  <a:gd name="T16" fmla="*/ 64 w 128"/>
                  <a:gd name="T17" fmla="*/ 0 h 176"/>
                  <a:gd name="T18" fmla="*/ 29 w 128"/>
                  <a:gd name="T19" fmla="*/ 33 h 176"/>
                  <a:gd name="T20" fmla="*/ 32 w 128"/>
                  <a:gd name="T21" fmla="*/ 40 h 176"/>
                  <a:gd name="T22" fmla="*/ 17 w 128"/>
                  <a:gd name="T23" fmla="*/ 65 h 176"/>
                  <a:gd name="T24" fmla="*/ 16 w 128"/>
                  <a:gd name="T25" fmla="*/ 68 h 176"/>
                  <a:gd name="T26" fmla="*/ 28 w 128"/>
                  <a:gd name="T27" fmla="*/ 72 h 176"/>
                  <a:gd name="T28" fmla="*/ 9 w 128"/>
                  <a:gd name="T29" fmla="*/ 98 h 176"/>
                  <a:gd name="T30" fmla="*/ 12 w 128"/>
                  <a:gd name="T31" fmla="*/ 104 h 176"/>
                  <a:gd name="T32" fmla="*/ 1 w 128"/>
                  <a:gd name="T33" fmla="*/ 138 h 176"/>
                  <a:gd name="T34" fmla="*/ 0 w 128"/>
                  <a:gd name="T35" fmla="*/ 140 h 176"/>
                  <a:gd name="T36" fmla="*/ 48 w 128"/>
                  <a:gd name="T37" fmla="*/ 144 h 176"/>
                  <a:gd name="T38" fmla="*/ 52 w 128"/>
                  <a:gd name="T39" fmla="*/ 176 h 176"/>
                  <a:gd name="T40" fmla="*/ 80 w 128"/>
                  <a:gd name="T41" fmla="*/ 172 h 176"/>
                  <a:gd name="T42" fmla="*/ 124 w 128"/>
                  <a:gd name="T43" fmla="*/ 144 h 176"/>
                  <a:gd name="T44" fmla="*/ 127 w 128"/>
                  <a:gd name="T45" fmla="*/ 138 h 176"/>
                  <a:gd name="T46" fmla="*/ 56 w 128"/>
                  <a:gd name="T47" fmla="*/ 168 h 176"/>
                  <a:gd name="T48" fmla="*/ 72 w 128"/>
                  <a:gd name="T49" fmla="*/ 144 h 176"/>
                  <a:gd name="T50" fmla="*/ 11 w 128"/>
                  <a:gd name="T51" fmla="*/ 136 h 176"/>
                  <a:gd name="T52" fmla="*/ 31 w 128"/>
                  <a:gd name="T53" fmla="*/ 102 h 176"/>
                  <a:gd name="T54" fmla="*/ 28 w 128"/>
                  <a:gd name="T55" fmla="*/ 96 h 176"/>
                  <a:gd name="T56" fmla="*/ 39 w 128"/>
                  <a:gd name="T57" fmla="*/ 70 h 176"/>
                  <a:gd name="T58" fmla="*/ 40 w 128"/>
                  <a:gd name="T59" fmla="*/ 68 h 176"/>
                  <a:gd name="T60" fmla="*/ 29 w 128"/>
                  <a:gd name="T61" fmla="*/ 64 h 176"/>
                  <a:gd name="T62" fmla="*/ 51 w 128"/>
                  <a:gd name="T63" fmla="*/ 39 h 176"/>
                  <a:gd name="T64" fmla="*/ 48 w 128"/>
                  <a:gd name="T65" fmla="*/ 32 h 176"/>
                  <a:gd name="T66" fmla="*/ 64 w 128"/>
                  <a:gd name="T67" fmla="*/ 10 h 176"/>
                  <a:gd name="T68" fmla="*/ 80 w 128"/>
                  <a:gd name="T69" fmla="*/ 32 h 176"/>
                  <a:gd name="T70" fmla="*/ 77 w 128"/>
                  <a:gd name="T71" fmla="*/ 39 h 176"/>
                  <a:gd name="T72" fmla="*/ 99 w 128"/>
                  <a:gd name="T73" fmla="*/ 64 h 176"/>
                  <a:gd name="T74" fmla="*/ 88 w 128"/>
                  <a:gd name="T75" fmla="*/ 68 h 176"/>
                  <a:gd name="T76" fmla="*/ 89 w 128"/>
                  <a:gd name="T77" fmla="*/ 70 h 176"/>
                  <a:gd name="T78" fmla="*/ 100 w 128"/>
                  <a:gd name="T79" fmla="*/ 96 h 176"/>
                  <a:gd name="T80" fmla="*/ 97 w 128"/>
                  <a:gd name="T81" fmla="*/ 102 h 176"/>
                  <a:gd name="T82" fmla="*/ 117 w 128"/>
                  <a:gd name="T83" fmla="*/ 13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8" h="176">
                    <a:moveTo>
                      <a:pt x="127" y="138"/>
                    </a:moveTo>
                    <a:cubicBezTo>
                      <a:pt x="127" y="138"/>
                      <a:pt x="127" y="138"/>
                      <a:pt x="127" y="138"/>
                    </a:cubicBezTo>
                    <a:cubicBezTo>
                      <a:pt x="107" y="104"/>
                      <a:pt x="107" y="104"/>
                      <a:pt x="107" y="104"/>
                    </a:cubicBezTo>
                    <a:cubicBezTo>
                      <a:pt x="116" y="104"/>
                      <a:pt x="116" y="104"/>
                      <a:pt x="116" y="104"/>
                    </a:cubicBezTo>
                    <a:cubicBezTo>
                      <a:pt x="118" y="104"/>
                      <a:pt x="120" y="102"/>
                      <a:pt x="120" y="100"/>
                    </a:cubicBezTo>
                    <a:cubicBezTo>
                      <a:pt x="120" y="99"/>
                      <a:pt x="120" y="98"/>
                      <a:pt x="119" y="98"/>
                    </a:cubicBezTo>
                    <a:cubicBezTo>
                      <a:pt x="119" y="98"/>
                      <a:pt x="119" y="98"/>
                      <a:pt x="119" y="98"/>
                    </a:cubicBezTo>
                    <a:cubicBezTo>
                      <a:pt x="100" y="72"/>
                      <a:pt x="100" y="72"/>
                      <a:pt x="100" y="72"/>
                    </a:cubicBezTo>
                    <a:cubicBezTo>
                      <a:pt x="108" y="72"/>
                      <a:pt x="108" y="72"/>
                      <a:pt x="108" y="72"/>
                    </a:cubicBezTo>
                    <a:cubicBezTo>
                      <a:pt x="110" y="72"/>
                      <a:pt x="112" y="70"/>
                      <a:pt x="112" y="68"/>
                    </a:cubicBezTo>
                    <a:cubicBezTo>
                      <a:pt x="112" y="67"/>
                      <a:pt x="111" y="66"/>
                      <a:pt x="111" y="65"/>
                    </a:cubicBezTo>
                    <a:cubicBezTo>
                      <a:pt x="111" y="65"/>
                      <a:pt x="111" y="65"/>
                      <a:pt x="111" y="65"/>
                    </a:cubicBezTo>
                    <a:cubicBezTo>
                      <a:pt x="89" y="40"/>
                      <a:pt x="89" y="40"/>
                      <a:pt x="89" y="40"/>
                    </a:cubicBezTo>
                    <a:cubicBezTo>
                      <a:pt x="96" y="40"/>
                      <a:pt x="96" y="40"/>
                      <a:pt x="96" y="40"/>
                    </a:cubicBezTo>
                    <a:cubicBezTo>
                      <a:pt x="98" y="40"/>
                      <a:pt x="100" y="38"/>
                      <a:pt x="100" y="36"/>
                    </a:cubicBezTo>
                    <a:cubicBezTo>
                      <a:pt x="100" y="35"/>
                      <a:pt x="100" y="34"/>
                      <a:pt x="99" y="33"/>
                    </a:cubicBezTo>
                    <a:cubicBezTo>
                      <a:pt x="67" y="1"/>
                      <a:pt x="67" y="1"/>
                      <a:pt x="67" y="1"/>
                    </a:cubicBezTo>
                    <a:cubicBezTo>
                      <a:pt x="66" y="0"/>
                      <a:pt x="65" y="0"/>
                      <a:pt x="64" y="0"/>
                    </a:cubicBezTo>
                    <a:cubicBezTo>
                      <a:pt x="63" y="0"/>
                      <a:pt x="62" y="0"/>
                      <a:pt x="61" y="1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28" y="34"/>
                      <a:pt x="28" y="35"/>
                      <a:pt x="28" y="36"/>
                    </a:cubicBezTo>
                    <a:cubicBezTo>
                      <a:pt x="28" y="38"/>
                      <a:pt x="30" y="40"/>
                      <a:pt x="32" y="40"/>
                    </a:cubicBezTo>
                    <a:cubicBezTo>
                      <a:pt x="39" y="40"/>
                      <a:pt x="39" y="40"/>
                      <a:pt x="39" y="40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6"/>
                      <a:pt x="16" y="67"/>
                      <a:pt x="16" y="68"/>
                    </a:cubicBezTo>
                    <a:cubicBezTo>
                      <a:pt x="16" y="70"/>
                      <a:pt x="18" y="72"/>
                      <a:pt x="20" y="72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9" y="98"/>
                      <a:pt x="9" y="98"/>
                      <a:pt x="9" y="98"/>
                    </a:cubicBezTo>
                    <a:cubicBezTo>
                      <a:pt x="8" y="98"/>
                      <a:pt x="8" y="99"/>
                      <a:pt x="8" y="100"/>
                    </a:cubicBezTo>
                    <a:cubicBezTo>
                      <a:pt x="8" y="102"/>
                      <a:pt x="10" y="104"/>
                      <a:pt x="12" y="104"/>
                    </a:cubicBezTo>
                    <a:cubicBezTo>
                      <a:pt x="21" y="104"/>
                      <a:pt x="21" y="104"/>
                      <a:pt x="21" y="104"/>
                    </a:cubicBezTo>
                    <a:cubicBezTo>
                      <a:pt x="1" y="138"/>
                      <a:pt x="1" y="138"/>
                      <a:pt x="1" y="138"/>
                    </a:cubicBezTo>
                    <a:cubicBezTo>
                      <a:pt x="1" y="138"/>
                      <a:pt x="1" y="138"/>
                      <a:pt x="1" y="138"/>
                    </a:cubicBezTo>
                    <a:cubicBezTo>
                      <a:pt x="0" y="139"/>
                      <a:pt x="0" y="139"/>
                      <a:pt x="0" y="140"/>
                    </a:cubicBezTo>
                    <a:cubicBezTo>
                      <a:pt x="0" y="142"/>
                      <a:pt x="2" y="144"/>
                      <a:pt x="4" y="144"/>
                    </a:cubicBezTo>
                    <a:cubicBezTo>
                      <a:pt x="48" y="144"/>
                      <a:pt x="48" y="144"/>
                      <a:pt x="48" y="144"/>
                    </a:cubicBezTo>
                    <a:cubicBezTo>
                      <a:pt x="48" y="172"/>
                      <a:pt x="48" y="172"/>
                      <a:pt x="48" y="172"/>
                    </a:cubicBezTo>
                    <a:cubicBezTo>
                      <a:pt x="48" y="174"/>
                      <a:pt x="50" y="176"/>
                      <a:pt x="52" y="176"/>
                    </a:cubicBezTo>
                    <a:cubicBezTo>
                      <a:pt x="76" y="176"/>
                      <a:pt x="76" y="176"/>
                      <a:pt x="76" y="176"/>
                    </a:cubicBezTo>
                    <a:cubicBezTo>
                      <a:pt x="78" y="176"/>
                      <a:pt x="80" y="174"/>
                      <a:pt x="80" y="172"/>
                    </a:cubicBezTo>
                    <a:cubicBezTo>
                      <a:pt x="80" y="144"/>
                      <a:pt x="80" y="144"/>
                      <a:pt x="80" y="144"/>
                    </a:cubicBezTo>
                    <a:cubicBezTo>
                      <a:pt x="124" y="144"/>
                      <a:pt x="124" y="144"/>
                      <a:pt x="124" y="144"/>
                    </a:cubicBezTo>
                    <a:cubicBezTo>
                      <a:pt x="126" y="144"/>
                      <a:pt x="128" y="142"/>
                      <a:pt x="128" y="140"/>
                    </a:cubicBezTo>
                    <a:cubicBezTo>
                      <a:pt x="128" y="139"/>
                      <a:pt x="128" y="139"/>
                      <a:pt x="127" y="138"/>
                    </a:cubicBezTo>
                    <a:moveTo>
                      <a:pt x="72" y="168"/>
                    </a:moveTo>
                    <a:cubicBezTo>
                      <a:pt x="56" y="168"/>
                      <a:pt x="56" y="168"/>
                      <a:pt x="56" y="168"/>
                    </a:cubicBezTo>
                    <a:cubicBezTo>
                      <a:pt x="56" y="144"/>
                      <a:pt x="56" y="144"/>
                      <a:pt x="56" y="144"/>
                    </a:cubicBezTo>
                    <a:cubicBezTo>
                      <a:pt x="72" y="144"/>
                      <a:pt x="72" y="144"/>
                      <a:pt x="72" y="144"/>
                    </a:cubicBezTo>
                    <a:lnTo>
                      <a:pt x="72" y="168"/>
                    </a:lnTo>
                    <a:close/>
                    <a:moveTo>
                      <a:pt x="11" y="136"/>
                    </a:moveTo>
                    <a:cubicBezTo>
                      <a:pt x="31" y="102"/>
                      <a:pt x="31" y="102"/>
                      <a:pt x="31" y="102"/>
                    </a:cubicBezTo>
                    <a:cubicBezTo>
                      <a:pt x="31" y="102"/>
                      <a:pt x="31" y="102"/>
                      <a:pt x="31" y="102"/>
                    </a:cubicBezTo>
                    <a:cubicBezTo>
                      <a:pt x="32" y="101"/>
                      <a:pt x="32" y="101"/>
                      <a:pt x="32" y="100"/>
                    </a:cubicBezTo>
                    <a:cubicBezTo>
                      <a:pt x="32" y="98"/>
                      <a:pt x="30" y="96"/>
                      <a:pt x="28" y="96"/>
                    </a:cubicBezTo>
                    <a:cubicBezTo>
                      <a:pt x="20" y="96"/>
                      <a:pt x="20" y="96"/>
                      <a:pt x="20" y="96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40" y="70"/>
                      <a:pt x="40" y="69"/>
                      <a:pt x="40" y="68"/>
                    </a:cubicBezTo>
                    <a:cubicBezTo>
                      <a:pt x="40" y="66"/>
                      <a:pt x="38" y="64"/>
                      <a:pt x="36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51" y="38"/>
                      <a:pt x="52" y="37"/>
                      <a:pt x="52" y="36"/>
                    </a:cubicBezTo>
                    <a:cubicBezTo>
                      <a:pt x="52" y="34"/>
                      <a:pt x="50" y="32"/>
                      <a:pt x="48" y="32"/>
                    </a:cubicBezTo>
                    <a:cubicBezTo>
                      <a:pt x="42" y="32"/>
                      <a:pt x="42" y="32"/>
                      <a:pt x="42" y="32"/>
                    </a:cubicBezTo>
                    <a:cubicBezTo>
                      <a:pt x="64" y="10"/>
                      <a:pt x="64" y="10"/>
                      <a:pt x="64" y="10"/>
                    </a:cubicBezTo>
                    <a:cubicBezTo>
                      <a:pt x="86" y="32"/>
                      <a:pt x="86" y="32"/>
                      <a:pt x="86" y="32"/>
                    </a:cubicBezTo>
                    <a:cubicBezTo>
                      <a:pt x="80" y="32"/>
                      <a:pt x="80" y="32"/>
                      <a:pt x="80" y="32"/>
                    </a:cubicBezTo>
                    <a:cubicBezTo>
                      <a:pt x="78" y="32"/>
                      <a:pt x="76" y="34"/>
                      <a:pt x="76" y="36"/>
                    </a:cubicBezTo>
                    <a:cubicBezTo>
                      <a:pt x="76" y="37"/>
                      <a:pt x="77" y="38"/>
                      <a:pt x="77" y="39"/>
                    </a:cubicBezTo>
                    <a:cubicBezTo>
                      <a:pt x="77" y="39"/>
                      <a:pt x="77" y="39"/>
                      <a:pt x="77" y="39"/>
                    </a:cubicBezTo>
                    <a:cubicBezTo>
                      <a:pt x="99" y="64"/>
                      <a:pt x="99" y="64"/>
                      <a:pt x="99" y="64"/>
                    </a:cubicBezTo>
                    <a:cubicBezTo>
                      <a:pt x="92" y="64"/>
                      <a:pt x="92" y="64"/>
                      <a:pt x="92" y="64"/>
                    </a:cubicBezTo>
                    <a:cubicBezTo>
                      <a:pt x="90" y="64"/>
                      <a:pt x="88" y="66"/>
                      <a:pt x="88" y="68"/>
                    </a:cubicBezTo>
                    <a:cubicBezTo>
                      <a:pt x="88" y="69"/>
                      <a:pt x="88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108" y="96"/>
                      <a:pt x="108" y="96"/>
                      <a:pt x="108" y="96"/>
                    </a:cubicBezTo>
                    <a:cubicBezTo>
                      <a:pt x="100" y="96"/>
                      <a:pt x="100" y="96"/>
                      <a:pt x="100" y="96"/>
                    </a:cubicBezTo>
                    <a:cubicBezTo>
                      <a:pt x="98" y="96"/>
                      <a:pt x="96" y="98"/>
                      <a:pt x="96" y="100"/>
                    </a:cubicBezTo>
                    <a:cubicBezTo>
                      <a:pt x="96" y="101"/>
                      <a:pt x="96" y="101"/>
                      <a:pt x="97" y="102"/>
                    </a:cubicBezTo>
                    <a:cubicBezTo>
                      <a:pt x="97" y="102"/>
                      <a:pt x="97" y="102"/>
                      <a:pt x="97" y="102"/>
                    </a:cubicBezTo>
                    <a:cubicBezTo>
                      <a:pt x="117" y="136"/>
                      <a:pt x="117" y="136"/>
                      <a:pt x="117" y="136"/>
                    </a:cubicBezTo>
                    <a:lnTo>
                      <a:pt x="11" y="1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1200"/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048243" y="5436626"/>
            <a:ext cx="7354317" cy="914400"/>
            <a:chOff x="2879290" y="7006193"/>
            <a:chExt cx="11031475" cy="1371600"/>
          </a:xfrm>
        </p:grpSpPr>
        <p:sp>
          <p:nvSpPr>
            <p:cNvPr id="46" name="TextBox 45"/>
            <p:cNvSpPr txBox="1"/>
            <p:nvPr/>
          </p:nvSpPr>
          <p:spPr>
            <a:xfrm>
              <a:off x="4721660" y="7006193"/>
              <a:ext cx="9189105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latin typeface="+mj-lt"/>
                </a:rPr>
                <a:t>Využ</a:t>
              </a:r>
              <a:r>
                <a:rPr lang="sk-SK" sz="2400" dirty="0">
                  <a:latin typeface="+mj-lt"/>
                </a:rPr>
                <a:t>i</a:t>
              </a:r>
              <a:r>
                <a:rPr lang="en-US" sz="2400" dirty="0" err="1">
                  <a:latin typeface="+mj-lt"/>
                </a:rPr>
                <a:t>jeme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existujúc</a:t>
              </a:r>
              <a:r>
                <a:rPr lang="sk-SK" sz="2400" dirty="0">
                  <a:latin typeface="+mj-lt"/>
                </a:rPr>
                <a:t>e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aplikačné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nástroje</a:t>
              </a:r>
              <a:r>
                <a:rPr lang="en-US" sz="2400" dirty="0">
                  <a:latin typeface="+mj-lt"/>
                </a:rPr>
                <a:t> a </a:t>
              </a:r>
              <a:r>
                <a:rPr lang="en-US" sz="2400" dirty="0" err="1">
                  <a:latin typeface="+mj-lt"/>
                </a:rPr>
                <a:t>technológiu</a:t>
              </a:r>
              <a:endParaRPr lang="uk-UA" sz="2400" dirty="0">
                <a:solidFill>
                  <a:schemeClr val="accent1"/>
                </a:solidFill>
                <a:latin typeface="+mj-lt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879290" y="7006193"/>
              <a:ext cx="1371600" cy="1371600"/>
              <a:chOff x="2879290" y="7006193"/>
              <a:chExt cx="1371600" cy="1371600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2879290" y="7006193"/>
                <a:ext cx="1371600" cy="1371600"/>
              </a:xfrm>
              <a:prstGeom prst="ellipse">
                <a:avLst/>
              </a:prstGeom>
              <a:solidFill>
                <a:schemeClr val="accent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uk-UA" sz="1867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Freeform 465"/>
              <p:cNvSpPr>
                <a:spLocks noEditPoints="1"/>
              </p:cNvSpPr>
              <p:nvPr/>
            </p:nvSpPr>
            <p:spPr bwMode="auto">
              <a:xfrm>
                <a:off x="3265062" y="7404733"/>
                <a:ext cx="600053" cy="574519"/>
              </a:xfrm>
              <a:custGeom>
                <a:avLst/>
                <a:gdLst>
                  <a:gd name="T0" fmla="*/ 168 w 180"/>
                  <a:gd name="T1" fmla="*/ 0 h 176"/>
                  <a:gd name="T2" fmla="*/ 55 w 180"/>
                  <a:gd name="T3" fmla="*/ 64 h 176"/>
                  <a:gd name="T4" fmla="*/ 40 w 180"/>
                  <a:gd name="T5" fmla="*/ 98 h 176"/>
                  <a:gd name="T6" fmla="*/ 72 w 180"/>
                  <a:gd name="T7" fmla="*/ 136 h 176"/>
                  <a:gd name="T8" fmla="*/ 89 w 180"/>
                  <a:gd name="T9" fmla="*/ 166 h 176"/>
                  <a:gd name="T10" fmla="*/ 140 w 180"/>
                  <a:gd name="T11" fmla="*/ 92 h 176"/>
                  <a:gd name="T12" fmla="*/ 104 w 180"/>
                  <a:gd name="T13" fmla="*/ 119 h 176"/>
                  <a:gd name="T14" fmla="*/ 85 w 180"/>
                  <a:gd name="T15" fmla="*/ 131 h 176"/>
                  <a:gd name="T16" fmla="*/ 77 w 180"/>
                  <a:gd name="T17" fmla="*/ 128 h 176"/>
                  <a:gd name="T18" fmla="*/ 55 w 180"/>
                  <a:gd name="T19" fmla="*/ 121 h 176"/>
                  <a:gd name="T20" fmla="*/ 45 w 180"/>
                  <a:gd name="T21" fmla="*/ 91 h 176"/>
                  <a:gd name="T22" fmla="*/ 57 w 180"/>
                  <a:gd name="T23" fmla="*/ 72 h 176"/>
                  <a:gd name="T24" fmla="*/ 104 w 180"/>
                  <a:gd name="T25" fmla="*/ 118 h 176"/>
                  <a:gd name="T26" fmla="*/ 134 w 180"/>
                  <a:gd name="T27" fmla="*/ 87 h 176"/>
                  <a:gd name="T28" fmla="*/ 110 w 180"/>
                  <a:gd name="T29" fmla="*/ 112 h 176"/>
                  <a:gd name="T30" fmla="*/ 82 w 180"/>
                  <a:gd name="T31" fmla="*/ 49 h 176"/>
                  <a:gd name="T32" fmla="*/ 168 w 180"/>
                  <a:gd name="T33" fmla="*/ 8 h 176"/>
                  <a:gd name="T34" fmla="*/ 31 w 180"/>
                  <a:gd name="T35" fmla="*/ 98 h 176"/>
                  <a:gd name="T36" fmla="*/ 78 w 180"/>
                  <a:gd name="T37" fmla="*/ 145 h 176"/>
                  <a:gd name="T38" fmla="*/ 31 w 180"/>
                  <a:gd name="T39" fmla="*/ 98 h 176"/>
                  <a:gd name="T40" fmla="*/ 29 w 180"/>
                  <a:gd name="T41" fmla="*/ 125 h 176"/>
                  <a:gd name="T42" fmla="*/ 51 w 180"/>
                  <a:gd name="T43" fmla="*/ 147 h 176"/>
                  <a:gd name="T44" fmla="*/ 84 w 180"/>
                  <a:gd name="T45" fmla="*/ 64 h 176"/>
                  <a:gd name="T46" fmla="*/ 84 w 180"/>
                  <a:gd name="T47" fmla="*/ 72 h 176"/>
                  <a:gd name="T48" fmla="*/ 84 w 180"/>
                  <a:gd name="T49" fmla="*/ 64 h 176"/>
                  <a:gd name="T50" fmla="*/ 112 w 180"/>
                  <a:gd name="T51" fmla="*/ 92 h 176"/>
                  <a:gd name="T52" fmla="*/ 104 w 180"/>
                  <a:gd name="T53" fmla="*/ 92 h 176"/>
                  <a:gd name="T54" fmla="*/ 132 w 180"/>
                  <a:gd name="T55" fmla="*/ 56 h 176"/>
                  <a:gd name="T56" fmla="*/ 132 w 180"/>
                  <a:gd name="T57" fmla="*/ 32 h 176"/>
                  <a:gd name="T58" fmla="*/ 132 w 180"/>
                  <a:gd name="T59" fmla="*/ 56 h 176"/>
                  <a:gd name="T60" fmla="*/ 136 w 180"/>
                  <a:gd name="T61" fmla="*/ 44 h 176"/>
                  <a:gd name="T62" fmla="*/ 128 w 180"/>
                  <a:gd name="T63" fmla="*/ 44 h 176"/>
                  <a:gd name="T64" fmla="*/ 96 w 180"/>
                  <a:gd name="T65" fmla="*/ 84 h 176"/>
                  <a:gd name="T66" fmla="*/ 96 w 180"/>
                  <a:gd name="T67" fmla="*/ 76 h 176"/>
                  <a:gd name="T68" fmla="*/ 96 w 180"/>
                  <a:gd name="T69" fmla="*/ 84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0" h="176">
                    <a:moveTo>
                      <a:pt x="175" y="1"/>
                    </a:moveTo>
                    <a:cubicBezTo>
                      <a:pt x="174" y="0"/>
                      <a:pt x="171" y="0"/>
                      <a:pt x="168" y="0"/>
                    </a:cubicBezTo>
                    <a:cubicBezTo>
                      <a:pt x="151" y="0"/>
                      <a:pt x="107" y="12"/>
                      <a:pt x="84" y="36"/>
                    </a:cubicBezTo>
                    <a:cubicBezTo>
                      <a:pt x="78" y="41"/>
                      <a:pt x="60" y="58"/>
                      <a:pt x="55" y="64"/>
                    </a:cubicBezTo>
                    <a:cubicBezTo>
                      <a:pt x="41" y="68"/>
                      <a:pt x="21" y="76"/>
                      <a:pt x="10" y="87"/>
                    </a:cubicBezTo>
                    <a:cubicBezTo>
                      <a:pt x="10" y="87"/>
                      <a:pt x="24" y="87"/>
                      <a:pt x="40" y="98"/>
                    </a:cubicBezTo>
                    <a:cubicBezTo>
                      <a:pt x="38" y="107"/>
                      <a:pt x="41" y="118"/>
                      <a:pt x="50" y="126"/>
                    </a:cubicBezTo>
                    <a:cubicBezTo>
                      <a:pt x="56" y="133"/>
                      <a:pt x="64" y="136"/>
                      <a:pt x="72" y="136"/>
                    </a:cubicBezTo>
                    <a:cubicBezTo>
                      <a:pt x="74" y="136"/>
                      <a:pt x="76" y="136"/>
                      <a:pt x="79" y="136"/>
                    </a:cubicBezTo>
                    <a:cubicBezTo>
                      <a:pt x="89" y="152"/>
                      <a:pt x="89" y="166"/>
                      <a:pt x="89" y="166"/>
                    </a:cubicBezTo>
                    <a:cubicBezTo>
                      <a:pt x="100" y="155"/>
                      <a:pt x="108" y="135"/>
                      <a:pt x="112" y="121"/>
                    </a:cubicBezTo>
                    <a:cubicBezTo>
                      <a:pt x="118" y="116"/>
                      <a:pt x="135" y="98"/>
                      <a:pt x="140" y="92"/>
                    </a:cubicBezTo>
                    <a:cubicBezTo>
                      <a:pt x="168" y="64"/>
                      <a:pt x="180" y="7"/>
                      <a:pt x="175" y="1"/>
                    </a:cubicBezTo>
                    <a:moveTo>
                      <a:pt x="104" y="119"/>
                    </a:moveTo>
                    <a:cubicBezTo>
                      <a:pt x="101" y="129"/>
                      <a:pt x="97" y="139"/>
                      <a:pt x="93" y="147"/>
                    </a:cubicBezTo>
                    <a:cubicBezTo>
                      <a:pt x="91" y="142"/>
                      <a:pt x="89" y="137"/>
                      <a:pt x="85" y="131"/>
                    </a:cubicBezTo>
                    <a:cubicBezTo>
                      <a:pt x="84" y="129"/>
                      <a:pt x="81" y="128"/>
                      <a:pt x="79" y="128"/>
                    </a:cubicBezTo>
                    <a:cubicBezTo>
                      <a:pt x="78" y="128"/>
                      <a:pt x="77" y="128"/>
                      <a:pt x="77" y="128"/>
                    </a:cubicBezTo>
                    <a:cubicBezTo>
                      <a:pt x="75" y="128"/>
                      <a:pt x="73" y="128"/>
                      <a:pt x="72" y="128"/>
                    </a:cubicBezTo>
                    <a:cubicBezTo>
                      <a:pt x="66" y="128"/>
                      <a:pt x="60" y="126"/>
                      <a:pt x="55" y="121"/>
                    </a:cubicBezTo>
                    <a:cubicBezTo>
                      <a:pt x="49" y="114"/>
                      <a:pt x="46" y="107"/>
                      <a:pt x="48" y="99"/>
                    </a:cubicBezTo>
                    <a:cubicBezTo>
                      <a:pt x="49" y="96"/>
                      <a:pt x="48" y="93"/>
                      <a:pt x="45" y="91"/>
                    </a:cubicBezTo>
                    <a:cubicBezTo>
                      <a:pt x="39" y="87"/>
                      <a:pt x="34" y="85"/>
                      <a:pt x="29" y="83"/>
                    </a:cubicBezTo>
                    <a:cubicBezTo>
                      <a:pt x="37" y="79"/>
                      <a:pt x="47" y="75"/>
                      <a:pt x="57" y="72"/>
                    </a:cubicBezTo>
                    <a:cubicBezTo>
                      <a:pt x="58" y="72"/>
                      <a:pt x="58" y="72"/>
                      <a:pt x="58" y="72"/>
                    </a:cubicBezTo>
                    <a:cubicBezTo>
                      <a:pt x="104" y="118"/>
                      <a:pt x="104" y="118"/>
                      <a:pt x="104" y="118"/>
                    </a:cubicBezTo>
                    <a:cubicBezTo>
                      <a:pt x="104" y="118"/>
                      <a:pt x="104" y="118"/>
                      <a:pt x="104" y="119"/>
                    </a:cubicBezTo>
                    <a:moveTo>
                      <a:pt x="134" y="87"/>
                    </a:moveTo>
                    <a:cubicBezTo>
                      <a:pt x="133" y="88"/>
                      <a:pt x="130" y="91"/>
                      <a:pt x="128" y="94"/>
                    </a:cubicBezTo>
                    <a:cubicBezTo>
                      <a:pt x="122" y="99"/>
                      <a:pt x="114" y="108"/>
                      <a:pt x="110" y="112"/>
                    </a:cubicBezTo>
                    <a:cubicBezTo>
                      <a:pt x="64" y="66"/>
                      <a:pt x="64" y="66"/>
                      <a:pt x="64" y="66"/>
                    </a:cubicBezTo>
                    <a:cubicBezTo>
                      <a:pt x="68" y="62"/>
                      <a:pt x="77" y="54"/>
                      <a:pt x="82" y="49"/>
                    </a:cubicBezTo>
                    <a:cubicBezTo>
                      <a:pt x="85" y="46"/>
                      <a:pt x="88" y="43"/>
                      <a:pt x="89" y="42"/>
                    </a:cubicBezTo>
                    <a:cubicBezTo>
                      <a:pt x="111" y="20"/>
                      <a:pt x="152" y="8"/>
                      <a:pt x="168" y="8"/>
                    </a:cubicBezTo>
                    <a:cubicBezTo>
                      <a:pt x="168" y="21"/>
                      <a:pt x="157" y="64"/>
                      <a:pt x="134" y="87"/>
                    </a:cubicBezTo>
                    <a:moveTo>
                      <a:pt x="31" y="98"/>
                    </a:moveTo>
                    <a:cubicBezTo>
                      <a:pt x="0" y="176"/>
                      <a:pt x="0" y="176"/>
                      <a:pt x="0" y="176"/>
                    </a:cubicBezTo>
                    <a:cubicBezTo>
                      <a:pt x="78" y="145"/>
                      <a:pt x="78" y="145"/>
                      <a:pt x="78" y="145"/>
                    </a:cubicBezTo>
                    <a:cubicBezTo>
                      <a:pt x="76" y="145"/>
                      <a:pt x="75" y="145"/>
                      <a:pt x="74" y="145"/>
                    </a:cubicBezTo>
                    <a:cubicBezTo>
                      <a:pt x="50" y="145"/>
                      <a:pt x="28" y="122"/>
                      <a:pt x="31" y="98"/>
                    </a:cubicBezTo>
                    <a:moveTo>
                      <a:pt x="14" y="162"/>
                    </a:moveTo>
                    <a:cubicBezTo>
                      <a:pt x="29" y="125"/>
                      <a:pt x="29" y="125"/>
                      <a:pt x="29" y="125"/>
                    </a:cubicBezTo>
                    <a:cubicBezTo>
                      <a:pt x="31" y="129"/>
                      <a:pt x="33" y="132"/>
                      <a:pt x="36" y="136"/>
                    </a:cubicBezTo>
                    <a:cubicBezTo>
                      <a:pt x="40" y="140"/>
                      <a:pt x="45" y="144"/>
                      <a:pt x="51" y="147"/>
                    </a:cubicBezTo>
                    <a:lnTo>
                      <a:pt x="14" y="162"/>
                    </a:lnTo>
                    <a:close/>
                    <a:moveTo>
                      <a:pt x="84" y="64"/>
                    </a:moveTo>
                    <a:cubicBezTo>
                      <a:pt x="82" y="64"/>
                      <a:pt x="80" y="66"/>
                      <a:pt x="80" y="68"/>
                    </a:cubicBezTo>
                    <a:cubicBezTo>
                      <a:pt x="80" y="70"/>
                      <a:pt x="82" y="72"/>
                      <a:pt x="84" y="72"/>
                    </a:cubicBezTo>
                    <a:cubicBezTo>
                      <a:pt x="86" y="72"/>
                      <a:pt x="88" y="70"/>
                      <a:pt x="88" y="68"/>
                    </a:cubicBezTo>
                    <a:cubicBezTo>
                      <a:pt x="88" y="66"/>
                      <a:pt x="86" y="64"/>
                      <a:pt x="84" y="64"/>
                    </a:cubicBezTo>
                    <a:moveTo>
                      <a:pt x="108" y="96"/>
                    </a:moveTo>
                    <a:cubicBezTo>
                      <a:pt x="110" y="96"/>
                      <a:pt x="112" y="94"/>
                      <a:pt x="112" y="92"/>
                    </a:cubicBezTo>
                    <a:cubicBezTo>
                      <a:pt x="112" y="90"/>
                      <a:pt x="110" y="88"/>
                      <a:pt x="108" y="88"/>
                    </a:cubicBezTo>
                    <a:cubicBezTo>
                      <a:pt x="106" y="88"/>
                      <a:pt x="104" y="90"/>
                      <a:pt x="104" y="92"/>
                    </a:cubicBezTo>
                    <a:cubicBezTo>
                      <a:pt x="104" y="94"/>
                      <a:pt x="106" y="96"/>
                      <a:pt x="108" y="96"/>
                    </a:cubicBezTo>
                    <a:moveTo>
                      <a:pt x="132" y="56"/>
                    </a:moveTo>
                    <a:cubicBezTo>
                      <a:pt x="139" y="56"/>
                      <a:pt x="144" y="51"/>
                      <a:pt x="144" y="44"/>
                    </a:cubicBezTo>
                    <a:cubicBezTo>
                      <a:pt x="144" y="37"/>
                      <a:pt x="139" y="32"/>
                      <a:pt x="132" y="32"/>
                    </a:cubicBezTo>
                    <a:cubicBezTo>
                      <a:pt x="125" y="32"/>
                      <a:pt x="120" y="37"/>
                      <a:pt x="120" y="44"/>
                    </a:cubicBezTo>
                    <a:cubicBezTo>
                      <a:pt x="120" y="51"/>
                      <a:pt x="125" y="56"/>
                      <a:pt x="132" y="56"/>
                    </a:cubicBezTo>
                    <a:moveTo>
                      <a:pt x="132" y="40"/>
                    </a:moveTo>
                    <a:cubicBezTo>
                      <a:pt x="134" y="40"/>
                      <a:pt x="136" y="42"/>
                      <a:pt x="136" y="44"/>
                    </a:cubicBezTo>
                    <a:cubicBezTo>
                      <a:pt x="136" y="46"/>
                      <a:pt x="134" y="48"/>
                      <a:pt x="132" y="48"/>
                    </a:cubicBezTo>
                    <a:cubicBezTo>
                      <a:pt x="130" y="48"/>
                      <a:pt x="128" y="46"/>
                      <a:pt x="128" y="44"/>
                    </a:cubicBezTo>
                    <a:cubicBezTo>
                      <a:pt x="128" y="42"/>
                      <a:pt x="130" y="40"/>
                      <a:pt x="132" y="40"/>
                    </a:cubicBezTo>
                    <a:moveTo>
                      <a:pt x="96" y="84"/>
                    </a:moveTo>
                    <a:cubicBezTo>
                      <a:pt x="98" y="84"/>
                      <a:pt x="100" y="82"/>
                      <a:pt x="100" y="80"/>
                    </a:cubicBezTo>
                    <a:cubicBezTo>
                      <a:pt x="100" y="78"/>
                      <a:pt x="98" y="76"/>
                      <a:pt x="96" y="76"/>
                    </a:cubicBezTo>
                    <a:cubicBezTo>
                      <a:pt x="94" y="76"/>
                      <a:pt x="92" y="78"/>
                      <a:pt x="92" y="80"/>
                    </a:cubicBezTo>
                    <a:cubicBezTo>
                      <a:pt x="92" y="82"/>
                      <a:pt x="94" y="84"/>
                      <a:pt x="96" y="84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60960" tIns="30480" rIns="60960" bIns="3048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 sz="1200"/>
              </a:p>
            </p:txBody>
          </p:sp>
        </p:grpSp>
      </p:grpSp>
      <p:grpSp>
        <p:nvGrpSpPr>
          <p:cNvPr id="25" name="Group 5">
            <a:extLst>
              <a:ext uri="{FF2B5EF4-FFF2-40B4-BE49-F238E27FC236}">
                <a16:creationId xmlns:a16="http://schemas.microsoft.com/office/drawing/2014/main" id="{B59CCBE5-B246-4596-96EE-68F134DF427A}"/>
              </a:ext>
            </a:extLst>
          </p:cNvPr>
          <p:cNvGrpSpPr/>
          <p:nvPr/>
        </p:nvGrpSpPr>
        <p:grpSpPr>
          <a:xfrm>
            <a:off x="244257" y="1398743"/>
            <a:ext cx="3589855" cy="3865638"/>
            <a:chOff x="0" y="4154524"/>
            <a:chExt cx="12791079" cy="1943500"/>
          </a:xfrm>
        </p:grpSpPr>
        <p:grpSp>
          <p:nvGrpSpPr>
            <p:cNvPr id="26" name="Group 26">
              <a:extLst>
                <a:ext uri="{FF2B5EF4-FFF2-40B4-BE49-F238E27FC236}">
                  <a16:creationId xmlns:a16="http://schemas.microsoft.com/office/drawing/2014/main" id="{F00F37CE-1658-4080-878D-D8FD14F26028}"/>
                </a:ext>
              </a:extLst>
            </p:cNvPr>
            <p:cNvGrpSpPr/>
            <p:nvPr/>
          </p:nvGrpSpPr>
          <p:grpSpPr>
            <a:xfrm>
              <a:off x="0" y="4154524"/>
              <a:ext cx="12791079" cy="1943500"/>
              <a:chOff x="-3124200" y="4135195"/>
              <a:chExt cx="12791079" cy="1943500"/>
            </a:xfrm>
          </p:grpSpPr>
          <p:sp>
            <p:nvSpPr>
              <p:cNvPr id="30" name="Rectangle 25">
                <a:extLst>
                  <a:ext uri="{FF2B5EF4-FFF2-40B4-BE49-F238E27FC236}">
                    <a16:creationId xmlns:a16="http://schemas.microsoft.com/office/drawing/2014/main" id="{8C1A21AF-F8B7-4904-9848-041768D97A51}"/>
                  </a:ext>
                </a:extLst>
              </p:cNvPr>
              <p:cNvSpPr/>
              <p:nvPr/>
            </p:nvSpPr>
            <p:spPr>
              <a:xfrm>
                <a:off x="-3124200" y="4135195"/>
                <a:ext cx="11389891" cy="1943499"/>
              </a:xfrm>
              <a:prstGeom prst="rect">
                <a:avLst/>
              </a:prstGeom>
              <a:solidFill>
                <a:schemeClr val="accent1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uk-UA" sz="280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Isosceles Triangle 24">
                <a:extLst>
                  <a:ext uri="{FF2B5EF4-FFF2-40B4-BE49-F238E27FC236}">
                    <a16:creationId xmlns:a16="http://schemas.microsoft.com/office/drawing/2014/main" id="{D41141A7-8442-4053-8647-BBF6CFA651D1}"/>
                  </a:ext>
                </a:extLst>
              </p:cNvPr>
              <p:cNvSpPr/>
              <p:nvPr/>
            </p:nvSpPr>
            <p:spPr>
              <a:xfrm rot="5400000">
                <a:off x="7994534" y="4406350"/>
                <a:ext cx="1943499" cy="1401191"/>
              </a:xfrm>
              <a:prstGeom prst="triangle">
                <a:avLst/>
              </a:prstGeom>
              <a:solidFill>
                <a:schemeClr val="accent1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uk-UA" sz="28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9" name="TextBox 22">
              <a:extLst>
                <a:ext uri="{FF2B5EF4-FFF2-40B4-BE49-F238E27FC236}">
                  <a16:creationId xmlns:a16="http://schemas.microsoft.com/office/drawing/2014/main" id="{7B6595B6-4604-4209-80B6-B1424ED4B5E2}"/>
                </a:ext>
              </a:extLst>
            </p:cNvPr>
            <p:cNvSpPr txBox="1"/>
            <p:nvPr/>
          </p:nvSpPr>
          <p:spPr>
            <a:xfrm>
              <a:off x="520055" y="4258352"/>
              <a:ext cx="10012010" cy="417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2400" dirty="0">
                  <a:solidFill>
                    <a:schemeClr val="bg1"/>
                  </a:solidFill>
                  <a:latin typeface="+mj-lt"/>
                </a:rPr>
                <a:t>Piliere realizácie zvolenej alternatívy</a:t>
              </a:r>
              <a:endParaRPr lang="uk-UA" sz="2400" dirty="0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0467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25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EE740D-A7F3-41E3-BEAA-8F5D2A6F9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380941"/>
            <a:ext cx="3632200" cy="923330"/>
          </a:xfrm>
        </p:spPr>
        <p:txBody>
          <a:bodyPr/>
          <a:lstStyle/>
          <a:p>
            <a:r>
              <a:rPr lang="en-US" dirty="0" err="1"/>
              <a:t>Dátová</a:t>
            </a:r>
            <a:r>
              <a:rPr lang="en-US" dirty="0"/>
              <a:t> </a:t>
            </a:r>
            <a:r>
              <a:rPr lang="en-US" dirty="0" err="1"/>
              <a:t>integrácia</a:t>
            </a:r>
            <a:r>
              <a:rPr lang="en-US" dirty="0"/>
              <a:t> </a:t>
            </a:r>
            <a:r>
              <a:rPr lang="en-US" dirty="0" err="1">
                <a:solidFill>
                  <a:schemeClr val="accent6"/>
                </a:solidFill>
              </a:rPr>
              <a:t>výstup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 err="1">
                <a:solidFill>
                  <a:schemeClr val="accent6"/>
                </a:solidFill>
              </a:rPr>
              <a:t>projektu</a:t>
            </a:r>
            <a:r>
              <a:rPr lang="en-US" dirty="0"/>
              <a:t> </a:t>
            </a:r>
            <a:endParaRPr lang="sk-SK" dirty="0"/>
          </a:p>
        </p:txBody>
      </p:sp>
      <p:sp>
        <p:nvSpPr>
          <p:cNvPr id="5" name="Šípka: päťuholník 4">
            <a:extLst>
              <a:ext uri="{FF2B5EF4-FFF2-40B4-BE49-F238E27FC236}">
                <a16:creationId xmlns:a16="http://schemas.microsoft.com/office/drawing/2014/main" id="{F49D2CC3-D950-42B7-90F9-9F9E635349A8}"/>
              </a:ext>
            </a:extLst>
          </p:cNvPr>
          <p:cNvSpPr/>
          <p:nvPr/>
        </p:nvSpPr>
        <p:spPr>
          <a:xfrm>
            <a:off x="3505616" y="1671966"/>
            <a:ext cx="4867527" cy="1145779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46"/>
            <a:endParaRPr lang="sk-SK" sz="1867" dirty="0">
              <a:solidFill>
                <a:srgbClr val="0A091B"/>
              </a:solidFill>
              <a:latin typeface="Roboto"/>
            </a:endParaRPr>
          </a:p>
        </p:txBody>
      </p:sp>
      <p:sp>
        <p:nvSpPr>
          <p:cNvPr id="12" name="Obdĺžnik 11">
            <a:extLst>
              <a:ext uri="{FF2B5EF4-FFF2-40B4-BE49-F238E27FC236}">
                <a16:creationId xmlns:a16="http://schemas.microsoft.com/office/drawing/2014/main" id="{51CF7774-699F-4997-9174-A19A8260D4B2}"/>
              </a:ext>
            </a:extLst>
          </p:cNvPr>
          <p:cNvSpPr/>
          <p:nvPr/>
        </p:nvSpPr>
        <p:spPr>
          <a:xfrm>
            <a:off x="4774256" y="1871317"/>
            <a:ext cx="23302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400" dirty="0">
                <a:solidFill>
                  <a:schemeClr val="bg1"/>
                </a:solidFill>
              </a:rPr>
              <a:t>Projekt Dátová integrácia</a:t>
            </a:r>
            <a:endParaRPr lang="sk-SK" sz="2400" dirty="0"/>
          </a:p>
        </p:txBody>
      </p:sp>
      <p:cxnSp>
        <p:nvCxnSpPr>
          <p:cNvPr id="28" name="Straight Connector 2">
            <a:extLst>
              <a:ext uri="{FF2B5EF4-FFF2-40B4-BE49-F238E27FC236}">
                <a16:creationId xmlns:a16="http://schemas.microsoft.com/office/drawing/2014/main" id="{AB92183D-B982-4F71-8CCC-D717DA966595}"/>
              </a:ext>
            </a:extLst>
          </p:cNvPr>
          <p:cNvCxnSpPr>
            <a:cxnSpLocks/>
          </p:cNvCxnSpPr>
          <p:nvPr/>
        </p:nvCxnSpPr>
        <p:spPr>
          <a:xfrm>
            <a:off x="5982813" y="2955453"/>
            <a:ext cx="2067" cy="2616543"/>
          </a:xfrm>
          <a:prstGeom prst="line">
            <a:avLst/>
          </a:prstGeom>
          <a:ln w="25400" cap="sq">
            <a:solidFill>
              <a:schemeClr val="accent2"/>
            </a:solidFill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3">
            <a:extLst>
              <a:ext uri="{FF2B5EF4-FFF2-40B4-BE49-F238E27FC236}">
                <a16:creationId xmlns:a16="http://schemas.microsoft.com/office/drawing/2014/main" id="{97DF1918-A4BB-4648-92C4-D42BF683031D}"/>
              </a:ext>
            </a:extLst>
          </p:cNvPr>
          <p:cNvSpPr txBox="1"/>
          <p:nvPr/>
        </p:nvSpPr>
        <p:spPr>
          <a:xfrm>
            <a:off x="4189267" y="2901665"/>
            <a:ext cx="1730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sz="4000" b="1" dirty="0">
                <a:solidFill>
                  <a:schemeClr val="accent1"/>
                </a:solidFill>
                <a:latin typeface="+mj-lt"/>
              </a:rPr>
              <a:t>216</a:t>
            </a:r>
            <a:endParaRPr lang="uk-UA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0" name="TextBox 30">
            <a:extLst>
              <a:ext uri="{FF2B5EF4-FFF2-40B4-BE49-F238E27FC236}">
                <a16:creationId xmlns:a16="http://schemas.microsoft.com/office/drawing/2014/main" id="{78174B5B-50CF-41E3-92F3-243E3784663E}"/>
              </a:ext>
            </a:extLst>
          </p:cNvPr>
          <p:cNvSpPr txBox="1"/>
          <p:nvPr/>
        </p:nvSpPr>
        <p:spPr>
          <a:xfrm>
            <a:off x="5984880" y="3147337"/>
            <a:ext cx="14945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500" dirty="0">
                <a:solidFill>
                  <a:schemeClr val="tx2"/>
                </a:solidFill>
              </a:rPr>
              <a:t>Objektov evidencie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31" name="TextBox 3">
            <a:extLst>
              <a:ext uri="{FF2B5EF4-FFF2-40B4-BE49-F238E27FC236}">
                <a16:creationId xmlns:a16="http://schemas.microsoft.com/office/drawing/2014/main" id="{0410A017-6326-445E-B134-18677E3E522F}"/>
              </a:ext>
            </a:extLst>
          </p:cNvPr>
          <p:cNvSpPr txBox="1"/>
          <p:nvPr/>
        </p:nvSpPr>
        <p:spPr>
          <a:xfrm>
            <a:off x="4220552" y="3739704"/>
            <a:ext cx="1730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sz="4000" b="1" dirty="0">
                <a:solidFill>
                  <a:schemeClr val="tx2"/>
                </a:solidFill>
                <a:latin typeface="+mj-lt"/>
              </a:rPr>
              <a:t>31</a:t>
            </a:r>
            <a:endParaRPr lang="uk-UA" sz="4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2" name="TextBox 30">
            <a:extLst>
              <a:ext uri="{FF2B5EF4-FFF2-40B4-BE49-F238E27FC236}">
                <a16:creationId xmlns:a16="http://schemas.microsoft.com/office/drawing/2014/main" id="{CB2B624E-2118-40F8-8F9F-3281B4717A7A}"/>
              </a:ext>
            </a:extLst>
          </p:cNvPr>
          <p:cNvSpPr txBox="1"/>
          <p:nvPr/>
        </p:nvSpPr>
        <p:spPr>
          <a:xfrm>
            <a:off x="5984880" y="3849830"/>
            <a:ext cx="149458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500" dirty="0">
                <a:solidFill>
                  <a:schemeClr val="tx2"/>
                </a:solidFill>
              </a:rPr>
              <a:t>Poskytovatelia objektov evidencie</a:t>
            </a:r>
            <a:endParaRPr lang="uk-UA" sz="1500" dirty="0">
              <a:solidFill>
                <a:schemeClr val="tx2"/>
              </a:solidFill>
            </a:endParaRPr>
          </a:p>
        </p:txBody>
      </p:sp>
      <p:sp>
        <p:nvSpPr>
          <p:cNvPr id="33" name="TextBox 3">
            <a:extLst>
              <a:ext uri="{FF2B5EF4-FFF2-40B4-BE49-F238E27FC236}">
                <a16:creationId xmlns:a16="http://schemas.microsoft.com/office/drawing/2014/main" id="{75344FF1-43E7-4251-B319-FB47BCAAF048}"/>
              </a:ext>
            </a:extLst>
          </p:cNvPr>
          <p:cNvSpPr txBox="1"/>
          <p:nvPr/>
        </p:nvSpPr>
        <p:spPr>
          <a:xfrm>
            <a:off x="4189267" y="4886076"/>
            <a:ext cx="1730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sz="4000" b="1" dirty="0">
                <a:solidFill>
                  <a:schemeClr val="tx2"/>
                </a:solidFill>
                <a:latin typeface="+mj-lt"/>
              </a:rPr>
              <a:t>39</a:t>
            </a:r>
            <a:endParaRPr lang="uk-UA" sz="40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4" name="TextBox 30">
            <a:extLst>
              <a:ext uri="{FF2B5EF4-FFF2-40B4-BE49-F238E27FC236}">
                <a16:creationId xmlns:a16="http://schemas.microsoft.com/office/drawing/2014/main" id="{749810FE-08E1-405A-97B6-4C76C5AD047D}"/>
              </a:ext>
            </a:extLst>
          </p:cNvPr>
          <p:cNvSpPr txBox="1"/>
          <p:nvPr/>
        </p:nvSpPr>
        <p:spPr>
          <a:xfrm>
            <a:off x="5984880" y="5131748"/>
            <a:ext cx="170767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>
                <a:solidFill>
                  <a:schemeClr val="tx2"/>
                </a:solidFill>
              </a:rPr>
              <a:t>Konzumovaných</a:t>
            </a:r>
            <a:r>
              <a:rPr lang="en-US" sz="1500" dirty="0">
                <a:solidFill>
                  <a:schemeClr val="tx2"/>
                </a:solidFill>
              </a:rPr>
              <a:t> </a:t>
            </a:r>
            <a:r>
              <a:rPr lang="en-US" sz="1500" dirty="0" err="1">
                <a:solidFill>
                  <a:schemeClr val="tx2"/>
                </a:solidFill>
              </a:rPr>
              <a:t>integrácií</a:t>
            </a:r>
            <a:endParaRPr lang="en-US" sz="1500" dirty="0">
              <a:solidFill>
                <a:schemeClr val="tx2"/>
              </a:solidFill>
            </a:endParaRPr>
          </a:p>
          <a:p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39" name="TextBox 8">
            <a:extLst>
              <a:ext uri="{FF2B5EF4-FFF2-40B4-BE49-F238E27FC236}">
                <a16:creationId xmlns:a16="http://schemas.microsoft.com/office/drawing/2014/main" id="{D7105D4A-EF94-442F-A846-F0B47786A542}"/>
              </a:ext>
            </a:extLst>
          </p:cNvPr>
          <p:cNvSpPr txBox="1"/>
          <p:nvPr/>
        </p:nvSpPr>
        <p:spPr>
          <a:xfrm>
            <a:off x="5054755" y="1349619"/>
            <a:ext cx="27885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46"/>
            <a:r>
              <a:rPr lang="sk-SK" sz="1200" b="1" dirty="0">
                <a:solidFill>
                  <a:srgbClr val="B32066"/>
                </a:solidFill>
                <a:latin typeface="Roboto"/>
              </a:rPr>
              <a:t>28</a:t>
            </a:r>
            <a:r>
              <a:rPr lang="sk-SK" sz="1200" b="1" dirty="0">
                <a:solidFill>
                  <a:srgbClr val="0A091B"/>
                </a:solidFill>
                <a:latin typeface="Roboto Condensed"/>
              </a:rPr>
              <a:t> </a:t>
            </a:r>
            <a:r>
              <a:rPr lang="sk-SK" sz="1200" b="1" dirty="0">
                <a:solidFill>
                  <a:srgbClr val="B32066"/>
                </a:solidFill>
                <a:latin typeface="Roboto"/>
              </a:rPr>
              <a:t>mesiacov</a:t>
            </a:r>
            <a:endParaRPr lang="uk-UA" sz="1200" b="1" dirty="0">
              <a:solidFill>
                <a:srgbClr val="B32066"/>
              </a:solidFill>
              <a:latin typeface="Roboto"/>
            </a:endParaRPr>
          </a:p>
        </p:txBody>
      </p:sp>
      <p:sp>
        <p:nvSpPr>
          <p:cNvPr id="40" name="Šípka: päťuholník 39">
            <a:extLst>
              <a:ext uri="{FF2B5EF4-FFF2-40B4-BE49-F238E27FC236}">
                <a16:creationId xmlns:a16="http://schemas.microsoft.com/office/drawing/2014/main" id="{0853FF6A-6D30-4C01-840E-78E089EDF980}"/>
              </a:ext>
            </a:extLst>
          </p:cNvPr>
          <p:cNvSpPr/>
          <p:nvPr/>
        </p:nvSpPr>
        <p:spPr>
          <a:xfrm>
            <a:off x="319248" y="1660879"/>
            <a:ext cx="2481578" cy="1145779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46"/>
            <a:endParaRPr lang="sk-SK" sz="1867" dirty="0">
              <a:solidFill>
                <a:srgbClr val="0A091B"/>
              </a:solidFill>
              <a:latin typeface="Roboto"/>
            </a:endParaRPr>
          </a:p>
        </p:txBody>
      </p:sp>
      <p:sp>
        <p:nvSpPr>
          <p:cNvPr id="42" name="TextBox 8">
            <a:extLst>
              <a:ext uri="{FF2B5EF4-FFF2-40B4-BE49-F238E27FC236}">
                <a16:creationId xmlns:a16="http://schemas.microsoft.com/office/drawing/2014/main" id="{753E9958-ADFF-4163-9222-C530C8AA5CEB}"/>
              </a:ext>
            </a:extLst>
          </p:cNvPr>
          <p:cNvSpPr txBox="1"/>
          <p:nvPr/>
        </p:nvSpPr>
        <p:spPr>
          <a:xfrm>
            <a:off x="12273" y="1389961"/>
            <a:ext cx="27885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46"/>
            <a:r>
              <a:rPr lang="en-US" sz="1200" b="1" dirty="0" err="1">
                <a:solidFill>
                  <a:srgbClr val="B32066"/>
                </a:solidFill>
                <a:latin typeface="Roboto"/>
              </a:rPr>
              <a:t>Súčasný</a:t>
            </a:r>
            <a:r>
              <a:rPr lang="en-US" sz="1200" b="1" dirty="0">
                <a:solidFill>
                  <a:srgbClr val="B32066"/>
                </a:solidFill>
                <a:latin typeface="Roboto"/>
              </a:rPr>
              <a:t> </a:t>
            </a:r>
            <a:r>
              <a:rPr lang="en-US" sz="1200" b="1" dirty="0" err="1">
                <a:solidFill>
                  <a:srgbClr val="B32066"/>
                </a:solidFill>
                <a:latin typeface="Roboto"/>
              </a:rPr>
              <a:t>stav</a:t>
            </a:r>
            <a:endParaRPr lang="uk-UA" sz="1200" b="1" dirty="0">
              <a:solidFill>
                <a:srgbClr val="B32066"/>
              </a:solidFill>
              <a:latin typeface="Roboto"/>
            </a:endParaRPr>
          </a:p>
        </p:txBody>
      </p:sp>
      <p:sp>
        <p:nvSpPr>
          <p:cNvPr id="43" name="Obdĺžnik 42">
            <a:extLst>
              <a:ext uri="{FF2B5EF4-FFF2-40B4-BE49-F238E27FC236}">
                <a16:creationId xmlns:a16="http://schemas.microsoft.com/office/drawing/2014/main" id="{A75C2DEF-3DBC-4B2D-A94A-C498C71E1A3B}"/>
              </a:ext>
            </a:extLst>
          </p:cNvPr>
          <p:cNvSpPr/>
          <p:nvPr/>
        </p:nvSpPr>
        <p:spPr>
          <a:xfrm>
            <a:off x="713381" y="1871318"/>
            <a:ext cx="21909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chemeClr val="bg1"/>
                </a:solidFill>
              </a:rPr>
              <a:t>Projekt</a:t>
            </a:r>
            <a:r>
              <a:rPr lang="en-US" sz="2400" dirty="0">
                <a:solidFill>
                  <a:schemeClr val="bg1"/>
                </a:solidFill>
              </a:rPr>
              <a:t> IS CSRÚ</a:t>
            </a:r>
            <a:endParaRPr lang="sk-SK" sz="2400" dirty="0"/>
          </a:p>
        </p:txBody>
      </p:sp>
      <p:sp>
        <p:nvSpPr>
          <p:cNvPr id="44" name="TextBox 3">
            <a:extLst>
              <a:ext uri="{FF2B5EF4-FFF2-40B4-BE49-F238E27FC236}">
                <a16:creationId xmlns:a16="http://schemas.microsoft.com/office/drawing/2014/main" id="{47F38325-5973-40F1-BD53-A9DECFCB327E}"/>
              </a:ext>
            </a:extLst>
          </p:cNvPr>
          <p:cNvSpPr txBox="1"/>
          <p:nvPr/>
        </p:nvSpPr>
        <p:spPr>
          <a:xfrm>
            <a:off x="-67406" y="2862107"/>
            <a:ext cx="13472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sz="40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24</a:t>
            </a:r>
            <a:endParaRPr lang="uk-UA" sz="40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5" name="TextBox 30">
            <a:extLst>
              <a:ext uri="{FF2B5EF4-FFF2-40B4-BE49-F238E27FC236}">
                <a16:creationId xmlns:a16="http://schemas.microsoft.com/office/drawing/2014/main" id="{E5B03C9F-115E-4F98-A9AB-6FEA15DBA7C5}"/>
              </a:ext>
            </a:extLst>
          </p:cNvPr>
          <p:cNvSpPr txBox="1"/>
          <p:nvPr/>
        </p:nvSpPr>
        <p:spPr>
          <a:xfrm>
            <a:off x="1344502" y="3107779"/>
            <a:ext cx="14945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500" dirty="0">
                <a:solidFill>
                  <a:schemeClr val="tx2"/>
                </a:solidFill>
              </a:rPr>
              <a:t>Objektov evidencie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46" name="TextBox 3">
            <a:extLst>
              <a:ext uri="{FF2B5EF4-FFF2-40B4-BE49-F238E27FC236}">
                <a16:creationId xmlns:a16="http://schemas.microsoft.com/office/drawing/2014/main" id="{9454FA79-93C8-4503-8E74-AD71B987CDF6}"/>
              </a:ext>
            </a:extLst>
          </p:cNvPr>
          <p:cNvSpPr txBox="1"/>
          <p:nvPr/>
        </p:nvSpPr>
        <p:spPr>
          <a:xfrm>
            <a:off x="-419826" y="3700146"/>
            <a:ext cx="1730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sz="40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11</a:t>
            </a:r>
            <a:endParaRPr lang="uk-UA" sz="40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7" name="TextBox 30">
            <a:extLst>
              <a:ext uri="{FF2B5EF4-FFF2-40B4-BE49-F238E27FC236}">
                <a16:creationId xmlns:a16="http://schemas.microsoft.com/office/drawing/2014/main" id="{89F2CB16-70B7-4E51-8719-11933A83A7FA}"/>
              </a:ext>
            </a:extLst>
          </p:cNvPr>
          <p:cNvSpPr txBox="1"/>
          <p:nvPr/>
        </p:nvSpPr>
        <p:spPr>
          <a:xfrm>
            <a:off x="1344502" y="3810272"/>
            <a:ext cx="149458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500" dirty="0">
                <a:solidFill>
                  <a:schemeClr val="tx2"/>
                </a:solidFill>
              </a:rPr>
              <a:t>Poskytovatelia objektov evidencie</a:t>
            </a:r>
            <a:endParaRPr lang="uk-UA" sz="1500" dirty="0">
              <a:solidFill>
                <a:schemeClr val="tx2"/>
              </a:solidFill>
            </a:endParaRPr>
          </a:p>
        </p:txBody>
      </p:sp>
      <p:sp>
        <p:nvSpPr>
          <p:cNvPr id="48" name="TextBox 3">
            <a:extLst>
              <a:ext uri="{FF2B5EF4-FFF2-40B4-BE49-F238E27FC236}">
                <a16:creationId xmlns:a16="http://schemas.microsoft.com/office/drawing/2014/main" id="{13FB9B8D-87A8-407E-BAEA-A37221AE0865}"/>
              </a:ext>
            </a:extLst>
          </p:cNvPr>
          <p:cNvSpPr txBox="1"/>
          <p:nvPr/>
        </p:nvSpPr>
        <p:spPr>
          <a:xfrm>
            <a:off x="-405217" y="4889353"/>
            <a:ext cx="1730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sz="40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16</a:t>
            </a:r>
            <a:endParaRPr lang="uk-UA" sz="40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9" name="TextBox 30">
            <a:extLst>
              <a:ext uri="{FF2B5EF4-FFF2-40B4-BE49-F238E27FC236}">
                <a16:creationId xmlns:a16="http://schemas.microsoft.com/office/drawing/2014/main" id="{F13FF26A-DC72-4BB6-B032-BEB477CCFF9D}"/>
              </a:ext>
            </a:extLst>
          </p:cNvPr>
          <p:cNvSpPr txBox="1"/>
          <p:nvPr/>
        </p:nvSpPr>
        <p:spPr>
          <a:xfrm>
            <a:off x="1344502" y="5092190"/>
            <a:ext cx="170767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500" dirty="0">
                <a:solidFill>
                  <a:schemeClr val="tx2"/>
                </a:solidFill>
              </a:rPr>
              <a:t>Konzumenti objektov evidencie</a:t>
            </a:r>
            <a:endParaRPr lang="en-US" sz="1500" dirty="0">
              <a:solidFill>
                <a:schemeClr val="tx2"/>
              </a:solidFill>
            </a:endParaRPr>
          </a:p>
        </p:txBody>
      </p:sp>
      <p:cxnSp>
        <p:nvCxnSpPr>
          <p:cNvPr id="51" name="Straight Connector 2">
            <a:extLst>
              <a:ext uri="{FF2B5EF4-FFF2-40B4-BE49-F238E27FC236}">
                <a16:creationId xmlns:a16="http://schemas.microsoft.com/office/drawing/2014/main" id="{0C171E50-E283-4A28-9B2E-61F2298475EB}"/>
              </a:ext>
            </a:extLst>
          </p:cNvPr>
          <p:cNvCxnSpPr>
            <a:cxnSpLocks/>
          </p:cNvCxnSpPr>
          <p:nvPr/>
        </p:nvCxnSpPr>
        <p:spPr>
          <a:xfrm>
            <a:off x="1372567" y="3070064"/>
            <a:ext cx="2067" cy="2616543"/>
          </a:xfrm>
          <a:prstGeom prst="line">
            <a:avLst/>
          </a:prstGeom>
          <a:ln w="25400" cap="sq">
            <a:solidFill>
              <a:schemeClr val="accent2"/>
            </a:solidFill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Šípka: päťuholník 49">
            <a:extLst>
              <a:ext uri="{FF2B5EF4-FFF2-40B4-BE49-F238E27FC236}">
                <a16:creationId xmlns:a16="http://schemas.microsoft.com/office/drawing/2014/main" id="{FDE4502F-A434-41D0-8284-FBAF6FDF4EDF}"/>
              </a:ext>
            </a:extLst>
          </p:cNvPr>
          <p:cNvSpPr/>
          <p:nvPr/>
        </p:nvSpPr>
        <p:spPr>
          <a:xfrm>
            <a:off x="8782135" y="1660879"/>
            <a:ext cx="2481578" cy="1145779"/>
          </a:xfrm>
          <a:prstGeom prst="homePlate">
            <a:avLst>
              <a:gd name="adj" fmla="val 0"/>
            </a:avLst>
          </a:prstGeom>
          <a:solidFill>
            <a:schemeClr val="accent6"/>
          </a:solidFill>
          <a:ln>
            <a:solidFill>
              <a:schemeClr val="accent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46"/>
            <a:endParaRPr lang="sk-SK" sz="1867" dirty="0">
              <a:solidFill>
                <a:srgbClr val="0A091B"/>
              </a:solidFill>
              <a:latin typeface="Roboto"/>
            </a:endParaRPr>
          </a:p>
        </p:txBody>
      </p:sp>
      <p:sp>
        <p:nvSpPr>
          <p:cNvPr id="52" name="TextBox 8">
            <a:extLst>
              <a:ext uri="{FF2B5EF4-FFF2-40B4-BE49-F238E27FC236}">
                <a16:creationId xmlns:a16="http://schemas.microsoft.com/office/drawing/2014/main" id="{F4B50486-8811-40E5-9ACD-1A5A42E7B483}"/>
              </a:ext>
            </a:extLst>
          </p:cNvPr>
          <p:cNvSpPr txBox="1"/>
          <p:nvPr/>
        </p:nvSpPr>
        <p:spPr>
          <a:xfrm>
            <a:off x="8475160" y="1389961"/>
            <a:ext cx="27885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46"/>
            <a:r>
              <a:rPr lang="sk-SK" sz="1200" b="1" dirty="0">
                <a:solidFill>
                  <a:srgbClr val="B32066"/>
                </a:solidFill>
                <a:latin typeface="Roboto"/>
              </a:rPr>
              <a:t>Finálny</a:t>
            </a:r>
            <a:r>
              <a:rPr lang="en-US" sz="1200" b="1" dirty="0">
                <a:solidFill>
                  <a:srgbClr val="B32066"/>
                </a:solidFill>
                <a:latin typeface="Roboto"/>
              </a:rPr>
              <a:t> </a:t>
            </a:r>
            <a:r>
              <a:rPr lang="en-US" sz="1200" b="1" dirty="0" err="1">
                <a:solidFill>
                  <a:srgbClr val="B32066"/>
                </a:solidFill>
                <a:latin typeface="Roboto"/>
              </a:rPr>
              <a:t>stav</a:t>
            </a:r>
            <a:endParaRPr lang="uk-UA" sz="1200" b="1" dirty="0">
              <a:solidFill>
                <a:srgbClr val="B32066"/>
              </a:solidFill>
              <a:latin typeface="Roboto"/>
            </a:endParaRPr>
          </a:p>
        </p:txBody>
      </p:sp>
      <p:sp>
        <p:nvSpPr>
          <p:cNvPr id="54" name="TextBox 3">
            <a:extLst>
              <a:ext uri="{FF2B5EF4-FFF2-40B4-BE49-F238E27FC236}">
                <a16:creationId xmlns:a16="http://schemas.microsoft.com/office/drawing/2014/main" id="{33B2F97F-C7F1-4DA8-8774-DA2A305A632C}"/>
              </a:ext>
            </a:extLst>
          </p:cNvPr>
          <p:cNvSpPr txBox="1"/>
          <p:nvPr/>
        </p:nvSpPr>
        <p:spPr>
          <a:xfrm>
            <a:off x="8395481" y="2862107"/>
            <a:ext cx="13472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sz="40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240</a:t>
            </a:r>
            <a:endParaRPr lang="uk-UA" sz="40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5" name="TextBox 30">
            <a:extLst>
              <a:ext uri="{FF2B5EF4-FFF2-40B4-BE49-F238E27FC236}">
                <a16:creationId xmlns:a16="http://schemas.microsoft.com/office/drawing/2014/main" id="{ABAFB643-8075-42F0-9750-D982FA35CD97}"/>
              </a:ext>
            </a:extLst>
          </p:cNvPr>
          <p:cNvSpPr txBox="1"/>
          <p:nvPr/>
        </p:nvSpPr>
        <p:spPr>
          <a:xfrm>
            <a:off x="9807389" y="3107779"/>
            <a:ext cx="14945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500" dirty="0">
                <a:solidFill>
                  <a:schemeClr val="tx2"/>
                </a:solidFill>
              </a:rPr>
              <a:t>Objektov evidencie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56" name="TextBox 3">
            <a:extLst>
              <a:ext uri="{FF2B5EF4-FFF2-40B4-BE49-F238E27FC236}">
                <a16:creationId xmlns:a16="http://schemas.microsoft.com/office/drawing/2014/main" id="{9CF214A8-57B6-4265-AD00-4BB498A749FD}"/>
              </a:ext>
            </a:extLst>
          </p:cNvPr>
          <p:cNvSpPr txBox="1"/>
          <p:nvPr/>
        </p:nvSpPr>
        <p:spPr>
          <a:xfrm>
            <a:off x="8043061" y="3700146"/>
            <a:ext cx="1730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sz="40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42</a:t>
            </a:r>
            <a:endParaRPr lang="uk-UA" sz="40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7" name="TextBox 30">
            <a:extLst>
              <a:ext uri="{FF2B5EF4-FFF2-40B4-BE49-F238E27FC236}">
                <a16:creationId xmlns:a16="http://schemas.microsoft.com/office/drawing/2014/main" id="{EE385416-36DC-4CE4-B9D7-69094C763769}"/>
              </a:ext>
            </a:extLst>
          </p:cNvPr>
          <p:cNvSpPr txBox="1"/>
          <p:nvPr/>
        </p:nvSpPr>
        <p:spPr>
          <a:xfrm>
            <a:off x="9807389" y="3810272"/>
            <a:ext cx="149458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500" dirty="0">
                <a:solidFill>
                  <a:schemeClr val="tx2"/>
                </a:solidFill>
              </a:rPr>
              <a:t>Poskytovatelia objektov evidencie</a:t>
            </a:r>
            <a:endParaRPr lang="uk-UA" sz="1500" dirty="0">
              <a:solidFill>
                <a:schemeClr val="tx2"/>
              </a:solidFill>
            </a:endParaRPr>
          </a:p>
        </p:txBody>
      </p:sp>
      <p:sp>
        <p:nvSpPr>
          <p:cNvPr id="58" name="TextBox 3">
            <a:extLst>
              <a:ext uri="{FF2B5EF4-FFF2-40B4-BE49-F238E27FC236}">
                <a16:creationId xmlns:a16="http://schemas.microsoft.com/office/drawing/2014/main" id="{C72CBD09-F140-4312-AAA2-F2AE430C390B}"/>
              </a:ext>
            </a:extLst>
          </p:cNvPr>
          <p:cNvSpPr txBox="1"/>
          <p:nvPr/>
        </p:nvSpPr>
        <p:spPr>
          <a:xfrm>
            <a:off x="8057670" y="4889353"/>
            <a:ext cx="1730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k-SK" sz="40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55</a:t>
            </a:r>
            <a:endParaRPr lang="uk-UA" sz="40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9" name="TextBox 30">
            <a:extLst>
              <a:ext uri="{FF2B5EF4-FFF2-40B4-BE49-F238E27FC236}">
                <a16:creationId xmlns:a16="http://schemas.microsoft.com/office/drawing/2014/main" id="{6B3F45D4-B61D-4626-A97D-F88B2C044294}"/>
              </a:ext>
            </a:extLst>
          </p:cNvPr>
          <p:cNvSpPr txBox="1"/>
          <p:nvPr/>
        </p:nvSpPr>
        <p:spPr>
          <a:xfrm>
            <a:off x="9807389" y="5092190"/>
            <a:ext cx="170767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500" dirty="0">
                <a:solidFill>
                  <a:schemeClr val="tx2"/>
                </a:solidFill>
              </a:rPr>
              <a:t>Konzumenti objektov evidencie</a:t>
            </a:r>
            <a:endParaRPr lang="en-US" sz="1500" dirty="0">
              <a:solidFill>
                <a:schemeClr val="tx2"/>
              </a:solidFill>
            </a:endParaRPr>
          </a:p>
        </p:txBody>
      </p:sp>
      <p:cxnSp>
        <p:nvCxnSpPr>
          <p:cNvPr id="60" name="Straight Connector 2">
            <a:extLst>
              <a:ext uri="{FF2B5EF4-FFF2-40B4-BE49-F238E27FC236}">
                <a16:creationId xmlns:a16="http://schemas.microsoft.com/office/drawing/2014/main" id="{64970043-0B76-4154-B2B8-158611C5ED0D}"/>
              </a:ext>
            </a:extLst>
          </p:cNvPr>
          <p:cNvCxnSpPr>
            <a:cxnSpLocks/>
          </p:cNvCxnSpPr>
          <p:nvPr/>
        </p:nvCxnSpPr>
        <p:spPr>
          <a:xfrm>
            <a:off x="9835454" y="3070064"/>
            <a:ext cx="2067" cy="2616543"/>
          </a:xfrm>
          <a:prstGeom prst="line">
            <a:avLst/>
          </a:prstGeom>
          <a:ln w="25400" cap="sq">
            <a:solidFill>
              <a:schemeClr val="accent2"/>
            </a:solidFill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bdĺžnik 34">
            <a:extLst>
              <a:ext uri="{FF2B5EF4-FFF2-40B4-BE49-F238E27FC236}">
                <a16:creationId xmlns:a16="http://schemas.microsoft.com/office/drawing/2014/main" id="{0118F113-8038-4F9A-815C-3B98A1EC6FEE}"/>
              </a:ext>
            </a:extLst>
          </p:cNvPr>
          <p:cNvSpPr/>
          <p:nvPr/>
        </p:nvSpPr>
        <p:spPr>
          <a:xfrm>
            <a:off x="9077933" y="1959457"/>
            <a:ext cx="23302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400" dirty="0">
                <a:solidFill>
                  <a:schemeClr val="bg1"/>
                </a:solidFill>
              </a:rPr>
              <a:t>Cieľový stav</a:t>
            </a:r>
            <a:endParaRPr lang="sk-SK" sz="2400" dirty="0"/>
          </a:p>
        </p:txBody>
      </p:sp>
    </p:spTree>
    <p:extLst>
      <p:ext uri="{BB962C8B-B14F-4D97-AF65-F5344CB8AC3E}">
        <p14:creationId xmlns:p14="http://schemas.microsoft.com/office/powerpoint/2010/main" val="2331937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AD995-80B2-433C-A3C2-C28985BC9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380941"/>
            <a:ext cx="3632200" cy="507831"/>
          </a:xfrm>
        </p:spPr>
        <p:txBody>
          <a:bodyPr/>
          <a:lstStyle/>
          <a:p>
            <a:r>
              <a:rPr lang="sk-SK" dirty="0"/>
              <a:t>Prínosy projektu</a:t>
            </a:r>
          </a:p>
        </p:txBody>
      </p:sp>
      <p:grpSp>
        <p:nvGrpSpPr>
          <p:cNvPr id="18" name="Group 1">
            <a:extLst>
              <a:ext uri="{FF2B5EF4-FFF2-40B4-BE49-F238E27FC236}">
                <a16:creationId xmlns:a16="http://schemas.microsoft.com/office/drawing/2014/main" id="{7C99A8A1-DF07-4568-899C-AA00FB8C1F72}"/>
              </a:ext>
            </a:extLst>
          </p:cNvPr>
          <p:cNvGrpSpPr/>
          <p:nvPr/>
        </p:nvGrpSpPr>
        <p:grpSpPr>
          <a:xfrm>
            <a:off x="368710" y="3104202"/>
            <a:ext cx="11112090" cy="1168400"/>
            <a:chOff x="553065" y="4267200"/>
            <a:chExt cx="16668135" cy="1752600"/>
          </a:xfrm>
        </p:grpSpPr>
        <p:sp>
          <p:nvSpPr>
            <p:cNvPr id="19" name="TextBox 30">
              <a:extLst>
                <a:ext uri="{FF2B5EF4-FFF2-40B4-BE49-F238E27FC236}">
                  <a16:creationId xmlns:a16="http://schemas.microsoft.com/office/drawing/2014/main" id="{B940082B-A083-42C0-B894-046D58073C83}"/>
                </a:ext>
              </a:extLst>
            </p:cNvPr>
            <p:cNvSpPr txBox="1"/>
            <p:nvPr/>
          </p:nvSpPr>
          <p:spPr>
            <a:xfrm>
              <a:off x="7543800" y="4420226"/>
              <a:ext cx="9677400" cy="14925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2933" b="1" dirty="0"/>
                <a:t>Ročné ú</a:t>
              </a:r>
              <a:r>
                <a:rPr lang="en-US" sz="2933" b="1" dirty="0" err="1"/>
                <a:t>spory</a:t>
              </a:r>
              <a:r>
                <a:rPr lang="en-US" sz="2933" b="1" dirty="0"/>
                <a:t> </a:t>
              </a:r>
              <a:r>
                <a:rPr lang="en-US" sz="2933" b="1" dirty="0" err="1"/>
                <a:t>času</a:t>
              </a:r>
              <a:r>
                <a:rPr lang="en-US" sz="2933" b="1" dirty="0"/>
                <a:t> </a:t>
              </a:r>
              <a:r>
                <a:rPr lang="en-US" sz="2933" b="1" dirty="0" err="1"/>
                <a:t>občanov</a:t>
              </a:r>
              <a:r>
                <a:rPr lang="en-US" sz="2933" b="1" dirty="0"/>
                <a:t> a podnikateľov</a:t>
              </a:r>
            </a:p>
          </p:txBody>
        </p:sp>
        <p:cxnSp>
          <p:nvCxnSpPr>
            <p:cNvPr id="20" name="Straight Connector 2">
              <a:extLst>
                <a:ext uri="{FF2B5EF4-FFF2-40B4-BE49-F238E27FC236}">
                  <a16:creationId xmlns:a16="http://schemas.microsoft.com/office/drawing/2014/main" id="{47187A5F-1235-46BC-8A69-6641B5F3767C}"/>
                </a:ext>
              </a:extLst>
            </p:cNvPr>
            <p:cNvCxnSpPr/>
            <p:nvPr/>
          </p:nvCxnSpPr>
          <p:spPr>
            <a:xfrm>
              <a:off x="7010400" y="4267200"/>
              <a:ext cx="0" cy="1752600"/>
            </a:xfrm>
            <a:prstGeom prst="line">
              <a:avLst/>
            </a:prstGeom>
            <a:ln w="25400" cap="sq">
              <a:solidFill>
                <a:schemeClr val="accent2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3">
              <a:extLst>
                <a:ext uri="{FF2B5EF4-FFF2-40B4-BE49-F238E27FC236}">
                  <a16:creationId xmlns:a16="http://schemas.microsoft.com/office/drawing/2014/main" id="{1206BFF1-42B4-40BD-AB71-FE23FFB7B37D}"/>
                </a:ext>
              </a:extLst>
            </p:cNvPr>
            <p:cNvSpPr txBox="1"/>
            <p:nvPr/>
          </p:nvSpPr>
          <p:spPr>
            <a:xfrm>
              <a:off x="553065" y="4681739"/>
              <a:ext cx="5923935" cy="969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sk-SK" sz="3600" b="1" dirty="0">
                  <a:solidFill>
                    <a:schemeClr val="accent1"/>
                  </a:solidFill>
                  <a:latin typeface="+mj-lt"/>
                </a:rPr>
                <a:t>263 625 dní </a:t>
              </a:r>
              <a:endParaRPr lang="uk-UA" sz="36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2" name="Group 5">
            <a:extLst>
              <a:ext uri="{FF2B5EF4-FFF2-40B4-BE49-F238E27FC236}">
                <a16:creationId xmlns:a16="http://schemas.microsoft.com/office/drawing/2014/main" id="{A97C7DDA-3325-4553-BBA5-8D49F2FD389A}"/>
              </a:ext>
            </a:extLst>
          </p:cNvPr>
          <p:cNvGrpSpPr/>
          <p:nvPr/>
        </p:nvGrpSpPr>
        <p:grpSpPr>
          <a:xfrm>
            <a:off x="176981" y="1509841"/>
            <a:ext cx="11303819" cy="1168400"/>
            <a:chOff x="265472" y="4267200"/>
            <a:chExt cx="16955728" cy="1752600"/>
          </a:xfrm>
        </p:grpSpPr>
        <p:sp>
          <p:nvSpPr>
            <p:cNvPr id="23" name="TextBox 6">
              <a:extLst>
                <a:ext uri="{FF2B5EF4-FFF2-40B4-BE49-F238E27FC236}">
                  <a16:creationId xmlns:a16="http://schemas.microsoft.com/office/drawing/2014/main" id="{672E854F-384C-4B08-AB5A-53952A391153}"/>
                </a:ext>
              </a:extLst>
            </p:cNvPr>
            <p:cNvSpPr txBox="1"/>
            <p:nvPr/>
          </p:nvSpPr>
          <p:spPr>
            <a:xfrm>
              <a:off x="7543800" y="4420226"/>
              <a:ext cx="9677400" cy="12771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2933" b="1" dirty="0"/>
                <a:t>Počet </a:t>
              </a:r>
              <a:r>
                <a:rPr lang="en-US" sz="2933" b="1" dirty="0" err="1"/>
                <a:t>transakcií</a:t>
              </a:r>
              <a:r>
                <a:rPr lang="sk-SK" sz="2933" b="1" dirty="0"/>
                <a:t> za rok</a:t>
              </a:r>
              <a:endParaRPr lang="en-US" sz="2933" b="1" dirty="0"/>
            </a:p>
            <a:p>
              <a:r>
                <a:rPr lang="en-US" sz="2000" b="1" dirty="0" err="1">
                  <a:solidFill>
                    <a:schemeClr val="accent1"/>
                  </a:solidFill>
                </a:rPr>
                <a:t>Cez</a:t>
              </a:r>
              <a:r>
                <a:rPr lang="en-US" sz="2000" b="1" dirty="0">
                  <a:solidFill>
                    <a:schemeClr val="accent1"/>
                  </a:solidFill>
                </a:rPr>
                <a:t> </a:t>
              </a:r>
              <a:r>
                <a:rPr lang="en-US" sz="2000" b="1" dirty="0" err="1">
                  <a:solidFill>
                    <a:schemeClr val="accent1"/>
                  </a:solidFill>
                </a:rPr>
                <a:t>platformu</a:t>
              </a:r>
              <a:r>
                <a:rPr lang="en-US" sz="2000" b="1" dirty="0">
                  <a:solidFill>
                    <a:schemeClr val="accent1"/>
                  </a:solidFill>
                </a:rPr>
                <a:t> </a:t>
              </a:r>
              <a:r>
                <a:rPr lang="en-US" sz="2000" b="1" dirty="0" err="1">
                  <a:solidFill>
                    <a:schemeClr val="accent1"/>
                  </a:solidFill>
                </a:rPr>
                <a:t>integrácie</a:t>
              </a:r>
              <a:r>
                <a:rPr lang="en-US" sz="2000" b="1" dirty="0">
                  <a:solidFill>
                    <a:schemeClr val="accent1"/>
                  </a:solidFill>
                </a:rPr>
                <a:t> </a:t>
              </a:r>
              <a:r>
                <a:rPr lang="en-US" sz="2000" b="1" dirty="0" err="1">
                  <a:solidFill>
                    <a:schemeClr val="accent1"/>
                  </a:solidFill>
                </a:rPr>
                <a:t>údajov</a:t>
              </a:r>
              <a:endParaRPr lang="uk-UA" sz="2000" b="1" dirty="0">
                <a:solidFill>
                  <a:schemeClr val="accent1"/>
                </a:solidFill>
              </a:endParaRPr>
            </a:p>
          </p:txBody>
        </p:sp>
        <p:cxnSp>
          <p:nvCxnSpPr>
            <p:cNvPr id="24" name="Straight Connector 7">
              <a:extLst>
                <a:ext uri="{FF2B5EF4-FFF2-40B4-BE49-F238E27FC236}">
                  <a16:creationId xmlns:a16="http://schemas.microsoft.com/office/drawing/2014/main" id="{CB6B881C-9768-4E4A-AC78-B97A68C4C082}"/>
                </a:ext>
              </a:extLst>
            </p:cNvPr>
            <p:cNvCxnSpPr/>
            <p:nvPr/>
          </p:nvCxnSpPr>
          <p:spPr>
            <a:xfrm>
              <a:off x="7010400" y="4267200"/>
              <a:ext cx="0" cy="1752600"/>
            </a:xfrm>
            <a:prstGeom prst="line">
              <a:avLst/>
            </a:prstGeom>
            <a:ln w="25400" cap="sq">
              <a:solidFill>
                <a:schemeClr val="accent2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8">
              <a:extLst>
                <a:ext uri="{FF2B5EF4-FFF2-40B4-BE49-F238E27FC236}">
                  <a16:creationId xmlns:a16="http://schemas.microsoft.com/office/drawing/2014/main" id="{FF7E9D8C-445D-4F3C-A1C4-1005E35C353B}"/>
                </a:ext>
              </a:extLst>
            </p:cNvPr>
            <p:cNvSpPr txBox="1"/>
            <p:nvPr/>
          </p:nvSpPr>
          <p:spPr>
            <a:xfrm>
              <a:off x="265472" y="4358670"/>
              <a:ext cx="6211529" cy="1615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sk-SK" sz="3600" b="1" dirty="0">
                  <a:solidFill>
                    <a:schemeClr val="accent1"/>
                  </a:solidFill>
                  <a:latin typeface="+mj-lt"/>
                </a:rPr>
                <a:t>703</a:t>
              </a:r>
              <a:r>
                <a:rPr lang="sk-SK" sz="6400" b="1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sk-SK" sz="3600" b="1" dirty="0">
                  <a:solidFill>
                    <a:schemeClr val="accent1"/>
                  </a:solidFill>
                  <a:latin typeface="+mj-lt"/>
                </a:rPr>
                <a:t>550 podaní</a:t>
              </a:r>
            </a:p>
          </p:txBody>
        </p:sp>
      </p:grpSp>
      <p:grpSp>
        <p:nvGrpSpPr>
          <p:cNvPr id="26" name="Group 10">
            <a:extLst>
              <a:ext uri="{FF2B5EF4-FFF2-40B4-BE49-F238E27FC236}">
                <a16:creationId xmlns:a16="http://schemas.microsoft.com/office/drawing/2014/main" id="{77AA8ED2-3935-4069-B82C-89F963378103}"/>
              </a:ext>
            </a:extLst>
          </p:cNvPr>
          <p:cNvGrpSpPr/>
          <p:nvPr/>
        </p:nvGrpSpPr>
        <p:grpSpPr>
          <a:xfrm>
            <a:off x="461639" y="4617781"/>
            <a:ext cx="11019161" cy="1168399"/>
            <a:chOff x="665651" y="4267200"/>
            <a:chExt cx="16555549" cy="1752600"/>
          </a:xfrm>
        </p:grpSpPr>
        <p:sp>
          <p:nvSpPr>
            <p:cNvPr id="27" name="TextBox 11">
              <a:extLst>
                <a:ext uri="{FF2B5EF4-FFF2-40B4-BE49-F238E27FC236}">
                  <a16:creationId xmlns:a16="http://schemas.microsoft.com/office/drawing/2014/main" id="{38001967-C3E9-42BF-87F2-5D11DC9723A6}"/>
                </a:ext>
              </a:extLst>
            </p:cNvPr>
            <p:cNvSpPr txBox="1"/>
            <p:nvPr/>
          </p:nvSpPr>
          <p:spPr>
            <a:xfrm>
              <a:off x="7543800" y="4420226"/>
              <a:ext cx="9677400" cy="1492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2933" b="1" dirty="0"/>
                <a:t>Ročná f</a:t>
              </a:r>
              <a:r>
                <a:rPr lang="en-US" sz="2933" b="1" dirty="0" err="1"/>
                <a:t>inančná</a:t>
              </a:r>
              <a:r>
                <a:rPr lang="en-US" sz="2933" b="1" dirty="0"/>
                <a:t> </a:t>
              </a:r>
              <a:r>
                <a:rPr lang="en-US" sz="2933" b="1" dirty="0" err="1"/>
                <a:t>úspora</a:t>
              </a:r>
              <a:r>
                <a:rPr lang="en-US" sz="2933" b="1" dirty="0"/>
                <a:t> </a:t>
              </a:r>
              <a:r>
                <a:rPr lang="en-US" sz="2933" b="1" dirty="0" err="1"/>
                <a:t>občanov</a:t>
              </a:r>
              <a:r>
                <a:rPr lang="en-US" sz="2933" b="1" dirty="0"/>
                <a:t> a podnikateľov </a:t>
              </a:r>
            </a:p>
          </p:txBody>
        </p:sp>
        <p:cxnSp>
          <p:nvCxnSpPr>
            <p:cNvPr id="28" name="Straight Connector 12">
              <a:extLst>
                <a:ext uri="{FF2B5EF4-FFF2-40B4-BE49-F238E27FC236}">
                  <a16:creationId xmlns:a16="http://schemas.microsoft.com/office/drawing/2014/main" id="{FA86D3B2-AE45-4347-9381-E05C601AA872}"/>
                </a:ext>
              </a:extLst>
            </p:cNvPr>
            <p:cNvCxnSpPr/>
            <p:nvPr/>
          </p:nvCxnSpPr>
          <p:spPr>
            <a:xfrm>
              <a:off x="7010400" y="4267200"/>
              <a:ext cx="0" cy="1752600"/>
            </a:xfrm>
            <a:prstGeom prst="line">
              <a:avLst/>
            </a:prstGeom>
            <a:ln w="25400" cap="sq">
              <a:solidFill>
                <a:schemeClr val="accent2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13">
              <a:extLst>
                <a:ext uri="{FF2B5EF4-FFF2-40B4-BE49-F238E27FC236}">
                  <a16:creationId xmlns:a16="http://schemas.microsoft.com/office/drawing/2014/main" id="{0EC3DDF6-12E2-487B-8B29-7419D372F44C}"/>
                </a:ext>
              </a:extLst>
            </p:cNvPr>
            <p:cNvSpPr txBox="1"/>
            <p:nvPr/>
          </p:nvSpPr>
          <p:spPr>
            <a:xfrm>
              <a:off x="665651" y="4658750"/>
              <a:ext cx="5811349" cy="969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sk-SK" sz="3600" b="1" dirty="0">
                  <a:solidFill>
                    <a:schemeClr val="accent1"/>
                  </a:solidFill>
                  <a:latin typeface="+mj-lt"/>
                </a:rPr>
                <a:t>1 407 100 €</a:t>
              </a:r>
              <a:endParaRPr lang="uk-UA" sz="36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717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84200" y="380941"/>
            <a:ext cx="5359400" cy="507831"/>
          </a:xfrm>
        </p:spPr>
        <p:txBody>
          <a:bodyPr/>
          <a:lstStyle/>
          <a:p>
            <a:r>
              <a:rPr lang="sk-SK" dirty="0"/>
              <a:t>Úspora verejných zdrojov</a:t>
            </a:r>
            <a:endParaRPr lang="uk-UA" dirty="0"/>
          </a:p>
        </p:txBody>
      </p:sp>
      <p:cxnSp>
        <p:nvCxnSpPr>
          <p:cNvPr id="3" name="Straight Connector 2"/>
          <p:cNvCxnSpPr>
            <a:cxnSpLocks/>
          </p:cNvCxnSpPr>
          <p:nvPr/>
        </p:nvCxnSpPr>
        <p:spPr>
          <a:xfrm>
            <a:off x="8353606" y="263047"/>
            <a:ext cx="0" cy="6375748"/>
          </a:xfrm>
          <a:prstGeom prst="line">
            <a:avLst/>
          </a:prstGeom>
          <a:ln w="25400" cap="sq">
            <a:solidFill>
              <a:schemeClr val="accent2"/>
            </a:solidFill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477180" y="190430"/>
            <a:ext cx="15812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latin typeface="+mj-lt"/>
              </a:rPr>
              <a:t>Aktivity</a:t>
            </a:r>
            <a:endParaRPr lang="uk-UA" sz="2400" dirty="0"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8813894" y="721045"/>
            <a:ext cx="3102433" cy="502573"/>
            <a:chOff x="10125752" y="3234821"/>
            <a:chExt cx="6485848" cy="753859"/>
          </a:xfrm>
        </p:grpSpPr>
        <p:sp>
          <p:nvSpPr>
            <p:cNvPr id="10" name="Freeform 30"/>
            <p:cNvSpPr>
              <a:spLocks/>
            </p:cNvSpPr>
            <p:nvPr/>
          </p:nvSpPr>
          <p:spPr bwMode="auto">
            <a:xfrm>
              <a:off x="10125752" y="3390900"/>
              <a:ext cx="398697" cy="398697"/>
            </a:xfrm>
            <a:custGeom>
              <a:avLst/>
              <a:gdLst>
                <a:gd name="T0" fmla="*/ 78 w 144"/>
                <a:gd name="T1" fmla="*/ 72 h 144"/>
                <a:gd name="T2" fmla="*/ 143 w 144"/>
                <a:gd name="T3" fmla="*/ 7 h 144"/>
                <a:gd name="T4" fmla="*/ 144 w 144"/>
                <a:gd name="T5" fmla="*/ 4 h 144"/>
                <a:gd name="T6" fmla="*/ 140 w 144"/>
                <a:gd name="T7" fmla="*/ 0 h 144"/>
                <a:gd name="T8" fmla="*/ 137 w 144"/>
                <a:gd name="T9" fmla="*/ 1 h 144"/>
                <a:gd name="T10" fmla="*/ 72 w 144"/>
                <a:gd name="T11" fmla="*/ 66 h 144"/>
                <a:gd name="T12" fmla="*/ 7 w 144"/>
                <a:gd name="T13" fmla="*/ 1 h 144"/>
                <a:gd name="T14" fmla="*/ 4 w 144"/>
                <a:gd name="T15" fmla="*/ 0 h 144"/>
                <a:gd name="T16" fmla="*/ 0 w 144"/>
                <a:gd name="T17" fmla="*/ 4 h 144"/>
                <a:gd name="T18" fmla="*/ 1 w 144"/>
                <a:gd name="T19" fmla="*/ 7 h 144"/>
                <a:gd name="T20" fmla="*/ 66 w 144"/>
                <a:gd name="T21" fmla="*/ 72 h 144"/>
                <a:gd name="T22" fmla="*/ 1 w 144"/>
                <a:gd name="T23" fmla="*/ 137 h 144"/>
                <a:gd name="T24" fmla="*/ 0 w 144"/>
                <a:gd name="T25" fmla="*/ 140 h 144"/>
                <a:gd name="T26" fmla="*/ 4 w 144"/>
                <a:gd name="T27" fmla="*/ 144 h 144"/>
                <a:gd name="T28" fmla="*/ 7 w 144"/>
                <a:gd name="T29" fmla="*/ 143 h 144"/>
                <a:gd name="T30" fmla="*/ 72 w 144"/>
                <a:gd name="T31" fmla="*/ 78 h 144"/>
                <a:gd name="T32" fmla="*/ 137 w 144"/>
                <a:gd name="T33" fmla="*/ 143 h 144"/>
                <a:gd name="T34" fmla="*/ 140 w 144"/>
                <a:gd name="T35" fmla="*/ 144 h 144"/>
                <a:gd name="T36" fmla="*/ 144 w 144"/>
                <a:gd name="T37" fmla="*/ 140 h 144"/>
                <a:gd name="T38" fmla="*/ 143 w 144"/>
                <a:gd name="T39" fmla="*/ 137 h 144"/>
                <a:gd name="T40" fmla="*/ 78 w 144"/>
                <a:gd name="T41" fmla="*/ 7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4" h="144">
                  <a:moveTo>
                    <a:pt x="78" y="72"/>
                  </a:moveTo>
                  <a:cubicBezTo>
                    <a:pt x="143" y="7"/>
                    <a:pt x="143" y="7"/>
                    <a:pt x="143" y="7"/>
                  </a:cubicBezTo>
                  <a:cubicBezTo>
                    <a:pt x="144" y="6"/>
                    <a:pt x="144" y="5"/>
                    <a:pt x="144" y="4"/>
                  </a:cubicBezTo>
                  <a:cubicBezTo>
                    <a:pt x="144" y="2"/>
                    <a:pt x="142" y="0"/>
                    <a:pt x="140" y="0"/>
                  </a:cubicBezTo>
                  <a:cubicBezTo>
                    <a:pt x="139" y="0"/>
                    <a:pt x="138" y="0"/>
                    <a:pt x="137" y="1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"/>
                    <a:pt x="0" y="6"/>
                    <a:pt x="1" y="7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1" y="137"/>
                    <a:pt x="1" y="137"/>
                    <a:pt x="1" y="137"/>
                  </a:cubicBezTo>
                  <a:cubicBezTo>
                    <a:pt x="0" y="138"/>
                    <a:pt x="0" y="139"/>
                    <a:pt x="0" y="140"/>
                  </a:cubicBezTo>
                  <a:cubicBezTo>
                    <a:pt x="0" y="142"/>
                    <a:pt x="2" y="144"/>
                    <a:pt x="4" y="144"/>
                  </a:cubicBezTo>
                  <a:cubicBezTo>
                    <a:pt x="5" y="144"/>
                    <a:pt x="6" y="144"/>
                    <a:pt x="7" y="143"/>
                  </a:cubicBezTo>
                  <a:cubicBezTo>
                    <a:pt x="72" y="78"/>
                    <a:pt x="72" y="78"/>
                    <a:pt x="72" y="78"/>
                  </a:cubicBezTo>
                  <a:cubicBezTo>
                    <a:pt x="137" y="143"/>
                    <a:pt x="137" y="143"/>
                    <a:pt x="137" y="143"/>
                  </a:cubicBezTo>
                  <a:cubicBezTo>
                    <a:pt x="138" y="144"/>
                    <a:pt x="139" y="144"/>
                    <a:pt x="140" y="144"/>
                  </a:cubicBezTo>
                  <a:cubicBezTo>
                    <a:pt x="142" y="144"/>
                    <a:pt x="144" y="142"/>
                    <a:pt x="144" y="140"/>
                  </a:cubicBezTo>
                  <a:cubicBezTo>
                    <a:pt x="144" y="139"/>
                    <a:pt x="144" y="138"/>
                    <a:pt x="143" y="137"/>
                  </a:cubicBezTo>
                  <a:lnTo>
                    <a:pt x="78" y="7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 dirty="0">
                <a:solidFill>
                  <a:schemeClr val="bg1">
                    <a:lumMod val="10000"/>
                  </a:schemeClr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1125200" y="3234821"/>
              <a:ext cx="5486400" cy="753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33" dirty="0" err="1">
                  <a:solidFill>
                    <a:schemeClr val="bg1">
                      <a:lumMod val="10000"/>
                    </a:schemeClr>
                  </a:solidFill>
                </a:rPr>
                <a:t>Analýza</a:t>
              </a:r>
              <a:r>
                <a:rPr lang="en-US" sz="1333" dirty="0">
                  <a:solidFill>
                    <a:schemeClr val="bg1">
                      <a:lumMod val="10000"/>
                    </a:schemeClr>
                  </a:solidFill>
                </a:rPr>
                <a:t> a </a:t>
              </a:r>
              <a:r>
                <a:rPr lang="en-US" sz="1333" dirty="0" err="1">
                  <a:solidFill>
                    <a:schemeClr val="bg1">
                      <a:lumMod val="10000"/>
                    </a:schemeClr>
                  </a:solidFill>
                </a:rPr>
                <a:t>dizajn</a:t>
              </a:r>
              <a:r>
                <a:rPr lang="en-US" sz="1333" dirty="0">
                  <a:solidFill>
                    <a:schemeClr val="bg1">
                      <a:lumMod val="10000"/>
                    </a:schemeClr>
                  </a:solidFill>
                </a:rPr>
                <a:t> </a:t>
              </a:r>
              <a:r>
                <a:rPr lang="en-US" sz="1333" dirty="0" err="1">
                  <a:solidFill>
                    <a:schemeClr val="bg1">
                      <a:lumMod val="10000"/>
                    </a:schemeClr>
                  </a:solidFill>
                </a:rPr>
                <a:t>nového</a:t>
              </a:r>
              <a:r>
                <a:rPr lang="en-US" sz="1333" dirty="0">
                  <a:solidFill>
                    <a:schemeClr val="bg1">
                      <a:lumMod val="10000"/>
                    </a:schemeClr>
                  </a:solidFill>
                </a:rPr>
                <a:t> </a:t>
              </a:r>
              <a:r>
                <a:rPr lang="en-US" sz="1333" dirty="0" err="1">
                  <a:solidFill>
                    <a:schemeClr val="bg1">
                      <a:lumMod val="10000"/>
                    </a:schemeClr>
                  </a:solidFill>
                </a:rPr>
                <a:t>modelu</a:t>
              </a:r>
              <a:r>
                <a:rPr lang="en-US" sz="1333" dirty="0">
                  <a:solidFill>
                    <a:schemeClr val="bg1">
                      <a:lumMod val="10000"/>
                    </a:schemeClr>
                  </a:solidFill>
                </a:rPr>
                <a:t> </a:t>
              </a:r>
              <a:r>
                <a:rPr lang="en-US" sz="1333" dirty="0" err="1">
                  <a:solidFill>
                    <a:schemeClr val="bg1">
                      <a:lumMod val="10000"/>
                    </a:schemeClr>
                  </a:solidFill>
                </a:rPr>
                <a:t>dodávania</a:t>
              </a:r>
              <a:r>
                <a:rPr lang="en-US" sz="1333" dirty="0">
                  <a:solidFill>
                    <a:schemeClr val="bg1">
                      <a:lumMod val="10000"/>
                    </a:schemeClr>
                  </a:solidFill>
                </a:rPr>
                <a:t> </a:t>
              </a:r>
              <a:r>
                <a:rPr lang="en-US" sz="1333" dirty="0" err="1">
                  <a:solidFill>
                    <a:schemeClr val="bg1">
                      <a:lumMod val="10000"/>
                    </a:schemeClr>
                  </a:solidFill>
                </a:rPr>
                <a:t>služieb</a:t>
              </a:r>
              <a:endParaRPr lang="uk-UA" sz="1333" dirty="0">
                <a:solidFill>
                  <a:schemeClr val="bg1">
                    <a:lumMod val="10000"/>
                  </a:schemeClr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813894" y="1331593"/>
            <a:ext cx="3102433" cy="707694"/>
            <a:chOff x="10125752" y="4150640"/>
            <a:chExt cx="6485848" cy="1061540"/>
          </a:xfrm>
        </p:grpSpPr>
        <p:sp>
          <p:nvSpPr>
            <p:cNvPr id="14" name="Freeform 30"/>
            <p:cNvSpPr>
              <a:spLocks/>
            </p:cNvSpPr>
            <p:nvPr/>
          </p:nvSpPr>
          <p:spPr bwMode="auto">
            <a:xfrm>
              <a:off x="10125752" y="4305300"/>
              <a:ext cx="398697" cy="398697"/>
            </a:xfrm>
            <a:custGeom>
              <a:avLst/>
              <a:gdLst>
                <a:gd name="T0" fmla="*/ 78 w 144"/>
                <a:gd name="T1" fmla="*/ 72 h 144"/>
                <a:gd name="T2" fmla="*/ 143 w 144"/>
                <a:gd name="T3" fmla="*/ 7 h 144"/>
                <a:gd name="T4" fmla="*/ 144 w 144"/>
                <a:gd name="T5" fmla="*/ 4 h 144"/>
                <a:gd name="T6" fmla="*/ 140 w 144"/>
                <a:gd name="T7" fmla="*/ 0 h 144"/>
                <a:gd name="T8" fmla="*/ 137 w 144"/>
                <a:gd name="T9" fmla="*/ 1 h 144"/>
                <a:gd name="T10" fmla="*/ 72 w 144"/>
                <a:gd name="T11" fmla="*/ 66 h 144"/>
                <a:gd name="T12" fmla="*/ 7 w 144"/>
                <a:gd name="T13" fmla="*/ 1 h 144"/>
                <a:gd name="T14" fmla="*/ 4 w 144"/>
                <a:gd name="T15" fmla="*/ 0 h 144"/>
                <a:gd name="T16" fmla="*/ 0 w 144"/>
                <a:gd name="T17" fmla="*/ 4 h 144"/>
                <a:gd name="T18" fmla="*/ 1 w 144"/>
                <a:gd name="T19" fmla="*/ 7 h 144"/>
                <a:gd name="T20" fmla="*/ 66 w 144"/>
                <a:gd name="T21" fmla="*/ 72 h 144"/>
                <a:gd name="T22" fmla="*/ 1 w 144"/>
                <a:gd name="T23" fmla="*/ 137 h 144"/>
                <a:gd name="T24" fmla="*/ 0 w 144"/>
                <a:gd name="T25" fmla="*/ 140 h 144"/>
                <a:gd name="T26" fmla="*/ 4 w 144"/>
                <a:gd name="T27" fmla="*/ 144 h 144"/>
                <a:gd name="T28" fmla="*/ 7 w 144"/>
                <a:gd name="T29" fmla="*/ 143 h 144"/>
                <a:gd name="T30" fmla="*/ 72 w 144"/>
                <a:gd name="T31" fmla="*/ 78 h 144"/>
                <a:gd name="T32" fmla="*/ 137 w 144"/>
                <a:gd name="T33" fmla="*/ 143 h 144"/>
                <a:gd name="T34" fmla="*/ 140 w 144"/>
                <a:gd name="T35" fmla="*/ 144 h 144"/>
                <a:gd name="T36" fmla="*/ 144 w 144"/>
                <a:gd name="T37" fmla="*/ 140 h 144"/>
                <a:gd name="T38" fmla="*/ 143 w 144"/>
                <a:gd name="T39" fmla="*/ 137 h 144"/>
                <a:gd name="T40" fmla="*/ 78 w 144"/>
                <a:gd name="T41" fmla="*/ 7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4" h="144">
                  <a:moveTo>
                    <a:pt x="78" y="72"/>
                  </a:moveTo>
                  <a:cubicBezTo>
                    <a:pt x="143" y="7"/>
                    <a:pt x="143" y="7"/>
                    <a:pt x="143" y="7"/>
                  </a:cubicBezTo>
                  <a:cubicBezTo>
                    <a:pt x="144" y="6"/>
                    <a:pt x="144" y="5"/>
                    <a:pt x="144" y="4"/>
                  </a:cubicBezTo>
                  <a:cubicBezTo>
                    <a:pt x="144" y="2"/>
                    <a:pt x="142" y="0"/>
                    <a:pt x="140" y="0"/>
                  </a:cubicBezTo>
                  <a:cubicBezTo>
                    <a:pt x="139" y="0"/>
                    <a:pt x="138" y="0"/>
                    <a:pt x="137" y="1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"/>
                    <a:pt x="0" y="6"/>
                    <a:pt x="1" y="7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1" y="137"/>
                    <a:pt x="1" y="137"/>
                    <a:pt x="1" y="137"/>
                  </a:cubicBezTo>
                  <a:cubicBezTo>
                    <a:pt x="0" y="138"/>
                    <a:pt x="0" y="139"/>
                    <a:pt x="0" y="140"/>
                  </a:cubicBezTo>
                  <a:cubicBezTo>
                    <a:pt x="0" y="142"/>
                    <a:pt x="2" y="144"/>
                    <a:pt x="4" y="144"/>
                  </a:cubicBezTo>
                  <a:cubicBezTo>
                    <a:pt x="5" y="144"/>
                    <a:pt x="6" y="144"/>
                    <a:pt x="7" y="143"/>
                  </a:cubicBezTo>
                  <a:cubicBezTo>
                    <a:pt x="72" y="78"/>
                    <a:pt x="72" y="78"/>
                    <a:pt x="72" y="78"/>
                  </a:cubicBezTo>
                  <a:cubicBezTo>
                    <a:pt x="137" y="143"/>
                    <a:pt x="137" y="143"/>
                    <a:pt x="137" y="143"/>
                  </a:cubicBezTo>
                  <a:cubicBezTo>
                    <a:pt x="138" y="144"/>
                    <a:pt x="139" y="144"/>
                    <a:pt x="140" y="144"/>
                  </a:cubicBezTo>
                  <a:cubicBezTo>
                    <a:pt x="142" y="144"/>
                    <a:pt x="144" y="142"/>
                    <a:pt x="144" y="140"/>
                  </a:cubicBezTo>
                  <a:cubicBezTo>
                    <a:pt x="144" y="139"/>
                    <a:pt x="144" y="138"/>
                    <a:pt x="143" y="137"/>
                  </a:cubicBezTo>
                  <a:lnTo>
                    <a:pt x="78" y="7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1125200" y="4150640"/>
              <a:ext cx="5486400" cy="1061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33" dirty="0" err="1"/>
                <a:t>Špecifikácia</a:t>
              </a:r>
              <a:r>
                <a:rPr lang="en-US" sz="1333" dirty="0"/>
                <a:t> </a:t>
              </a:r>
              <a:r>
                <a:rPr lang="en-US" sz="1333" dirty="0" err="1"/>
                <a:t>požiadaviek</a:t>
              </a:r>
              <a:r>
                <a:rPr lang="en-US" sz="1333" dirty="0"/>
                <a:t> </a:t>
              </a:r>
              <a:r>
                <a:rPr lang="en-US" sz="1333" dirty="0" err="1"/>
                <a:t>na</a:t>
              </a:r>
              <a:r>
                <a:rPr lang="en-US" sz="1333" dirty="0"/>
                <a:t> </a:t>
              </a:r>
              <a:r>
                <a:rPr lang="en-US" sz="1333" dirty="0" err="1"/>
                <a:t>realizáciu</a:t>
              </a:r>
              <a:r>
                <a:rPr lang="en-US" sz="1333" dirty="0"/>
                <a:t> </a:t>
              </a:r>
              <a:r>
                <a:rPr lang="en-US" sz="1333" dirty="0" err="1"/>
                <a:t>princípu</a:t>
              </a:r>
              <a:r>
                <a:rPr lang="en-US" sz="1333" dirty="0"/>
                <a:t> „</a:t>
              </a:r>
              <a:r>
                <a:rPr lang="en-US" sz="1333" dirty="0" err="1"/>
                <a:t>jeden</a:t>
              </a:r>
              <a:r>
                <a:rPr lang="en-US" sz="1333" dirty="0"/>
                <a:t> </a:t>
              </a:r>
              <a:r>
                <a:rPr lang="en-US" sz="1333" dirty="0" err="1"/>
                <a:t>krát</a:t>
              </a:r>
              <a:r>
                <a:rPr lang="en-US" sz="1333" dirty="0"/>
                <a:t> a </a:t>
              </a:r>
              <a:r>
                <a:rPr lang="en-US" sz="1333" dirty="0" err="1"/>
                <a:t>dosť</a:t>
              </a:r>
              <a:r>
                <a:rPr lang="en-US" sz="1333" dirty="0"/>
                <a:t>“ </a:t>
              </a:r>
              <a:r>
                <a:rPr lang="en-US" sz="1333" dirty="0" err="1"/>
                <a:t>na</a:t>
              </a:r>
              <a:r>
                <a:rPr lang="en-US" sz="1333" dirty="0"/>
                <a:t> </a:t>
              </a:r>
              <a:r>
                <a:rPr lang="en-US" sz="1333" dirty="0" err="1"/>
                <a:t>úrovni</a:t>
              </a:r>
              <a:r>
                <a:rPr lang="en-US" sz="1333" dirty="0"/>
                <a:t> OVM</a:t>
              </a:r>
              <a:endParaRPr lang="uk-UA" sz="1333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813894" y="2123765"/>
            <a:ext cx="3102433" cy="707694"/>
            <a:chOff x="10125752" y="5066459"/>
            <a:chExt cx="6485848" cy="1061540"/>
          </a:xfrm>
        </p:grpSpPr>
        <p:sp>
          <p:nvSpPr>
            <p:cNvPr id="17" name="Freeform 30"/>
            <p:cNvSpPr>
              <a:spLocks/>
            </p:cNvSpPr>
            <p:nvPr/>
          </p:nvSpPr>
          <p:spPr bwMode="auto">
            <a:xfrm>
              <a:off x="10125752" y="5219700"/>
              <a:ext cx="398697" cy="398697"/>
            </a:xfrm>
            <a:custGeom>
              <a:avLst/>
              <a:gdLst>
                <a:gd name="T0" fmla="*/ 78 w 144"/>
                <a:gd name="T1" fmla="*/ 72 h 144"/>
                <a:gd name="T2" fmla="*/ 143 w 144"/>
                <a:gd name="T3" fmla="*/ 7 h 144"/>
                <a:gd name="T4" fmla="*/ 144 w 144"/>
                <a:gd name="T5" fmla="*/ 4 h 144"/>
                <a:gd name="T6" fmla="*/ 140 w 144"/>
                <a:gd name="T7" fmla="*/ 0 h 144"/>
                <a:gd name="T8" fmla="*/ 137 w 144"/>
                <a:gd name="T9" fmla="*/ 1 h 144"/>
                <a:gd name="T10" fmla="*/ 72 w 144"/>
                <a:gd name="T11" fmla="*/ 66 h 144"/>
                <a:gd name="T12" fmla="*/ 7 w 144"/>
                <a:gd name="T13" fmla="*/ 1 h 144"/>
                <a:gd name="T14" fmla="*/ 4 w 144"/>
                <a:gd name="T15" fmla="*/ 0 h 144"/>
                <a:gd name="T16" fmla="*/ 0 w 144"/>
                <a:gd name="T17" fmla="*/ 4 h 144"/>
                <a:gd name="T18" fmla="*/ 1 w 144"/>
                <a:gd name="T19" fmla="*/ 7 h 144"/>
                <a:gd name="T20" fmla="*/ 66 w 144"/>
                <a:gd name="T21" fmla="*/ 72 h 144"/>
                <a:gd name="T22" fmla="*/ 1 w 144"/>
                <a:gd name="T23" fmla="*/ 137 h 144"/>
                <a:gd name="T24" fmla="*/ 0 w 144"/>
                <a:gd name="T25" fmla="*/ 140 h 144"/>
                <a:gd name="T26" fmla="*/ 4 w 144"/>
                <a:gd name="T27" fmla="*/ 144 h 144"/>
                <a:gd name="T28" fmla="*/ 7 w 144"/>
                <a:gd name="T29" fmla="*/ 143 h 144"/>
                <a:gd name="T30" fmla="*/ 72 w 144"/>
                <a:gd name="T31" fmla="*/ 78 h 144"/>
                <a:gd name="T32" fmla="*/ 137 w 144"/>
                <a:gd name="T33" fmla="*/ 143 h 144"/>
                <a:gd name="T34" fmla="*/ 140 w 144"/>
                <a:gd name="T35" fmla="*/ 144 h 144"/>
                <a:gd name="T36" fmla="*/ 144 w 144"/>
                <a:gd name="T37" fmla="*/ 140 h 144"/>
                <a:gd name="T38" fmla="*/ 143 w 144"/>
                <a:gd name="T39" fmla="*/ 137 h 144"/>
                <a:gd name="T40" fmla="*/ 78 w 144"/>
                <a:gd name="T41" fmla="*/ 7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4" h="144">
                  <a:moveTo>
                    <a:pt x="78" y="72"/>
                  </a:moveTo>
                  <a:cubicBezTo>
                    <a:pt x="143" y="7"/>
                    <a:pt x="143" y="7"/>
                    <a:pt x="143" y="7"/>
                  </a:cubicBezTo>
                  <a:cubicBezTo>
                    <a:pt x="144" y="6"/>
                    <a:pt x="144" y="5"/>
                    <a:pt x="144" y="4"/>
                  </a:cubicBezTo>
                  <a:cubicBezTo>
                    <a:pt x="144" y="2"/>
                    <a:pt x="142" y="0"/>
                    <a:pt x="140" y="0"/>
                  </a:cubicBezTo>
                  <a:cubicBezTo>
                    <a:pt x="139" y="0"/>
                    <a:pt x="138" y="0"/>
                    <a:pt x="137" y="1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"/>
                    <a:pt x="0" y="6"/>
                    <a:pt x="1" y="7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1" y="137"/>
                    <a:pt x="1" y="137"/>
                    <a:pt x="1" y="137"/>
                  </a:cubicBezTo>
                  <a:cubicBezTo>
                    <a:pt x="0" y="138"/>
                    <a:pt x="0" y="139"/>
                    <a:pt x="0" y="140"/>
                  </a:cubicBezTo>
                  <a:cubicBezTo>
                    <a:pt x="0" y="142"/>
                    <a:pt x="2" y="144"/>
                    <a:pt x="4" y="144"/>
                  </a:cubicBezTo>
                  <a:cubicBezTo>
                    <a:pt x="5" y="144"/>
                    <a:pt x="6" y="144"/>
                    <a:pt x="7" y="143"/>
                  </a:cubicBezTo>
                  <a:cubicBezTo>
                    <a:pt x="72" y="78"/>
                    <a:pt x="72" y="78"/>
                    <a:pt x="72" y="78"/>
                  </a:cubicBezTo>
                  <a:cubicBezTo>
                    <a:pt x="137" y="143"/>
                    <a:pt x="137" y="143"/>
                    <a:pt x="137" y="143"/>
                  </a:cubicBezTo>
                  <a:cubicBezTo>
                    <a:pt x="138" y="144"/>
                    <a:pt x="139" y="144"/>
                    <a:pt x="140" y="144"/>
                  </a:cubicBezTo>
                  <a:cubicBezTo>
                    <a:pt x="142" y="144"/>
                    <a:pt x="144" y="142"/>
                    <a:pt x="144" y="140"/>
                  </a:cubicBezTo>
                  <a:cubicBezTo>
                    <a:pt x="144" y="139"/>
                    <a:pt x="144" y="138"/>
                    <a:pt x="143" y="137"/>
                  </a:cubicBezTo>
                  <a:lnTo>
                    <a:pt x="78" y="7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1125200" y="5066459"/>
              <a:ext cx="5486400" cy="1061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33" dirty="0" err="1"/>
                <a:t>Sprístupnenie</a:t>
              </a:r>
              <a:r>
                <a:rPr lang="en-US" sz="1333" dirty="0"/>
                <a:t> </a:t>
              </a:r>
              <a:r>
                <a:rPr lang="en-US" sz="1333" dirty="0" err="1"/>
                <a:t>služieb</a:t>
              </a:r>
              <a:r>
                <a:rPr lang="en-US" sz="1333" dirty="0"/>
                <a:t> </a:t>
              </a:r>
              <a:r>
                <a:rPr lang="en-US" sz="1333" dirty="0" err="1"/>
                <a:t>platformy</a:t>
              </a:r>
              <a:r>
                <a:rPr lang="en-US" sz="1333" dirty="0"/>
                <a:t> </a:t>
              </a:r>
              <a:r>
                <a:rPr lang="en-US" sz="1333" dirty="0" err="1"/>
                <a:t>integrácie</a:t>
              </a:r>
              <a:r>
                <a:rPr lang="en-US" sz="1333" dirty="0"/>
                <a:t> </a:t>
              </a:r>
              <a:r>
                <a:rPr lang="en-US" sz="1333" dirty="0" err="1"/>
                <a:t>údajov</a:t>
              </a:r>
              <a:r>
                <a:rPr lang="en-US" sz="1333" dirty="0"/>
                <a:t> a </a:t>
              </a:r>
              <a:r>
                <a:rPr lang="en-US" sz="1333" dirty="0" err="1"/>
                <a:t>nástrojov</a:t>
              </a:r>
              <a:r>
                <a:rPr lang="en-US" sz="1333" dirty="0"/>
                <a:t> </a:t>
              </a:r>
              <a:r>
                <a:rPr lang="en-US" sz="1333" dirty="0" err="1"/>
                <a:t>dátovej</a:t>
              </a:r>
              <a:r>
                <a:rPr lang="en-US" sz="1333" dirty="0"/>
                <a:t> </a:t>
              </a:r>
              <a:r>
                <a:rPr lang="en-US" sz="1333" dirty="0" err="1"/>
                <a:t>kvality</a:t>
              </a:r>
              <a:r>
                <a:rPr lang="en-US" sz="1333" dirty="0"/>
                <a:t> pre OVM</a:t>
              </a:r>
              <a:endParaRPr lang="uk-UA" sz="1333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803859" y="5493504"/>
            <a:ext cx="3058290" cy="297454"/>
            <a:chOff x="10125752" y="7613484"/>
            <a:chExt cx="5321388" cy="446180"/>
          </a:xfrm>
        </p:grpSpPr>
        <p:sp>
          <p:nvSpPr>
            <p:cNvPr id="20" name="Freeform 30"/>
            <p:cNvSpPr>
              <a:spLocks/>
            </p:cNvSpPr>
            <p:nvPr/>
          </p:nvSpPr>
          <p:spPr bwMode="auto">
            <a:xfrm>
              <a:off x="10125752" y="7637227"/>
              <a:ext cx="398697" cy="398697"/>
            </a:xfrm>
            <a:custGeom>
              <a:avLst/>
              <a:gdLst>
                <a:gd name="T0" fmla="*/ 78 w 144"/>
                <a:gd name="T1" fmla="*/ 72 h 144"/>
                <a:gd name="T2" fmla="*/ 143 w 144"/>
                <a:gd name="T3" fmla="*/ 7 h 144"/>
                <a:gd name="T4" fmla="*/ 144 w 144"/>
                <a:gd name="T5" fmla="*/ 4 h 144"/>
                <a:gd name="T6" fmla="*/ 140 w 144"/>
                <a:gd name="T7" fmla="*/ 0 h 144"/>
                <a:gd name="T8" fmla="*/ 137 w 144"/>
                <a:gd name="T9" fmla="*/ 1 h 144"/>
                <a:gd name="T10" fmla="*/ 72 w 144"/>
                <a:gd name="T11" fmla="*/ 66 h 144"/>
                <a:gd name="T12" fmla="*/ 7 w 144"/>
                <a:gd name="T13" fmla="*/ 1 h 144"/>
                <a:gd name="T14" fmla="*/ 4 w 144"/>
                <a:gd name="T15" fmla="*/ 0 h 144"/>
                <a:gd name="T16" fmla="*/ 0 w 144"/>
                <a:gd name="T17" fmla="*/ 4 h 144"/>
                <a:gd name="T18" fmla="*/ 1 w 144"/>
                <a:gd name="T19" fmla="*/ 7 h 144"/>
                <a:gd name="T20" fmla="*/ 66 w 144"/>
                <a:gd name="T21" fmla="*/ 72 h 144"/>
                <a:gd name="T22" fmla="*/ 1 w 144"/>
                <a:gd name="T23" fmla="*/ 137 h 144"/>
                <a:gd name="T24" fmla="*/ 0 w 144"/>
                <a:gd name="T25" fmla="*/ 140 h 144"/>
                <a:gd name="T26" fmla="*/ 4 w 144"/>
                <a:gd name="T27" fmla="*/ 144 h 144"/>
                <a:gd name="T28" fmla="*/ 7 w 144"/>
                <a:gd name="T29" fmla="*/ 143 h 144"/>
                <a:gd name="T30" fmla="*/ 72 w 144"/>
                <a:gd name="T31" fmla="*/ 78 h 144"/>
                <a:gd name="T32" fmla="*/ 137 w 144"/>
                <a:gd name="T33" fmla="*/ 143 h 144"/>
                <a:gd name="T34" fmla="*/ 140 w 144"/>
                <a:gd name="T35" fmla="*/ 144 h 144"/>
                <a:gd name="T36" fmla="*/ 144 w 144"/>
                <a:gd name="T37" fmla="*/ 140 h 144"/>
                <a:gd name="T38" fmla="*/ 143 w 144"/>
                <a:gd name="T39" fmla="*/ 137 h 144"/>
                <a:gd name="T40" fmla="*/ 78 w 144"/>
                <a:gd name="T41" fmla="*/ 7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4" h="144">
                  <a:moveTo>
                    <a:pt x="78" y="72"/>
                  </a:moveTo>
                  <a:cubicBezTo>
                    <a:pt x="143" y="7"/>
                    <a:pt x="143" y="7"/>
                    <a:pt x="143" y="7"/>
                  </a:cubicBezTo>
                  <a:cubicBezTo>
                    <a:pt x="144" y="6"/>
                    <a:pt x="144" y="5"/>
                    <a:pt x="144" y="4"/>
                  </a:cubicBezTo>
                  <a:cubicBezTo>
                    <a:pt x="144" y="2"/>
                    <a:pt x="142" y="0"/>
                    <a:pt x="140" y="0"/>
                  </a:cubicBezTo>
                  <a:cubicBezTo>
                    <a:pt x="139" y="0"/>
                    <a:pt x="138" y="0"/>
                    <a:pt x="137" y="1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"/>
                    <a:pt x="0" y="6"/>
                    <a:pt x="1" y="7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1" y="137"/>
                    <a:pt x="1" y="137"/>
                    <a:pt x="1" y="137"/>
                  </a:cubicBezTo>
                  <a:cubicBezTo>
                    <a:pt x="0" y="138"/>
                    <a:pt x="0" y="139"/>
                    <a:pt x="0" y="140"/>
                  </a:cubicBezTo>
                  <a:cubicBezTo>
                    <a:pt x="0" y="142"/>
                    <a:pt x="2" y="144"/>
                    <a:pt x="4" y="144"/>
                  </a:cubicBezTo>
                  <a:cubicBezTo>
                    <a:pt x="5" y="144"/>
                    <a:pt x="6" y="144"/>
                    <a:pt x="7" y="143"/>
                  </a:cubicBezTo>
                  <a:cubicBezTo>
                    <a:pt x="72" y="78"/>
                    <a:pt x="72" y="78"/>
                    <a:pt x="72" y="78"/>
                  </a:cubicBezTo>
                  <a:cubicBezTo>
                    <a:pt x="137" y="143"/>
                    <a:pt x="137" y="143"/>
                    <a:pt x="137" y="143"/>
                  </a:cubicBezTo>
                  <a:cubicBezTo>
                    <a:pt x="138" y="144"/>
                    <a:pt x="139" y="144"/>
                    <a:pt x="140" y="144"/>
                  </a:cubicBezTo>
                  <a:cubicBezTo>
                    <a:pt x="142" y="144"/>
                    <a:pt x="144" y="142"/>
                    <a:pt x="144" y="140"/>
                  </a:cubicBezTo>
                  <a:cubicBezTo>
                    <a:pt x="144" y="139"/>
                    <a:pt x="144" y="138"/>
                    <a:pt x="143" y="137"/>
                  </a:cubicBezTo>
                  <a:lnTo>
                    <a:pt x="78" y="7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1107737" y="7613484"/>
              <a:ext cx="4339403" cy="44618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Úpravy</a:t>
              </a:r>
              <a:r>
                <a:rPr lang="en-US" sz="1333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AIS</a:t>
              </a:r>
              <a:endParaRPr lang="uk-UA" sz="1333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36" name="Group 33">
            <a:extLst>
              <a:ext uri="{FF2B5EF4-FFF2-40B4-BE49-F238E27FC236}">
                <a16:creationId xmlns:a16="http://schemas.microsoft.com/office/drawing/2014/main" id="{AECF285D-312B-4E13-A872-05FC73B56872}"/>
              </a:ext>
            </a:extLst>
          </p:cNvPr>
          <p:cNvGrpSpPr/>
          <p:nvPr/>
        </p:nvGrpSpPr>
        <p:grpSpPr>
          <a:xfrm>
            <a:off x="8793823" y="5060639"/>
            <a:ext cx="3068326" cy="297454"/>
            <a:chOff x="10125752" y="7613484"/>
            <a:chExt cx="5338851" cy="446180"/>
          </a:xfrm>
        </p:grpSpPr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98E30DD3-724D-4BB4-87F3-C1F12CB75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5752" y="7637227"/>
              <a:ext cx="398697" cy="398697"/>
            </a:xfrm>
            <a:custGeom>
              <a:avLst/>
              <a:gdLst>
                <a:gd name="T0" fmla="*/ 78 w 144"/>
                <a:gd name="T1" fmla="*/ 72 h 144"/>
                <a:gd name="T2" fmla="*/ 143 w 144"/>
                <a:gd name="T3" fmla="*/ 7 h 144"/>
                <a:gd name="T4" fmla="*/ 144 w 144"/>
                <a:gd name="T5" fmla="*/ 4 h 144"/>
                <a:gd name="T6" fmla="*/ 140 w 144"/>
                <a:gd name="T7" fmla="*/ 0 h 144"/>
                <a:gd name="T8" fmla="*/ 137 w 144"/>
                <a:gd name="T9" fmla="*/ 1 h 144"/>
                <a:gd name="T10" fmla="*/ 72 w 144"/>
                <a:gd name="T11" fmla="*/ 66 h 144"/>
                <a:gd name="T12" fmla="*/ 7 w 144"/>
                <a:gd name="T13" fmla="*/ 1 h 144"/>
                <a:gd name="T14" fmla="*/ 4 w 144"/>
                <a:gd name="T15" fmla="*/ 0 h 144"/>
                <a:gd name="T16" fmla="*/ 0 w 144"/>
                <a:gd name="T17" fmla="*/ 4 h 144"/>
                <a:gd name="T18" fmla="*/ 1 w 144"/>
                <a:gd name="T19" fmla="*/ 7 h 144"/>
                <a:gd name="T20" fmla="*/ 66 w 144"/>
                <a:gd name="T21" fmla="*/ 72 h 144"/>
                <a:gd name="T22" fmla="*/ 1 w 144"/>
                <a:gd name="T23" fmla="*/ 137 h 144"/>
                <a:gd name="T24" fmla="*/ 0 w 144"/>
                <a:gd name="T25" fmla="*/ 140 h 144"/>
                <a:gd name="T26" fmla="*/ 4 w 144"/>
                <a:gd name="T27" fmla="*/ 144 h 144"/>
                <a:gd name="T28" fmla="*/ 7 w 144"/>
                <a:gd name="T29" fmla="*/ 143 h 144"/>
                <a:gd name="T30" fmla="*/ 72 w 144"/>
                <a:gd name="T31" fmla="*/ 78 h 144"/>
                <a:gd name="T32" fmla="*/ 137 w 144"/>
                <a:gd name="T33" fmla="*/ 143 h 144"/>
                <a:gd name="T34" fmla="*/ 140 w 144"/>
                <a:gd name="T35" fmla="*/ 144 h 144"/>
                <a:gd name="T36" fmla="*/ 144 w 144"/>
                <a:gd name="T37" fmla="*/ 140 h 144"/>
                <a:gd name="T38" fmla="*/ 143 w 144"/>
                <a:gd name="T39" fmla="*/ 137 h 144"/>
                <a:gd name="T40" fmla="*/ 78 w 144"/>
                <a:gd name="T41" fmla="*/ 7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4" h="144">
                  <a:moveTo>
                    <a:pt x="78" y="72"/>
                  </a:moveTo>
                  <a:cubicBezTo>
                    <a:pt x="143" y="7"/>
                    <a:pt x="143" y="7"/>
                    <a:pt x="143" y="7"/>
                  </a:cubicBezTo>
                  <a:cubicBezTo>
                    <a:pt x="144" y="6"/>
                    <a:pt x="144" y="5"/>
                    <a:pt x="144" y="4"/>
                  </a:cubicBezTo>
                  <a:cubicBezTo>
                    <a:pt x="144" y="2"/>
                    <a:pt x="142" y="0"/>
                    <a:pt x="140" y="0"/>
                  </a:cubicBezTo>
                  <a:cubicBezTo>
                    <a:pt x="139" y="0"/>
                    <a:pt x="138" y="0"/>
                    <a:pt x="137" y="1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"/>
                    <a:pt x="0" y="6"/>
                    <a:pt x="1" y="7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1" y="137"/>
                    <a:pt x="1" y="137"/>
                    <a:pt x="1" y="137"/>
                  </a:cubicBezTo>
                  <a:cubicBezTo>
                    <a:pt x="0" y="138"/>
                    <a:pt x="0" y="139"/>
                    <a:pt x="0" y="140"/>
                  </a:cubicBezTo>
                  <a:cubicBezTo>
                    <a:pt x="0" y="142"/>
                    <a:pt x="2" y="144"/>
                    <a:pt x="4" y="144"/>
                  </a:cubicBezTo>
                  <a:cubicBezTo>
                    <a:pt x="5" y="144"/>
                    <a:pt x="6" y="144"/>
                    <a:pt x="7" y="143"/>
                  </a:cubicBezTo>
                  <a:cubicBezTo>
                    <a:pt x="72" y="78"/>
                    <a:pt x="72" y="78"/>
                    <a:pt x="72" y="78"/>
                  </a:cubicBezTo>
                  <a:cubicBezTo>
                    <a:pt x="137" y="143"/>
                    <a:pt x="137" y="143"/>
                    <a:pt x="137" y="143"/>
                  </a:cubicBezTo>
                  <a:cubicBezTo>
                    <a:pt x="138" y="144"/>
                    <a:pt x="139" y="144"/>
                    <a:pt x="140" y="144"/>
                  </a:cubicBezTo>
                  <a:cubicBezTo>
                    <a:pt x="142" y="144"/>
                    <a:pt x="144" y="142"/>
                    <a:pt x="144" y="140"/>
                  </a:cubicBezTo>
                  <a:cubicBezTo>
                    <a:pt x="144" y="139"/>
                    <a:pt x="144" y="138"/>
                    <a:pt x="143" y="137"/>
                  </a:cubicBezTo>
                  <a:lnTo>
                    <a:pt x="78" y="7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8" name="TextBox 32">
              <a:extLst>
                <a:ext uri="{FF2B5EF4-FFF2-40B4-BE49-F238E27FC236}">
                  <a16:creationId xmlns:a16="http://schemas.microsoft.com/office/drawing/2014/main" id="{119BA99B-FB2E-4EA6-99EF-4FBBD4D35505}"/>
                </a:ext>
              </a:extLst>
            </p:cNvPr>
            <p:cNvSpPr txBox="1"/>
            <p:nvPr/>
          </p:nvSpPr>
          <p:spPr>
            <a:xfrm>
              <a:off x="11107739" y="7613484"/>
              <a:ext cx="4356864" cy="44618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Zabezpečenie</a:t>
              </a:r>
              <a:r>
                <a:rPr lang="en-US" sz="1333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dátovej</a:t>
              </a:r>
              <a:r>
                <a:rPr lang="en-US" sz="1333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kvality</a:t>
              </a:r>
              <a:endParaRPr lang="uk-UA" sz="1333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39" name="Group 12">
            <a:extLst>
              <a:ext uri="{FF2B5EF4-FFF2-40B4-BE49-F238E27FC236}">
                <a16:creationId xmlns:a16="http://schemas.microsoft.com/office/drawing/2014/main" id="{ED6C10AB-44D8-44C9-8B93-2533E57CC349}"/>
              </a:ext>
            </a:extLst>
          </p:cNvPr>
          <p:cNvGrpSpPr/>
          <p:nvPr/>
        </p:nvGrpSpPr>
        <p:grpSpPr>
          <a:xfrm>
            <a:off x="22625" y="2123765"/>
            <a:ext cx="3189298" cy="3001263"/>
            <a:chOff x="9034752" y="3371850"/>
            <a:chExt cx="4323588" cy="4323588"/>
          </a:xfrm>
        </p:grpSpPr>
        <p:sp>
          <p:nvSpPr>
            <p:cNvPr id="40" name="Овал 12">
              <a:extLst>
                <a:ext uri="{FF2B5EF4-FFF2-40B4-BE49-F238E27FC236}">
                  <a16:creationId xmlns:a16="http://schemas.microsoft.com/office/drawing/2014/main" id="{034BAF34-A17E-4374-AAB0-2B0BF6F78965}"/>
                </a:ext>
              </a:extLst>
            </p:cNvPr>
            <p:cNvSpPr/>
            <p:nvPr/>
          </p:nvSpPr>
          <p:spPr>
            <a:xfrm>
              <a:off x="9034752" y="3371850"/>
              <a:ext cx="4323588" cy="4323588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54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TextBox 26">
              <a:extLst>
                <a:ext uri="{FF2B5EF4-FFF2-40B4-BE49-F238E27FC236}">
                  <a16:creationId xmlns:a16="http://schemas.microsoft.com/office/drawing/2014/main" id="{33A0EE20-D31B-4AF8-9179-D8658AEF7F9C}"/>
                </a:ext>
              </a:extLst>
            </p:cNvPr>
            <p:cNvSpPr txBox="1"/>
            <p:nvPr/>
          </p:nvSpPr>
          <p:spPr>
            <a:xfrm flipH="1">
              <a:off x="9593656" y="5335129"/>
              <a:ext cx="3205776" cy="2128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err="1">
                  <a:solidFill>
                    <a:schemeClr val="tx2"/>
                  </a:solidFill>
                </a:rPr>
                <a:t>Náklady</a:t>
              </a:r>
              <a:r>
                <a:rPr lang="en-US" dirty="0">
                  <a:solidFill>
                    <a:schemeClr val="tx2"/>
                  </a:solidFill>
                </a:rPr>
                <a:t> </a:t>
              </a:r>
              <a:r>
                <a:rPr lang="en-US" dirty="0" err="1">
                  <a:solidFill>
                    <a:schemeClr val="tx2"/>
                  </a:solidFill>
                </a:rPr>
                <a:t>na</a:t>
              </a:r>
              <a:r>
                <a:rPr lang="en-US" dirty="0">
                  <a:solidFill>
                    <a:schemeClr val="tx2"/>
                  </a:solidFill>
                </a:rPr>
                <a:t> </a:t>
              </a:r>
              <a:r>
                <a:rPr lang="en-US" dirty="0" err="1">
                  <a:solidFill>
                    <a:schemeClr val="tx2"/>
                  </a:solidFill>
                </a:rPr>
                <a:t>novú</a:t>
              </a:r>
              <a:r>
                <a:rPr lang="en-US" dirty="0">
                  <a:solidFill>
                    <a:schemeClr val="tx2"/>
                  </a:solidFill>
                </a:rPr>
                <a:t> </a:t>
              </a:r>
              <a:r>
                <a:rPr lang="en-US" dirty="0" err="1">
                  <a:solidFill>
                    <a:schemeClr val="tx2"/>
                  </a:solidFill>
                </a:rPr>
                <a:t>integráciu</a:t>
              </a:r>
              <a:r>
                <a:rPr lang="en-US" dirty="0">
                  <a:solidFill>
                    <a:schemeClr val="tx2"/>
                  </a:solidFill>
                </a:rPr>
                <a:t> </a:t>
              </a:r>
              <a:r>
                <a:rPr lang="en-US" dirty="0" err="1">
                  <a:solidFill>
                    <a:schemeClr val="tx2"/>
                  </a:solidFill>
                </a:rPr>
                <a:t>ocenenú</a:t>
              </a:r>
              <a:r>
                <a:rPr lang="en-US" dirty="0">
                  <a:solidFill>
                    <a:schemeClr val="tx2"/>
                  </a:solidFill>
                </a:rPr>
                <a:t> </a:t>
              </a:r>
              <a:r>
                <a:rPr lang="en-US" dirty="0" err="1">
                  <a:solidFill>
                    <a:schemeClr val="tx2"/>
                  </a:solidFill>
                </a:rPr>
                <a:t>podľa</a:t>
              </a:r>
              <a:r>
                <a:rPr lang="en-US" dirty="0">
                  <a:solidFill>
                    <a:schemeClr val="tx2"/>
                  </a:solidFill>
                </a:rPr>
                <a:t> </a:t>
              </a:r>
              <a:r>
                <a:rPr lang="en-US" dirty="0" err="1">
                  <a:solidFill>
                    <a:schemeClr val="tx2"/>
                  </a:solidFill>
                </a:rPr>
                <a:t>pôvodných</a:t>
              </a:r>
              <a:r>
                <a:rPr lang="en-US" dirty="0">
                  <a:solidFill>
                    <a:schemeClr val="tx2"/>
                  </a:solidFill>
                </a:rPr>
                <a:t> </a:t>
              </a:r>
              <a:r>
                <a:rPr lang="en-US" dirty="0" err="1">
                  <a:solidFill>
                    <a:schemeClr val="tx2"/>
                  </a:solidFill>
                </a:rPr>
                <a:t>podmienok</a:t>
              </a:r>
              <a:r>
                <a:rPr lang="sk-SK" dirty="0">
                  <a:solidFill>
                    <a:schemeClr val="tx2"/>
                  </a:solidFill>
                </a:rPr>
                <a:t> </a:t>
              </a:r>
              <a:r>
                <a:rPr lang="sk-SK">
                  <a:solidFill>
                    <a:schemeClr val="tx2"/>
                  </a:solidFill>
                </a:rPr>
                <a:t>(bez DPH)</a:t>
              </a:r>
              <a:endParaRPr lang="ru-RU" dirty="0">
                <a:solidFill>
                  <a:schemeClr val="tx2"/>
                </a:solidFill>
              </a:endParaRPr>
            </a:p>
          </p:txBody>
        </p:sp>
        <p:sp>
          <p:nvSpPr>
            <p:cNvPr id="45" name="TextBox 27">
              <a:extLst>
                <a:ext uri="{FF2B5EF4-FFF2-40B4-BE49-F238E27FC236}">
                  <a16:creationId xmlns:a16="http://schemas.microsoft.com/office/drawing/2014/main" id="{5472953F-6848-473C-AC8B-20208BCB9285}"/>
                </a:ext>
              </a:extLst>
            </p:cNvPr>
            <p:cNvSpPr txBox="1"/>
            <p:nvPr/>
          </p:nvSpPr>
          <p:spPr>
            <a:xfrm>
              <a:off x="9034752" y="4525019"/>
              <a:ext cx="4166518" cy="57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2</a:t>
              </a:r>
              <a:r>
                <a:rPr lang="sk-SK" sz="2000" b="1" dirty="0">
                  <a:solidFill>
                    <a:schemeClr val="tx2">
                      <a:lumMod val="75000"/>
                    </a:schemeClr>
                  </a:solidFill>
                  <a:latin typeface="+mj-lt"/>
                </a:rPr>
                <a:t>2 mil. €</a:t>
              </a:r>
              <a:endParaRPr lang="en-US" sz="2000" b="1" dirty="0">
                <a:solidFill>
                  <a:schemeClr val="tx2">
                    <a:lumMod val="7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7" name="Group 13">
            <a:extLst>
              <a:ext uri="{FF2B5EF4-FFF2-40B4-BE49-F238E27FC236}">
                <a16:creationId xmlns:a16="http://schemas.microsoft.com/office/drawing/2014/main" id="{BD9C949C-DC26-4893-B26A-B1CAC712316A}"/>
              </a:ext>
            </a:extLst>
          </p:cNvPr>
          <p:cNvGrpSpPr/>
          <p:nvPr/>
        </p:nvGrpSpPr>
        <p:grpSpPr>
          <a:xfrm>
            <a:off x="3849635" y="2244076"/>
            <a:ext cx="3009487" cy="2413689"/>
            <a:chOff x="14555881" y="4145187"/>
            <a:chExt cx="3311492" cy="2776914"/>
          </a:xfrm>
        </p:grpSpPr>
        <p:sp>
          <p:nvSpPr>
            <p:cNvPr id="48" name="Овал 12">
              <a:extLst>
                <a:ext uri="{FF2B5EF4-FFF2-40B4-BE49-F238E27FC236}">
                  <a16:creationId xmlns:a16="http://schemas.microsoft.com/office/drawing/2014/main" id="{6F52199B-F46A-4F72-8C36-E86DA6BB8045}"/>
                </a:ext>
              </a:extLst>
            </p:cNvPr>
            <p:cNvSpPr/>
            <p:nvPr/>
          </p:nvSpPr>
          <p:spPr>
            <a:xfrm>
              <a:off x="14555881" y="4145187"/>
              <a:ext cx="2587436" cy="2776914"/>
            </a:xfrm>
            <a:prstGeom prst="ellipse">
              <a:avLst/>
            </a:prstGeom>
            <a:noFill/>
            <a:ln w="25400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1" name="TextBox 33">
              <a:extLst>
                <a:ext uri="{FF2B5EF4-FFF2-40B4-BE49-F238E27FC236}">
                  <a16:creationId xmlns:a16="http://schemas.microsoft.com/office/drawing/2014/main" id="{5F417940-0CAB-46D9-9673-3CC72FB84340}"/>
                </a:ext>
              </a:extLst>
            </p:cNvPr>
            <p:cNvSpPr txBox="1"/>
            <p:nvPr/>
          </p:nvSpPr>
          <p:spPr>
            <a:xfrm flipH="1">
              <a:off x="14555881" y="5534481"/>
              <a:ext cx="25874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err="1">
                  <a:latin typeface="+mj-lt"/>
                </a:rPr>
                <a:t>Odhadované</a:t>
              </a:r>
              <a:r>
                <a:rPr lang="en-US" sz="2000" dirty="0">
                  <a:latin typeface="+mj-lt"/>
                </a:rPr>
                <a:t> </a:t>
              </a:r>
              <a:r>
                <a:rPr lang="en-US" sz="2000" dirty="0" err="1">
                  <a:latin typeface="+mj-lt"/>
                </a:rPr>
                <a:t>náklady</a:t>
              </a:r>
              <a:endParaRPr lang="ru-RU" sz="2000" dirty="0">
                <a:latin typeface="+mj-lt"/>
              </a:endParaRPr>
            </a:p>
          </p:txBody>
        </p:sp>
        <p:sp>
          <p:nvSpPr>
            <p:cNvPr id="52" name="TextBox 34">
              <a:extLst>
                <a:ext uri="{FF2B5EF4-FFF2-40B4-BE49-F238E27FC236}">
                  <a16:creationId xmlns:a16="http://schemas.microsoft.com/office/drawing/2014/main" id="{4EE2165E-058F-4B0B-9B11-A3EC55D10107}"/>
                </a:ext>
              </a:extLst>
            </p:cNvPr>
            <p:cNvSpPr txBox="1"/>
            <p:nvPr/>
          </p:nvSpPr>
          <p:spPr>
            <a:xfrm>
              <a:off x="14583828" y="4925816"/>
              <a:ext cx="3283545" cy="460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2000" b="1" dirty="0">
                  <a:solidFill>
                    <a:schemeClr val="accent1"/>
                  </a:solidFill>
                </a:rPr>
                <a:t>       </a:t>
              </a:r>
              <a:r>
                <a:rPr lang="en-US" sz="2000" b="1" dirty="0">
                  <a:solidFill>
                    <a:schemeClr val="accent1"/>
                  </a:solidFill>
                </a:rPr>
                <a:t>16</a:t>
              </a:r>
              <a:r>
                <a:rPr lang="sk-SK" sz="2000" b="1" dirty="0">
                  <a:solidFill>
                    <a:schemeClr val="accent1"/>
                  </a:solidFill>
                </a:rPr>
                <a:t>,1</a:t>
              </a:r>
              <a:r>
                <a:rPr lang="en-US" sz="2000" b="1" dirty="0">
                  <a:solidFill>
                    <a:schemeClr val="accent1"/>
                  </a:solidFill>
                </a:rPr>
                <a:t> </a:t>
              </a:r>
              <a:r>
                <a:rPr lang="sk-SK" sz="2000" b="1" dirty="0">
                  <a:solidFill>
                    <a:schemeClr val="accent1"/>
                  </a:solidFill>
                </a:rPr>
                <a:t>mil. €</a:t>
              </a:r>
              <a:endParaRPr lang="en-US" sz="20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57" name="TextBox 16">
            <a:extLst>
              <a:ext uri="{FF2B5EF4-FFF2-40B4-BE49-F238E27FC236}">
                <a16:creationId xmlns:a16="http://schemas.microsoft.com/office/drawing/2014/main" id="{4D537AEC-CBA4-406C-9814-C2301B1B9516}"/>
              </a:ext>
            </a:extLst>
          </p:cNvPr>
          <p:cNvSpPr txBox="1"/>
          <p:nvPr/>
        </p:nvSpPr>
        <p:spPr>
          <a:xfrm>
            <a:off x="4249313" y="873195"/>
            <a:ext cx="213375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dirty="0">
                <a:solidFill>
                  <a:schemeClr val="accent1"/>
                </a:solidFill>
                <a:latin typeface="+mj-lt"/>
              </a:rPr>
              <a:t>27</a:t>
            </a:r>
            <a:r>
              <a:rPr lang="en-US" sz="3600" dirty="0">
                <a:solidFill>
                  <a:schemeClr val="accent1"/>
                </a:solidFill>
                <a:latin typeface="+mj-lt"/>
              </a:rPr>
              <a:t>%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úspora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vďaka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novému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modelu</a:t>
            </a:r>
            <a:endParaRPr lang="uk-UA" sz="20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9" name="Isosceles Triangle 2">
            <a:extLst>
              <a:ext uri="{FF2B5EF4-FFF2-40B4-BE49-F238E27FC236}">
                <a16:creationId xmlns:a16="http://schemas.microsoft.com/office/drawing/2014/main" id="{B6598F90-3C8C-4ED8-B42C-733BAAC46027}"/>
              </a:ext>
            </a:extLst>
          </p:cNvPr>
          <p:cNvSpPr/>
          <p:nvPr/>
        </p:nvSpPr>
        <p:spPr>
          <a:xfrm rot="5400000">
            <a:off x="2596674" y="3305213"/>
            <a:ext cx="1874729" cy="379927"/>
          </a:xfrm>
          <a:prstGeom prst="triangle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>
              <a:solidFill>
                <a:schemeClr val="tx1"/>
              </a:solidFill>
            </a:endParaRPr>
          </a:p>
        </p:txBody>
      </p:sp>
      <p:sp>
        <p:nvSpPr>
          <p:cNvPr id="60" name="Freeform 29">
            <a:extLst>
              <a:ext uri="{FF2B5EF4-FFF2-40B4-BE49-F238E27FC236}">
                <a16:creationId xmlns:a16="http://schemas.microsoft.com/office/drawing/2014/main" id="{D9E5E9F9-75E6-494E-8EE6-784BFC014E91}"/>
              </a:ext>
            </a:extLst>
          </p:cNvPr>
          <p:cNvSpPr>
            <a:spLocks noEditPoints="1"/>
          </p:cNvSpPr>
          <p:nvPr/>
        </p:nvSpPr>
        <p:spPr bwMode="auto">
          <a:xfrm>
            <a:off x="3600324" y="5001586"/>
            <a:ext cx="376069" cy="333118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61" name="TextBox 16">
            <a:extLst>
              <a:ext uri="{FF2B5EF4-FFF2-40B4-BE49-F238E27FC236}">
                <a16:creationId xmlns:a16="http://schemas.microsoft.com/office/drawing/2014/main" id="{211B83FB-9BF1-4D30-9819-218DBF0E8686}"/>
              </a:ext>
            </a:extLst>
          </p:cNvPr>
          <p:cNvSpPr txBox="1"/>
          <p:nvPr/>
        </p:nvSpPr>
        <p:spPr>
          <a:xfrm>
            <a:off x="4174051" y="4934594"/>
            <a:ext cx="2511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Dôraz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na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kvalitu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  <a:latin typeface="+mj-lt"/>
              </a:rPr>
              <a:t>údajov</a:t>
            </a:r>
            <a:endParaRPr lang="uk-UA" sz="20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2" name="Freeform 30">
            <a:extLst>
              <a:ext uri="{FF2B5EF4-FFF2-40B4-BE49-F238E27FC236}">
                <a16:creationId xmlns:a16="http://schemas.microsoft.com/office/drawing/2014/main" id="{48719D80-3B71-4E31-8293-47577668A39C}"/>
              </a:ext>
            </a:extLst>
          </p:cNvPr>
          <p:cNvSpPr>
            <a:spLocks/>
          </p:cNvSpPr>
          <p:nvPr/>
        </p:nvSpPr>
        <p:spPr bwMode="auto">
          <a:xfrm>
            <a:off x="8813894" y="2986281"/>
            <a:ext cx="190712" cy="265798"/>
          </a:xfrm>
          <a:custGeom>
            <a:avLst/>
            <a:gdLst>
              <a:gd name="T0" fmla="*/ 78 w 144"/>
              <a:gd name="T1" fmla="*/ 72 h 144"/>
              <a:gd name="T2" fmla="*/ 143 w 144"/>
              <a:gd name="T3" fmla="*/ 7 h 144"/>
              <a:gd name="T4" fmla="*/ 144 w 144"/>
              <a:gd name="T5" fmla="*/ 4 h 144"/>
              <a:gd name="T6" fmla="*/ 140 w 144"/>
              <a:gd name="T7" fmla="*/ 0 h 144"/>
              <a:gd name="T8" fmla="*/ 137 w 144"/>
              <a:gd name="T9" fmla="*/ 1 h 144"/>
              <a:gd name="T10" fmla="*/ 72 w 144"/>
              <a:gd name="T11" fmla="*/ 66 h 144"/>
              <a:gd name="T12" fmla="*/ 7 w 144"/>
              <a:gd name="T13" fmla="*/ 1 h 144"/>
              <a:gd name="T14" fmla="*/ 4 w 144"/>
              <a:gd name="T15" fmla="*/ 0 h 144"/>
              <a:gd name="T16" fmla="*/ 0 w 144"/>
              <a:gd name="T17" fmla="*/ 4 h 144"/>
              <a:gd name="T18" fmla="*/ 1 w 144"/>
              <a:gd name="T19" fmla="*/ 7 h 144"/>
              <a:gd name="T20" fmla="*/ 66 w 144"/>
              <a:gd name="T21" fmla="*/ 72 h 144"/>
              <a:gd name="T22" fmla="*/ 1 w 144"/>
              <a:gd name="T23" fmla="*/ 137 h 144"/>
              <a:gd name="T24" fmla="*/ 0 w 144"/>
              <a:gd name="T25" fmla="*/ 140 h 144"/>
              <a:gd name="T26" fmla="*/ 4 w 144"/>
              <a:gd name="T27" fmla="*/ 144 h 144"/>
              <a:gd name="T28" fmla="*/ 7 w 144"/>
              <a:gd name="T29" fmla="*/ 143 h 144"/>
              <a:gd name="T30" fmla="*/ 72 w 144"/>
              <a:gd name="T31" fmla="*/ 78 h 144"/>
              <a:gd name="T32" fmla="*/ 137 w 144"/>
              <a:gd name="T33" fmla="*/ 143 h 144"/>
              <a:gd name="T34" fmla="*/ 140 w 144"/>
              <a:gd name="T35" fmla="*/ 144 h 144"/>
              <a:gd name="T36" fmla="*/ 144 w 144"/>
              <a:gd name="T37" fmla="*/ 140 h 144"/>
              <a:gd name="T38" fmla="*/ 143 w 144"/>
              <a:gd name="T39" fmla="*/ 137 h 144"/>
              <a:gd name="T40" fmla="*/ 78 w 144"/>
              <a:gd name="T41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44">
                <a:moveTo>
                  <a:pt x="78" y="72"/>
                </a:moveTo>
                <a:cubicBezTo>
                  <a:pt x="143" y="7"/>
                  <a:pt x="143" y="7"/>
                  <a:pt x="143" y="7"/>
                </a:cubicBezTo>
                <a:cubicBezTo>
                  <a:pt x="144" y="6"/>
                  <a:pt x="144" y="5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139" y="0"/>
                  <a:pt x="138" y="0"/>
                  <a:pt x="137" y="1"/>
                </a:cubicBezTo>
                <a:cubicBezTo>
                  <a:pt x="72" y="66"/>
                  <a:pt x="72" y="66"/>
                  <a:pt x="72" y="66"/>
                </a:cubicBezTo>
                <a:cubicBezTo>
                  <a:pt x="7" y="1"/>
                  <a:pt x="7" y="1"/>
                  <a:pt x="7" y="1"/>
                </a:cubicBezTo>
                <a:cubicBezTo>
                  <a:pt x="6" y="0"/>
                  <a:pt x="5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"/>
                  <a:pt x="0" y="6"/>
                  <a:pt x="1" y="7"/>
                </a:cubicBezTo>
                <a:cubicBezTo>
                  <a:pt x="66" y="72"/>
                  <a:pt x="66" y="72"/>
                  <a:pt x="66" y="72"/>
                </a:cubicBezTo>
                <a:cubicBezTo>
                  <a:pt x="1" y="137"/>
                  <a:pt x="1" y="137"/>
                  <a:pt x="1" y="137"/>
                </a:cubicBezTo>
                <a:cubicBezTo>
                  <a:pt x="0" y="138"/>
                  <a:pt x="0" y="139"/>
                  <a:pt x="0" y="140"/>
                </a:cubicBezTo>
                <a:cubicBezTo>
                  <a:pt x="0" y="142"/>
                  <a:pt x="2" y="144"/>
                  <a:pt x="4" y="144"/>
                </a:cubicBezTo>
                <a:cubicBezTo>
                  <a:pt x="5" y="144"/>
                  <a:pt x="6" y="144"/>
                  <a:pt x="7" y="143"/>
                </a:cubicBezTo>
                <a:cubicBezTo>
                  <a:pt x="72" y="78"/>
                  <a:pt x="72" y="78"/>
                  <a:pt x="72" y="78"/>
                </a:cubicBezTo>
                <a:cubicBezTo>
                  <a:pt x="137" y="143"/>
                  <a:pt x="137" y="143"/>
                  <a:pt x="137" y="143"/>
                </a:cubicBezTo>
                <a:cubicBezTo>
                  <a:pt x="138" y="144"/>
                  <a:pt x="139" y="144"/>
                  <a:pt x="140" y="144"/>
                </a:cubicBezTo>
                <a:cubicBezTo>
                  <a:pt x="142" y="144"/>
                  <a:pt x="144" y="142"/>
                  <a:pt x="144" y="140"/>
                </a:cubicBezTo>
                <a:cubicBezTo>
                  <a:pt x="144" y="139"/>
                  <a:pt x="144" y="138"/>
                  <a:pt x="143" y="137"/>
                </a:cubicBezTo>
                <a:lnTo>
                  <a:pt x="78" y="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uk-UA" sz="1200"/>
          </a:p>
        </p:txBody>
      </p:sp>
      <p:sp>
        <p:nvSpPr>
          <p:cNvPr id="63" name="TextBox 31">
            <a:extLst>
              <a:ext uri="{FF2B5EF4-FFF2-40B4-BE49-F238E27FC236}">
                <a16:creationId xmlns:a16="http://schemas.microsoft.com/office/drawing/2014/main" id="{08D102F5-4263-4060-9798-D78071D13758}"/>
              </a:ext>
            </a:extLst>
          </p:cNvPr>
          <p:cNvSpPr txBox="1"/>
          <p:nvPr/>
        </p:nvSpPr>
        <p:spPr>
          <a:xfrm>
            <a:off x="9291969" y="2910224"/>
            <a:ext cx="2624358" cy="502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33" dirty="0"/>
              <a:t>Realizácie dátovej integrácia na strane OVM</a:t>
            </a:r>
            <a:endParaRPr lang="uk-UA" sz="1333" dirty="0"/>
          </a:p>
        </p:txBody>
      </p:sp>
      <p:sp>
        <p:nvSpPr>
          <p:cNvPr id="66" name="Freeform 30">
            <a:extLst>
              <a:ext uri="{FF2B5EF4-FFF2-40B4-BE49-F238E27FC236}">
                <a16:creationId xmlns:a16="http://schemas.microsoft.com/office/drawing/2014/main" id="{FF74060C-073F-43F3-A127-869AE3551EE4}"/>
              </a:ext>
            </a:extLst>
          </p:cNvPr>
          <p:cNvSpPr>
            <a:spLocks/>
          </p:cNvSpPr>
          <p:nvPr/>
        </p:nvSpPr>
        <p:spPr bwMode="auto">
          <a:xfrm>
            <a:off x="8783787" y="3538783"/>
            <a:ext cx="190712" cy="265798"/>
          </a:xfrm>
          <a:custGeom>
            <a:avLst/>
            <a:gdLst>
              <a:gd name="T0" fmla="*/ 78 w 144"/>
              <a:gd name="T1" fmla="*/ 72 h 144"/>
              <a:gd name="T2" fmla="*/ 143 w 144"/>
              <a:gd name="T3" fmla="*/ 7 h 144"/>
              <a:gd name="T4" fmla="*/ 144 w 144"/>
              <a:gd name="T5" fmla="*/ 4 h 144"/>
              <a:gd name="T6" fmla="*/ 140 w 144"/>
              <a:gd name="T7" fmla="*/ 0 h 144"/>
              <a:gd name="T8" fmla="*/ 137 w 144"/>
              <a:gd name="T9" fmla="*/ 1 h 144"/>
              <a:gd name="T10" fmla="*/ 72 w 144"/>
              <a:gd name="T11" fmla="*/ 66 h 144"/>
              <a:gd name="T12" fmla="*/ 7 w 144"/>
              <a:gd name="T13" fmla="*/ 1 h 144"/>
              <a:gd name="T14" fmla="*/ 4 w 144"/>
              <a:gd name="T15" fmla="*/ 0 h 144"/>
              <a:gd name="T16" fmla="*/ 0 w 144"/>
              <a:gd name="T17" fmla="*/ 4 h 144"/>
              <a:gd name="T18" fmla="*/ 1 w 144"/>
              <a:gd name="T19" fmla="*/ 7 h 144"/>
              <a:gd name="T20" fmla="*/ 66 w 144"/>
              <a:gd name="T21" fmla="*/ 72 h 144"/>
              <a:gd name="T22" fmla="*/ 1 w 144"/>
              <a:gd name="T23" fmla="*/ 137 h 144"/>
              <a:gd name="T24" fmla="*/ 0 w 144"/>
              <a:gd name="T25" fmla="*/ 140 h 144"/>
              <a:gd name="T26" fmla="*/ 4 w 144"/>
              <a:gd name="T27" fmla="*/ 144 h 144"/>
              <a:gd name="T28" fmla="*/ 7 w 144"/>
              <a:gd name="T29" fmla="*/ 143 h 144"/>
              <a:gd name="T30" fmla="*/ 72 w 144"/>
              <a:gd name="T31" fmla="*/ 78 h 144"/>
              <a:gd name="T32" fmla="*/ 137 w 144"/>
              <a:gd name="T33" fmla="*/ 143 h 144"/>
              <a:gd name="T34" fmla="*/ 140 w 144"/>
              <a:gd name="T35" fmla="*/ 144 h 144"/>
              <a:gd name="T36" fmla="*/ 144 w 144"/>
              <a:gd name="T37" fmla="*/ 140 h 144"/>
              <a:gd name="T38" fmla="*/ 143 w 144"/>
              <a:gd name="T39" fmla="*/ 137 h 144"/>
              <a:gd name="T40" fmla="*/ 78 w 144"/>
              <a:gd name="T41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44">
                <a:moveTo>
                  <a:pt x="78" y="72"/>
                </a:moveTo>
                <a:cubicBezTo>
                  <a:pt x="143" y="7"/>
                  <a:pt x="143" y="7"/>
                  <a:pt x="143" y="7"/>
                </a:cubicBezTo>
                <a:cubicBezTo>
                  <a:pt x="144" y="6"/>
                  <a:pt x="144" y="5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139" y="0"/>
                  <a:pt x="138" y="0"/>
                  <a:pt x="137" y="1"/>
                </a:cubicBezTo>
                <a:cubicBezTo>
                  <a:pt x="72" y="66"/>
                  <a:pt x="72" y="66"/>
                  <a:pt x="72" y="66"/>
                </a:cubicBezTo>
                <a:cubicBezTo>
                  <a:pt x="7" y="1"/>
                  <a:pt x="7" y="1"/>
                  <a:pt x="7" y="1"/>
                </a:cubicBezTo>
                <a:cubicBezTo>
                  <a:pt x="6" y="0"/>
                  <a:pt x="5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"/>
                  <a:pt x="0" y="6"/>
                  <a:pt x="1" y="7"/>
                </a:cubicBezTo>
                <a:cubicBezTo>
                  <a:pt x="66" y="72"/>
                  <a:pt x="66" y="72"/>
                  <a:pt x="66" y="72"/>
                </a:cubicBezTo>
                <a:cubicBezTo>
                  <a:pt x="1" y="137"/>
                  <a:pt x="1" y="137"/>
                  <a:pt x="1" y="137"/>
                </a:cubicBezTo>
                <a:cubicBezTo>
                  <a:pt x="0" y="138"/>
                  <a:pt x="0" y="139"/>
                  <a:pt x="0" y="140"/>
                </a:cubicBezTo>
                <a:cubicBezTo>
                  <a:pt x="0" y="142"/>
                  <a:pt x="2" y="144"/>
                  <a:pt x="4" y="144"/>
                </a:cubicBezTo>
                <a:cubicBezTo>
                  <a:pt x="5" y="144"/>
                  <a:pt x="6" y="144"/>
                  <a:pt x="7" y="143"/>
                </a:cubicBezTo>
                <a:cubicBezTo>
                  <a:pt x="72" y="78"/>
                  <a:pt x="72" y="78"/>
                  <a:pt x="72" y="78"/>
                </a:cubicBezTo>
                <a:cubicBezTo>
                  <a:pt x="137" y="143"/>
                  <a:pt x="137" y="143"/>
                  <a:pt x="137" y="143"/>
                </a:cubicBezTo>
                <a:cubicBezTo>
                  <a:pt x="138" y="144"/>
                  <a:pt x="139" y="144"/>
                  <a:pt x="140" y="144"/>
                </a:cubicBezTo>
                <a:cubicBezTo>
                  <a:pt x="142" y="144"/>
                  <a:pt x="144" y="142"/>
                  <a:pt x="144" y="140"/>
                </a:cubicBezTo>
                <a:cubicBezTo>
                  <a:pt x="144" y="139"/>
                  <a:pt x="144" y="138"/>
                  <a:pt x="143" y="137"/>
                </a:cubicBezTo>
                <a:lnTo>
                  <a:pt x="78" y="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uk-UA" sz="1200"/>
          </a:p>
        </p:txBody>
      </p:sp>
      <p:sp>
        <p:nvSpPr>
          <p:cNvPr id="67" name="TextBox 31">
            <a:extLst>
              <a:ext uri="{FF2B5EF4-FFF2-40B4-BE49-F238E27FC236}">
                <a16:creationId xmlns:a16="http://schemas.microsoft.com/office/drawing/2014/main" id="{8DED5211-7C30-4B74-888F-2581A9883FAF}"/>
              </a:ext>
            </a:extLst>
          </p:cNvPr>
          <p:cNvSpPr txBox="1"/>
          <p:nvPr/>
        </p:nvSpPr>
        <p:spPr>
          <a:xfrm>
            <a:off x="9368222" y="3537140"/>
            <a:ext cx="2624358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33" dirty="0"/>
              <a:t>Školenia „dátových kurátorov“</a:t>
            </a:r>
            <a:endParaRPr lang="uk-UA" sz="1333" dirty="0"/>
          </a:p>
        </p:txBody>
      </p:sp>
      <p:sp>
        <p:nvSpPr>
          <p:cNvPr id="68" name="Freeform 30">
            <a:extLst>
              <a:ext uri="{FF2B5EF4-FFF2-40B4-BE49-F238E27FC236}">
                <a16:creationId xmlns:a16="http://schemas.microsoft.com/office/drawing/2014/main" id="{E0D70F04-7725-4DC9-9562-50789C326C96}"/>
              </a:ext>
            </a:extLst>
          </p:cNvPr>
          <p:cNvSpPr>
            <a:spLocks/>
          </p:cNvSpPr>
          <p:nvPr/>
        </p:nvSpPr>
        <p:spPr bwMode="auto">
          <a:xfrm>
            <a:off x="8783787" y="3954530"/>
            <a:ext cx="190712" cy="265798"/>
          </a:xfrm>
          <a:custGeom>
            <a:avLst/>
            <a:gdLst>
              <a:gd name="T0" fmla="*/ 78 w 144"/>
              <a:gd name="T1" fmla="*/ 72 h 144"/>
              <a:gd name="T2" fmla="*/ 143 w 144"/>
              <a:gd name="T3" fmla="*/ 7 h 144"/>
              <a:gd name="T4" fmla="*/ 144 w 144"/>
              <a:gd name="T5" fmla="*/ 4 h 144"/>
              <a:gd name="T6" fmla="*/ 140 w 144"/>
              <a:gd name="T7" fmla="*/ 0 h 144"/>
              <a:gd name="T8" fmla="*/ 137 w 144"/>
              <a:gd name="T9" fmla="*/ 1 h 144"/>
              <a:gd name="T10" fmla="*/ 72 w 144"/>
              <a:gd name="T11" fmla="*/ 66 h 144"/>
              <a:gd name="T12" fmla="*/ 7 w 144"/>
              <a:gd name="T13" fmla="*/ 1 h 144"/>
              <a:gd name="T14" fmla="*/ 4 w 144"/>
              <a:gd name="T15" fmla="*/ 0 h 144"/>
              <a:gd name="T16" fmla="*/ 0 w 144"/>
              <a:gd name="T17" fmla="*/ 4 h 144"/>
              <a:gd name="T18" fmla="*/ 1 w 144"/>
              <a:gd name="T19" fmla="*/ 7 h 144"/>
              <a:gd name="T20" fmla="*/ 66 w 144"/>
              <a:gd name="T21" fmla="*/ 72 h 144"/>
              <a:gd name="T22" fmla="*/ 1 w 144"/>
              <a:gd name="T23" fmla="*/ 137 h 144"/>
              <a:gd name="T24" fmla="*/ 0 w 144"/>
              <a:gd name="T25" fmla="*/ 140 h 144"/>
              <a:gd name="T26" fmla="*/ 4 w 144"/>
              <a:gd name="T27" fmla="*/ 144 h 144"/>
              <a:gd name="T28" fmla="*/ 7 w 144"/>
              <a:gd name="T29" fmla="*/ 143 h 144"/>
              <a:gd name="T30" fmla="*/ 72 w 144"/>
              <a:gd name="T31" fmla="*/ 78 h 144"/>
              <a:gd name="T32" fmla="*/ 137 w 144"/>
              <a:gd name="T33" fmla="*/ 143 h 144"/>
              <a:gd name="T34" fmla="*/ 140 w 144"/>
              <a:gd name="T35" fmla="*/ 144 h 144"/>
              <a:gd name="T36" fmla="*/ 144 w 144"/>
              <a:gd name="T37" fmla="*/ 140 h 144"/>
              <a:gd name="T38" fmla="*/ 143 w 144"/>
              <a:gd name="T39" fmla="*/ 137 h 144"/>
              <a:gd name="T40" fmla="*/ 78 w 144"/>
              <a:gd name="T41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44">
                <a:moveTo>
                  <a:pt x="78" y="72"/>
                </a:moveTo>
                <a:cubicBezTo>
                  <a:pt x="143" y="7"/>
                  <a:pt x="143" y="7"/>
                  <a:pt x="143" y="7"/>
                </a:cubicBezTo>
                <a:cubicBezTo>
                  <a:pt x="144" y="6"/>
                  <a:pt x="144" y="5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139" y="0"/>
                  <a:pt x="138" y="0"/>
                  <a:pt x="137" y="1"/>
                </a:cubicBezTo>
                <a:cubicBezTo>
                  <a:pt x="72" y="66"/>
                  <a:pt x="72" y="66"/>
                  <a:pt x="72" y="66"/>
                </a:cubicBezTo>
                <a:cubicBezTo>
                  <a:pt x="7" y="1"/>
                  <a:pt x="7" y="1"/>
                  <a:pt x="7" y="1"/>
                </a:cubicBezTo>
                <a:cubicBezTo>
                  <a:pt x="6" y="0"/>
                  <a:pt x="5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"/>
                  <a:pt x="0" y="6"/>
                  <a:pt x="1" y="7"/>
                </a:cubicBezTo>
                <a:cubicBezTo>
                  <a:pt x="66" y="72"/>
                  <a:pt x="66" y="72"/>
                  <a:pt x="66" y="72"/>
                </a:cubicBezTo>
                <a:cubicBezTo>
                  <a:pt x="1" y="137"/>
                  <a:pt x="1" y="137"/>
                  <a:pt x="1" y="137"/>
                </a:cubicBezTo>
                <a:cubicBezTo>
                  <a:pt x="0" y="138"/>
                  <a:pt x="0" y="139"/>
                  <a:pt x="0" y="140"/>
                </a:cubicBezTo>
                <a:cubicBezTo>
                  <a:pt x="0" y="142"/>
                  <a:pt x="2" y="144"/>
                  <a:pt x="4" y="144"/>
                </a:cubicBezTo>
                <a:cubicBezTo>
                  <a:pt x="5" y="144"/>
                  <a:pt x="6" y="144"/>
                  <a:pt x="7" y="143"/>
                </a:cubicBezTo>
                <a:cubicBezTo>
                  <a:pt x="72" y="78"/>
                  <a:pt x="72" y="78"/>
                  <a:pt x="72" y="78"/>
                </a:cubicBezTo>
                <a:cubicBezTo>
                  <a:pt x="137" y="143"/>
                  <a:pt x="137" y="143"/>
                  <a:pt x="137" y="143"/>
                </a:cubicBezTo>
                <a:cubicBezTo>
                  <a:pt x="138" y="144"/>
                  <a:pt x="139" y="144"/>
                  <a:pt x="140" y="144"/>
                </a:cubicBezTo>
                <a:cubicBezTo>
                  <a:pt x="142" y="144"/>
                  <a:pt x="144" y="142"/>
                  <a:pt x="144" y="140"/>
                </a:cubicBezTo>
                <a:cubicBezTo>
                  <a:pt x="144" y="139"/>
                  <a:pt x="144" y="138"/>
                  <a:pt x="143" y="137"/>
                </a:cubicBezTo>
                <a:lnTo>
                  <a:pt x="78" y="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uk-UA" sz="1200"/>
          </a:p>
        </p:txBody>
      </p:sp>
      <p:sp>
        <p:nvSpPr>
          <p:cNvPr id="69" name="TextBox 31">
            <a:extLst>
              <a:ext uri="{FF2B5EF4-FFF2-40B4-BE49-F238E27FC236}">
                <a16:creationId xmlns:a16="http://schemas.microsoft.com/office/drawing/2014/main" id="{1F2A2750-D70B-4BDA-8E32-F9C8C2629483}"/>
              </a:ext>
            </a:extLst>
          </p:cNvPr>
          <p:cNvSpPr txBox="1"/>
          <p:nvPr/>
        </p:nvSpPr>
        <p:spPr>
          <a:xfrm>
            <a:off x="9368222" y="3938702"/>
            <a:ext cx="2624358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33" dirty="0"/>
              <a:t>Publicita a Informovanosť </a:t>
            </a:r>
            <a:endParaRPr lang="uk-UA" sz="1333" dirty="0"/>
          </a:p>
        </p:txBody>
      </p:sp>
      <p:sp>
        <p:nvSpPr>
          <p:cNvPr id="70" name="Freeform 30">
            <a:extLst>
              <a:ext uri="{FF2B5EF4-FFF2-40B4-BE49-F238E27FC236}">
                <a16:creationId xmlns:a16="http://schemas.microsoft.com/office/drawing/2014/main" id="{54A5CF84-AB27-4115-94F6-90B9ED53004B}"/>
              </a:ext>
            </a:extLst>
          </p:cNvPr>
          <p:cNvSpPr>
            <a:spLocks/>
          </p:cNvSpPr>
          <p:nvPr/>
        </p:nvSpPr>
        <p:spPr bwMode="auto">
          <a:xfrm>
            <a:off x="8783787" y="4373375"/>
            <a:ext cx="190712" cy="265798"/>
          </a:xfrm>
          <a:custGeom>
            <a:avLst/>
            <a:gdLst>
              <a:gd name="T0" fmla="*/ 78 w 144"/>
              <a:gd name="T1" fmla="*/ 72 h 144"/>
              <a:gd name="T2" fmla="*/ 143 w 144"/>
              <a:gd name="T3" fmla="*/ 7 h 144"/>
              <a:gd name="T4" fmla="*/ 144 w 144"/>
              <a:gd name="T5" fmla="*/ 4 h 144"/>
              <a:gd name="T6" fmla="*/ 140 w 144"/>
              <a:gd name="T7" fmla="*/ 0 h 144"/>
              <a:gd name="T8" fmla="*/ 137 w 144"/>
              <a:gd name="T9" fmla="*/ 1 h 144"/>
              <a:gd name="T10" fmla="*/ 72 w 144"/>
              <a:gd name="T11" fmla="*/ 66 h 144"/>
              <a:gd name="T12" fmla="*/ 7 w 144"/>
              <a:gd name="T13" fmla="*/ 1 h 144"/>
              <a:gd name="T14" fmla="*/ 4 w 144"/>
              <a:gd name="T15" fmla="*/ 0 h 144"/>
              <a:gd name="T16" fmla="*/ 0 w 144"/>
              <a:gd name="T17" fmla="*/ 4 h 144"/>
              <a:gd name="T18" fmla="*/ 1 w 144"/>
              <a:gd name="T19" fmla="*/ 7 h 144"/>
              <a:gd name="T20" fmla="*/ 66 w 144"/>
              <a:gd name="T21" fmla="*/ 72 h 144"/>
              <a:gd name="T22" fmla="*/ 1 w 144"/>
              <a:gd name="T23" fmla="*/ 137 h 144"/>
              <a:gd name="T24" fmla="*/ 0 w 144"/>
              <a:gd name="T25" fmla="*/ 140 h 144"/>
              <a:gd name="T26" fmla="*/ 4 w 144"/>
              <a:gd name="T27" fmla="*/ 144 h 144"/>
              <a:gd name="T28" fmla="*/ 7 w 144"/>
              <a:gd name="T29" fmla="*/ 143 h 144"/>
              <a:gd name="T30" fmla="*/ 72 w 144"/>
              <a:gd name="T31" fmla="*/ 78 h 144"/>
              <a:gd name="T32" fmla="*/ 137 w 144"/>
              <a:gd name="T33" fmla="*/ 143 h 144"/>
              <a:gd name="T34" fmla="*/ 140 w 144"/>
              <a:gd name="T35" fmla="*/ 144 h 144"/>
              <a:gd name="T36" fmla="*/ 144 w 144"/>
              <a:gd name="T37" fmla="*/ 140 h 144"/>
              <a:gd name="T38" fmla="*/ 143 w 144"/>
              <a:gd name="T39" fmla="*/ 137 h 144"/>
              <a:gd name="T40" fmla="*/ 78 w 144"/>
              <a:gd name="T41" fmla="*/ 7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44">
                <a:moveTo>
                  <a:pt x="78" y="72"/>
                </a:moveTo>
                <a:cubicBezTo>
                  <a:pt x="143" y="7"/>
                  <a:pt x="143" y="7"/>
                  <a:pt x="143" y="7"/>
                </a:cubicBezTo>
                <a:cubicBezTo>
                  <a:pt x="144" y="6"/>
                  <a:pt x="144" y="5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139" y="0"/>
                  <a:pt x="138" y="0"/>
                  <a:pt x="137" y="1"/>
                </a:cubicBezTo>
                <a:cubicBezTo>
                  <a:pt x="72" y="66"/>
                  <a:pt x="72" y="66"/>
                  <a:pt x="72" y="66"/>
                </a:cubicBezTo>
                <a:cubicBezTo>
                  <a:pt x="7" y="1"/>
                  <a:pt x="7" y="1"/>
                  <a:pt x="7" y="1"/>
                </a:cubicBezTo>
                <a:cubicBezTo>
                  <a:pt x="6" y="0"/>
                  <a:pt x="5" y="0"/>
                  <a:pt x="4" y="0"/>
                </a:cubicBezTo>
                <a:cubicBezTo>
                  <a:pt x="2" y="0"/>
                  <a:pt x="0" y="2"/>
                  <a:pt x="0" y="4"/>
                </a:cubicBezTo>
                <a:cubicBezTo>
                  <a:pt x="0" y="5"/>
                  <a:pt x="0" y="6"/>
                  <a:pt x="1" y="7"/>
                </a:cubicBezTo>
                <a:cubicBezTo>
                  <a:pt x="66" y="72"/>
                  <a:pt x="66" y="72"/>
                  <a:pt x="66" y="72"/>
                </a:cubicBezTo>
                <a:cubicBezTo>
                  <a:pt x="1" y="137"/>
                  <a:pt x="1" y="137"/>
                  <a:pt x="1" y="137"/>
                </a:cubicBezTo>
                <a:cubicBezTo>
                  <a:pt x="0" y="138"/>
                  <a:pt x="0" y="139"/>
                  <a:pt x="0" y="140"/>
                </a:cubicBezTo>
                <a:cubicBezTo>
                  <a:pt x="0" y="142"/>
                  <a:pt x="2" y="144"/>
                  <a:pt x="4" y="144"/>
                </a:cubicBezTo>
                <a:cubicBezTo>
                  <a:pt x="5" y="144"/>
                  <a:pt x="6" y="144"/>
                  <a:pt x="7" y="143"/>
                </a:cubicBezTo>
                <a:cubicBezTo>
                  <a:pt x="72" y="78"/>
                  <a:pt x="72" y="78"/>
                  <a:pt x="72" y="78"/>
                </a:cubicBezTo>
                <a:cubicBezTo>
                  <a:pt x="137" y="143"/>
                  <a:pt x="137" y="143"/>
                  <a:pt x="137" y="143"/>
                </a:cubicBezTo>
                <a:cubicBezTo>
                  <a:pt x="138" y="144"/>
                  <a:pt x="139" y="144"/>
                  <a:pt x="140" y="144"/>
                </a:cubicBezTo>
                <a:cubicBezTo>
                  <a:pt x="142" y="144"/>
                  <a:pt x="144" y="142"/>
                  <a:pt x="144" y="140"/>
                </a:cubicBezTo>
                <a:cubicBezTo>
                  <a:pt x="144" y="139"/>
                  <a:pt x="144" y="138"/>
                  <a:pt x="143" y="137"/>
                </a:cubicBezTo>
                <a:lnTo>
                  <a:pt x="78" y="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0960" tIns="30480" rIns="60960" bIns="30480" numCol="1" anchor="t" anchorCtr="0" compatLnSpc="1">
            <a:prstTxWarp prst="textNoShape">
              <a:avLst/>
            </a:prstTxWarp>
          </a:bodyPr>
          <a:lstStyle/>
          <a:p>
            <a:endParaRPr lang="uk-UA" sz="1200"/>
          </a:p>
        </p:txBody>
      </p:sp>
      <p:sp>
        <p:nvSpPr>
          <p:cNvPr id="71" name="TextBox 31">
            <a:extLst>
              <a:ext uri="{FF2B5EF4-FFF2-40B4-BE49-F238E27FC236}">
                <a16:creationId xmlns:a16="http://schemas.microsoft.com/office/drawing/2014/main" id="{6E0AAD80-D99D-4B7A-8228-F6DB4D647421}"/>
              </a:ext>
            </a:extLst>
          </p:cNvPr>
          <p:cNvSpPr txBox="1"/>
          <p:nvPr/>
        </p:nvSpPr>
        <p:spPr>
          <a:xfrm>
            <a:off x="9368222" y="4321403"/>
            <a:ext cx="2624358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 err="1"/>
              <a:t>Riadenie</a:t>
            </a:r>
            <a:r>
              <a:rPr lang="en-US" sz="1333" dirty="0"/>
              <a:t> </a:t>
            </a:r>
            <a:r>
              <a:rPr lang="en-US" sz="1333" dirty="0" err="1"/>
              <a:t>projektu</a:t>
            </a:r>
            <a:endParaRPr lang="uk-UA" sz="1333" dirty="0"/>
          </a:p>
        </p:txBody>
      </p:sp>
      <p:sp>
        <p:nvSpPr>
          <p:cNvPr id="2" name="Ľavá zložená zátvorka 1">
            <a:extLst>
              <a:ext uri="{FF2B5EF4-FFF2-40B4-BE49-F238E27FC236}">
                <a16:creationId xmlns:a16="http://schemas.microsoft.com/office/drawing/2014/main" id="{884CD3D7-A5D6-4E0E-94BC-451F5B7A57B5}"/>
              </a:ext>
            </a:extLst>
          </p:cNvPr>
          <p:cNvSpPr/>
          <p:nvPr/>
        </p:nvSpPr>
        <p:spPr>
          <a:xfrm>
            <a:off x="7937920" y="929149"/>
            <a:ext cx="774982" cy="3876037"/>
          </a:xfrm>
          <a:prstGeom prst="leftBrace">
            <a:avLst/>
          </a:prstGeom>
          <a:solidFill>
            <a:schemeClr val="bg1"/>
          </a:solidFill>
          <a:ln w="25400" cap="sq">
            <a:solidFill>
              <a:schemeClr val="accent1"/>
            </a:solidFill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sk-SK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6" name="Ľavá zložená zátvorka 45">
            <a:extLst>
              <a:ext uri="{FF2B5EF4-FFF2-40B4-BE49-F238E27FC236}">
                <a16:creationId xmlns:a16="http://schemas.microsoft.com/office/drawing/2014/main" id="{CA5F5904-1F2E-4A9F-B2AB-F5765CA233A2}"/>
              </a:ext>
            </a:extLst>
          </p:cNvPr>
          <p:cNvSpPr/>
          <p:nvPr/>
        </p:nvSpPr>
        <p:spPr>
          <a:xfrm>
            <a:off x="7937920" y="5004848"/>
            <a:ext cx="774982" cy="977311"/>
          </a:xfrm>
          <a:prstGeom prst="leftBrace">
            <a:avLst/>
          </a:prstGeom>
          <a:solidFill>
            <a:schemeClr val="bg1"/>
          </a:solidFill>
          <a:ln w="25400" cap="sq">
            <a:solidFill>
              <a:schemeClr val="accent1"/>
            </a:solidFill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sk-SK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5" name="TextBox 34">
            <a:extLst>
              <a:ext uri="{FF2B5EF4-FFF2-40B4-BE49-F238E27FC236}">
                <a16:creationId xmlns:a16="http://schemas.microsoft.com/office/drawing/2014/main" id="{D5798A50-4912-4E6A-80B8-3C0741C600C3}"/>
              </a:ext>
            </a:extLst>
          </p:cNvPr>
          <p:cNvSpPr txBox="1"/>
          <p:nvPr/>
        </p:nvSpPr>
        <p:spPr>
          <a:xfrm>
            <a:off x="5905055" y="2677818"/>
            <a:ext cx="2984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b="1" dirty="0">
                <a:solidFill>
                  <a:schemeClr val="accent1"/>
                </a:solidFill>
              </a:rPr>
              <a:t>8,6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sk-SK" b="1" dirty="0">
                <a:solidFill>
                  <a:schemeClr val="accent1"/>
                </a:solidFill>
              </a:rPr>
              <a:t>mil. €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4" name="TextBox 34">
            <a:extLst>
              <a:ext uri="{FF2B5EF4-FFF2-40B4-BE49-F238E27FC236}">
                <a16:creationId xmlns:a16="http://schemas.microsoft.com/office/drawing/2014/main" id="{0A7EC6FC-FCBA-42A7-8B07-7296A5BC4694}"/>
              </a:ext>
            </a:extLst>
          </p:cNvPr>
          <p:cNvSpPr txBox="1"/>
          <p:nvPr/>
        </p:nvSpPr>
        <p:spPr>
          <a:xfrm>
            <a:off x="5990410" y="5324667"/>
            <a:ext cx="2984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b="1" dirty="0">
                <a:solidFill>
                  <a:schemeClr val="accent1"/>
                </a:solidFill>
              </a:rPr>
              <a:t>7,5 mil. €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5" name="Freeform 29">
            <a:extLst>
              <a:ext uri="{FF2B5EF4-FFF2-40B4-BE49-F238E27FC236}">
                <a16:creationId xmlns:a16="http://schemas.microsoft.com/office/drawing/2014/main" id="{85281F75-B302-4BD6-8C99-886E0B3F4EDC}"/>
              </a:ext>
            </a:extLst>
          </p:cNvPr>
          <p:cNvSpPr>
            <a:spLocks noEditPoints="1"/>
          </p:cNvSpPr>
          <p:nvPr/>
        </p:nvSpPr>
        <p:spPr bwMode="auto">
          <a:xfrm>
            <a:off x="3722628" y="1035951"/>
            <a:ext cx="376069" cy="333118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cxnSp>
        <p:nvCxnSpPr>
          <p:cNvPr id="5" name="Rovná spojovacia šípka 4">
            <a:extLst>
              <a:ext uri="{FF2B5EF4-FFF2-40B4-BE49-F238E27FC236}">
                <a16:creationId xmlns:a16="http://schemas.microsoft.com/office/drawing/2014/main" id="{40FA7C29-0822-4C4C-B9D3-7A6AB9441E3F}"/>
              </a:ext>
            </a:extLst>
          </p:cNvPr>
          <p:cNvCxnSpPr>
            <a:cxnSpLocks/>
          </p:cNvCxnSpPr>
          <p:nvPr/>
        </p:nvCxnSpPr>
        <p:spPr>
          <a:xfrm flipV="1">
            <a:off x="6226497" y="2910224"/>
            <a:ext cx="698086" cy="487652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ovná spojovacia šípka 10">
            <a:extLst>
              <a:ext uri="{FF2B5EF4-FFF2-40B4-BE49-F238E27FC236}">
                <a16:creationId xmlns:a16="http://schemas.microsoft.com/office/drawing/2014/main" id="{718442AD-A3CD-49D3-983C-AF0AB2C63EE7}"/>
              </a:ext>
            </a:extLst>
          </p:cNvPr>
          <p:cNvCxnSpPr>
            <a:cxnSpLocks/>
          </p:cNvCxnSpPr>
          <p:nvPr/>
        </p:nvCxnSpPr>
        <p:spPr>
          <a:xfrm>
            <a:off x="6226497" y="3393402"/>
            <a:ext cx="835951" cy="1987477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8089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84199" y="380941"/>
            <a:ext cx="7068351" cy="923330"/>
          </a:xfrm>
        </p:spPr>
        <p:txBody>
          <a:bodyPr/>
          <a:lstStyle/>
          <a:p>
            <a:r>
              <a:rPr lang="sk-SK" dirty="0"/>
              <a:t>Rámcový harmonogram projektu</a:t>
            </a:r>
            <a:br>
              <a:rPr lang="en-US" dirty="0">
                <a:solidFill>
                  <a:schemeClr val="accent1"/>
                </a:solidFill>
              </a:rPr>
            </a:br>
            <a:endParaRPr lang="uk-UA" dirty="0"/>
          </a:p>
        </p:txBody>
      </p:sp>
      <p:pic>
        <p:nvPicPr>
          <p:cNvPr id="16" name="Obrázok 15">
            <a:extLst>
              <a:ext uri="{FF2B5EF4-FFF2-40B4-BE49-F238E27FC236}">
                <a16:creationId xmlns:a16="http://schemas.microsoft.com/office/drawing/2014/main" id="{BEE1C9CB-8AD2-4E59-8F1C-08D90C9CE4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002" y="865022"/>
            <a:ext cx="8892161" cy="500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58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>
            <a:extLst>
              <a:ext uri="{FF2B5EF4-FFF2-40B4-BE49-F238E27FC236}">
                <a16:creationId xmlns:a16="http://schemas.microsoft.com/office/drawing/2014/main" id="{103E240C-9E24-437F-94CB-D50B050A11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48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>
            <a:extLst>
              <a:ext uri="{FF2B5EF4-FFF2-40B4-BE49-F238E27FC236}">
                <a16:creationId xmlns:a16="http://schemas.microsoft.com/office/drawing/2014/main" id="{89E59A4D-04A3-4BBA-A9CA-9511B0DBD736}"/>
              </a:ext>
            </a:extLst>
          </p:cNvPr>
          <p:cNvSpPr/>
          <p:nvPr/>
        </p:nvSpPr>
        <p:spPr>
          <a:xfrm>
            <a:off x="2493563" y="2888649"/>
            <a:ext cx="77050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sk-SK" sz="4000" b="1" dirty="0">
                <a:solidFill>
                  <a:schemeClr val="accent1"/>
                </a:solidFill>
              </a:rPr>
              <a:t>Ďakujeme za pozornosť</a:t>
            </a:r>
          </a:p>
        </p:txBody>
      </p:sp>
    </p:spTree>
    <p:extLst>
      <p:ext uri="{BB962C8B-B14F-4D97-AF65-F5344CB8AC3E}">
        <p14:creationId xmlns:p14="http://schemas.microsoft.com/office/powerpoint/2010/main" val="3516712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2FEFE14-9A6A-43D1-9BC6-92A5B52B8C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854" y="2311245"/>
            <a:ext cx="7468551" cy="2513115"/>
          </a:xfrm>
          <a:prstGeom prst="rect">
            <a:avLst/>
          </a:prstGeom>
        </p:spPr>
      </p:pic>
      <p:sp>
        <p:nvSpPr>
          <p:cNvPr id="7" name="Obdĺžnik 6">
            <a:extLst>
              <a:ext uri="{FF2B5EF4-FFF2-40B4-BE49-F238E27FC236}">
                <a16:creationId xmlns:a16="http://schemas.microsoft.com/office/drawing/2014/main" id="{52B472AA-0D70-44A0-AF2F-16AD7C662CEF}"/>
              </a:ext>
            </a:extLst>
          </p:cNvPr>
          <p:cNvSpPr/>
          <p:nvPr/>
        </p:nvSpPr>
        <p:spPr>
          <a:xfrm>
            <a:off x="969759" y="642938"/>
            <a:ext cx="37147" cy="255187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dĺžnik 7">
            <a:extLst>
              <a:ext uri="{FF2B5EF4-FFF2-40B4-BE49-F238E27FC236}">
                <a16:creationId xmlns:a16="http://schemas.microsoft.com/office/drawing/2014/main" id="{A3FCEC1A-7E18-4504-8EB1-265DB8D03861}"/>
              </a:ext>
            </a:extLst>
          </p:cNvPr>
          <p:cNvSpPr/>
          <p:nvPr/>
        </p:nvSpPr>
        <p:spPr>
          <a:xfrm>
            <a:off x="969759" y="3194809"/>
            <a:ext cx="37147" cy="75910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dĺžnik 8">
            <a:extLst>
              <a:ext uri="{FF2B5EF4-FFF2-40B4-BE49-F238E27FC236}">
                <a16:creationId xmlns:a16="http://schemas.microsoft.com/office/drawing/2014/main" id="{76D76355-514B-42C8-8D86-9A36D9318B63}"/>
              </a:ext>
            </a:extLst>
          </p:cNvPr>
          <p:cNvSpPr/>
          <p:nvPr/>
        </p:nvSpPr>
        <p:spPr>
          <a:xfrm>
            <a:off x="969759" y="3865081"/>
            <a:ext cx="37147" cy="234998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0115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2FEFE14-9A6A-43D1-9BC6-92A5B52B8C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85" y="2352487"/>
            <a:ext cx="4142363" cy="1393876"/>
          </a:xfrm>
          <a:prstGeom prst="rect">
            <a:avLst/>
          </a:prstGeom>
        </p:spPr>
      </p:pic>
      <p:sp>
        <p:nvSpPr>
          <p:cNvPr id="12" name="Obdĺžnik 6">
            <a:extLst>
              <a:ext uri="{FF2B5EF4-FFF2-40B4-BE49-F238E27FC236}">
                <a16:creationId xmlns:a16="http://schemas.microsoft.com/office/drawing/2014/main" id="{DEC385CC-A1DA-4E47-ABB4-9B18C255A668}"/>
              </a:ext>
            </a:extLst>
          </p:cNvPr>
          <p:cNvSpPr/>
          <p:nvPr/>
        </p:nvSpPr>
        <p:spPr>
          <a:xfrm>
            <a:off x="4425399" y="642938"/>
            <a:ext cx="37147" cy="255187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Obdĺžnik 7">
            <a:extLst>
              <a:ext uri="{FF2B5EF4-FFF2-40B4-BE49-F238E27FC236}">
                <a16:creationId xmlns:a16="http://schemas.microsoft.com/office/drawing/2014/main" id="{8613CEBE-5FD4-4486-AB54-B68D54196A93}"/>
              </a:ext>
            </a:extLst>
          </p:cNvPr>
          <p:cNvSpPr/>
          <p:nvPr/>
        </p:nvSpPr>
        <p:spPr>
          <a:xfrm>
            <a:off x="4425399" y="3194809"/>
            <a:ext cx="37147" cy="75910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Obdĺžnik 8">
            <a:extLst>
              <a:ext uri="{FF2B5EF4-FFF2-40B4-BE49-F238E27FC236}">
                <a16:creationId xmlns:a16="http://schemas.microsoft.com/office/drawing/2014/main" id="{411B5A0F-C9C2-41EB-A0E7-230368330ADE}"/>
              </a:ext>
            </a:extLst>
          </p:cNvPr>
          <p:cNvSpPr/>
          <p:nvPr/>
        </p:nvSpPr>
        <p:spPr>
          <a:xfrm>
            <a:off x="4425399" y="3865081"/>
            <a:ext cx="37147" cy="234998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463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BlokTextu 9">
            <a:extLst>
              <a:ext uri="{FF2B5EF4-FFF2-40B4-BE49-F238E27FC236}">
                <a16:creationId xmlns:a16="http://schemas.microsoft.com/office/drawing/2014/main" id="{9EBAC2CF-532C-4BD1-8F33-9A34602C6B85}"/>
              </a:ext>
            </a:extLst>
          </p:cNvPr>
          <p:cNvSpPr txBox="1"/>
          <p:nvPr/>
        </p:nvSpPr>
        <p:spPr>
          <a:xfrm>
            <a:off x="4797496" y="1651260"/>
            <a:ext cx="6601649" cy="3925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Projekt: „</a:t>
            </a:r>
            <a:r>
              <a:rPr kumimoji="0" lang="sk-SK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Dátová integrácia: sprístupnenie údajovej základne VS vrátane otvorených údajov prostredníctvom platformy dátovej integrácie</a:t>
            </a:r>
            <a:r>
              <a:rPr kumimoji="0" lang="sk-SK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“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63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charset="0"/>
              <a:ea typeface="Tahoma" charset="0"/>
              <a:cs typeface="Tahoma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138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Odbor riadenia IT projektov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138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charset="0"/>
              <a:ea typeface="Tahoma" charset="0"/>
              <a:cs typeface="Tahoma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138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charset="0"/>
              <a:ea typeface="Tahoma" charset="0"/>
              <a:cs typeface="Tahoma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138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Verejný </a:t>
            </a:r>
            <a:r>
              <a:rPr kumimoji="0" lang="sk-SK" sz="1138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hearing</a:t>
            </a:r>
            <a:r>
              <a:rPr kumimoji="0" lang="sk-SK" sz="1138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 k štúdii uskutočniteľnosti</a:t>
            </a:r>
            <a:endParaRPr kumimoji="0" lang="en-US" sz="1138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charset="0"/>
              <a:ea typeface="Tahoma" charset="0"/>
              <a:cs typeface="Tahoma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38ECCE-E8A4-4221-AFA8-79FE5820281F}" type="datetime2">
              <a:rPr kumimoji="0" lang="sk-SK" sz="1138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piatok, 15. septembra 2017</a:t>
            </a:fld>
            <a:endParaRPr kumimoji="0" lang="en-US" sz="1463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charset="0"/>
              <a:ea typeface="Tahoma" charset="0"/>
              <a:cs typeface="Tahoma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463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charset="0"/>
              <a:ea typeface="Tahoma" charset="0"/>
              <a:cs typeface="Tahoma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46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AGENDA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463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 charset="0"/>
              <a:ea typeface="Tahoma" charset="0"/>
              <a:cs typeface="Tahoma" charset="0"/>
            </a:endParaRPr>
          </a:p>
          <a:p>
            <a:pPr marL="371484" marR="0" lvl="0" indent="-18574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sk-SK" sz="113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Ciele projektu</a:t>
            </a:r>
          </a:p>
          <a:p>
            <a:pPr marL="371484" marR="0" lvl="0" indent="-18574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sk-SK" sz="113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Východiská projektu</a:t>
            </a:r>
          </a:p>
          <a:p>
            <a:pPr marL="371484" marR="0" lvl="0" indent="-18574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sk-SK" sz="113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Platforma integrácie údajov</a:t>
            </a:r>
          </a:p>
          <a:p>
            <a:pPr marL="371484" marR="0" lvl="0" indent="-18574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sk-SK" sz="113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Mechanizmus výberu riešenia</a:t>
            </a:r>
          </a:p>
          <a:p>
            <a:pPr marL="371484" marR="0" lvl="0" indent="-18574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sk-SK" sz="113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Zvolená alternatíva</a:t>
            </a:r>
          </a:p>
          <a:p>
            <a:pPr marL="371484" marR="0" lvl="0" indent="-18574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sk-SK" sz="113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Výstupy projektu</a:t>
            </a:r>
          </a:p>
          <a:p>
            <a:pPr marL="371484" marR="0" lvl="0" indent="-18574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sk-SK" sz="1138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 charset="0"/>
                <a:ea typeface="Tahoma" charset="0"/>
                <a:cs typeface="Tahoma" charset="0"/>
              </a:rPr>
              <a:t>Fázovanie projektu</a:t>
            </a:r>
          </a:p>
        </p:txBody>
      </p:sp>
    </p:spTree>
    <p:extLst>
      <p:ext uri="{BB962C8B-B14F-4D97-AF65-F5344CB8AC3E}">
        <p14:creationId xmlns:p14="http://schemas.microsoft.com/office/powerpoint/2010/main" val="3887718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3632200" cy="923330"/>
          </a:xfrm>
        </p:spPr>
        <p:txBody>
          <a:bodyPr/>
          <a:lstStyle/>
          <a:p>
            <a:r>
              <a:rPr lang="en-US" dirty="0" err="1"/>
              <a:t>Ciele</a:t>
            </a:r>
            <a:r>
              <a:rPr lang="en-US" dirty="0"/>
              <a:t> </a:t>
            </a:r>
            <a:r>
              <a:rPr lang="en-US" dirty="0" err="1"/>
              <a:t>projektu</a:t>
            </a:r>
            <a:br>
              <a:rPr lang="en-US" dirty="0"/>
            </a:br>
            <a:r>
              <a:rPr lang="en-US" dirty="0" err="1">
                <a:solidFill>
                  <a:schemeClr val="accent1"/>
                </a:solidFill>
              </a:rPr>
              <a:t>dátová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 err="1">
                <a:solidFill>
                  <a:schemeClr val="accent1"/>
                </a:solidFill>
              </a:rPr>
              <a:t>integrácia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endParaRPr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257675" y="2895600"/>
            <a:ext cx="0" cy="1638300"/>
          </a:xfrm>
          <a:prstGeom prst="line">
            <a:avLst/>
          </a:prstGeom>
          <a:ln w="25400" cap="sq">
            <a:solidFill>
              <a:schemeClr val="accent2"/>
            </a:solidFill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934326" y="2895600"/>
            <a:ext cx="0" cy="1638300"/>
          </a:xfrm>
          <a:prstGeom prst="line">
            <a:avLst/>
          </a:prstGeom>
          <a:ln w="25400" cap="sq">
            <a:solidFill>
              <a:schemeClr val="accent2"/>
            </a:solidFill>
            <a:bevel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8414880" y="2586567"/>
            <a:ext cx="2552700" cy="3306403"/>
            <a:chOff x="12622320" y="3879850"/>
            <a:chExt cx="3829050" cy="4959605"/>
          </a:xfrm>
        </p:grpSpPr>
        <p:sp>
          <p:nvSpPr>
            <p:cNvPr id="12" name="TextBox 11"/>
            <p:cNvSpPr txBox="1"/>
            <p:nvPr/>
          </p:nvSpPr>
          <p:spPr>
            <a:xfrm>
              <a:off x="13325477" y="4782324"/>
              <a:ext cx="2666999" cy="1246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Zdieľanie</a:t>
              </a:r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údajov</a:t>
              </a:r>
              <a:endParaRPr lang="en-US" sz="2400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622320" y="6854874"/>
              <a:ext cx="3829050" cy="1984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33" dirty="0" err="1">
                  <a:solidFill>
                    <a:schemeClr val="tx2"/>
                  </a:solidFill>
                </a:rPr>
                <a:t>Výrazné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zlepšenie</a:t>
              </a:r>
              <a:r>
                <a:rPr lang="sk-SK" sz="1333" dirty="0">
                  <a:solidFill>
                    <a:schemeClr val="tx2"/>
                  </a:solidFill>
                </a:rPr>
                <a:t> zdieľania údajov medzi inštitúciami verejnej správy</a:t>
              </a:r>
              <a:r>
                <a:rPr lang="en-US" sz="1333" dirty="0">
                  <a:solidFill>
                    <a:schemeClr val="tx2"/>
                  </a:solidFill>
                </a:rPr>
                <a:t>, </a:t>
              </a:r>
              <a:r>
                <a:rPr lang="en-US" sz="1333" dirty="0" err="1">
                  <a:solidFill>
                    <a:schemeClr val="tx2"/>
                  </a:solidFill>
                </a:rPr>
                <a:t>pričom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údaje</a:t>
              </a:r>
              <a:r>
                <a:rPr lang="en-US" sz="1333" dirty="0">
                  <a:solidFill>
                    <a:schemeClr val="tx2"/>
                  </a:solidFill>
                </a:rPr>
                <a:t>, </a:t>
              </a:r>
              <a:r>
                <a:rPr lang="en-US" sz="1333" dirty="0" err="1">
                  <a:solidFill>
                    <a:schemeClr val="tx2"/>
                  </a:solidFill>
                </a:rPr>
                <a:t>ktoré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sú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referenčné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budú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automaticky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zverejňované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vo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forme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otvorených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údajov</a:t>
              </a:r>
              <a:endParaRPr lang="uk-UA" sz="1333" dirty="0">
                <a:solidFill>
                  <a:schemeClr val="tx2"/>
                </a:solidFill>
              </a:endParaRPr>
            </a:p>
          </p:txBody>
        </p:sp>
        <p:sp>
          <p:nvSpPr>
            <p:cNvPr id="25" name="Freeform 463"/>
            <p:cNvSpPr>
              <a:spLocks noEditPoints="1"/>
            </p:cNvSpPr>
            <p:nvPr/>
          </p:nvSpPr>
          <p:spPr bwMode="auto">
            <a:xfrm>
              <a:off x="14267098" y="3879850"/>
              <a:ext cx="783754" cy="630417"/>
            </a:xfrm>
            <a:custGeom>
              <a:avLst/>
              <a:gdLst>
                <a:gd name="T0" fmla="*/ 16 w 176"/>
                <a:gd name="T1" fmla="*/ 104 h 144"/>
                <a:gd name="T2" fmla="*/ 24 w 176"/>
                <a:gd name="T3" fmla="*/ 104 h 144"/>
                <a:gd name="T4" fmla="*/ 44 w 176"/>
                <a:gd name="T5" fmla="*/ 84 h 144"/>
                <a:gd name="T6" fmla="*/ 136 w 176"/>
                <a:gd name="T7" fmla="*/ 80 h 144"/>
                <a:gd name="T8" fmla="*/ 116 w 176"/>
                <a:gd name="T9" fmla="*/ 108 h 144"/>
                <a:gd name="T10" fmla="*/ 136 w 176"/>
                <a:gd name="T11" fmla="*/ 88 h 144"/>
                <a:gd name="T12" fmla="*/ 136 w 176"/>
                <a:gd name="T13" fmla="*/ 80 h 144"/>
                <a:gd name="T14" fmla="*/ 143 w 176"/>
                <a:gd name="T15" fmla="*/ 16 h 144"/>
                <a:gd name="T16" fmla="*/ 120 w 176"/>
                <a:gd name="T17" fmla="*/ 0 h 144"/>
                <a:gd name="T18" fmla="*/ 80 w 176"/>
                <a:gd name="T19" fmla="*/ 24 h 144"/>
                <a:gd name="T20" fmla="*/ 33 w 176"/>
                <a:gd name="T21" fmla="*/ 16 h 144"/>
                <a:gd name="T22" fmla="*/ 4 w 176"/>
                <a:gd name="T23" fmla="*/ 87 h 144"/>
                <a:gd name="T24" fmla="*/ 40 w 176"/>
                <a:gd name="T25" fmla="*/ 144 h 144"/>
                <a:gd name="T26" fmla="*/ 97 w 176"/>
                <a:gd name="T27" fmla="*/ 112 h 144"/>
                <a:gd name="T28" fmla="*/ 176 w 176"/>
                <a:gd name="T29" fmla="*/ 104 h 144"/>
                <a:gd name="T30" fmla="*/ 40 w 176"/>
                <a:gd name="T31" fmla="*/ 136 h 144"/>
                <a:gd name="T32" fmla="*/ 40 w 176"/>
                <a:gd name="T33" fmla="*/ 72 h 144"/>
                <a:gd name="T34" fmla="*/ 40 w 176"/>
                <a:gd name="T35" fmla="*/ 136 h 144"/>
                <a:gd name="T36" fmla="*/ 40 w 176"/>
                <a:gd name="T37" fmla="*/ 64 h 144"/>
                <a:gd name="T38" fmla="*/ 41 w 176"/>
                <a:gd name="T39" fmla="*/ 17 h 144"/>
                <a:gd name="T40" fmla="*/ 56 w 176"/>
                <a:gd name="T41" fmla="*/ 8 h 144"/>
                <a:gd name="T42" fmla="*/ 72 w 176"/>
                <a:gd name="T43" fmla="*/ 23 h 144"/>
                <a:gd name="T44" fmla="*/ 96 w 176"/>
                <a:gd name="T45" fmla="*/ 104 h 144"/>
                <a:gd name="T46" fmla="*/ 80 w 176"/>
                <a:gd name="T47" fmla="*/ 96 h 144"/>
                <a:gd name="T48" fmla="*/ 96 w 176"/>
                <a:gd name="T49" fmla="*/ 104 h 144"/>
                <a:gd name="T50" fmla="*/ 80 w 176"/>
                <a:gd name="T51" fmla="*/ 88 h 144"/>
                <a:gd name="T52" fmla="*/ 96 w 176"/>
                <a:gd name="T53" fmla="*/ 32 h 144"/>
                <a:gd name="T54" fmla="*/ 104 w 176"/>
                <a:gd name="T55" fmla="*/ 23 h 144"/>
                <a:gd name="T56" fmla="*/ 120 w 176"/>
                <a:gd name="T57" fmla="*/ 8 h 144"/>
                <a:gd name="T58" fmla="*/ 135 w 176"/>
                <a:gd name="T59" fmla="*/ 17 h 144"/>
                <a:gd name="T60" fmla="*/ 136 w 176"/>
                <a:gd name="T61" fmla="*/ 64 h 144"/>
                <a:gd name="T62" fmla="*/ 104 w 176"/>
                <a:gd name="T63" fmla="*/ 23 h 144"/>
                <a:gd name="T64" fmla="*/ 104 w 176"/>
                <a:gd name="T65" fmla="*/ 104 h 144"/>
                <a:gd name="T66" fmla="*/ 168 w 176"/>
                <a:gd name="T67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44">
                  <a:moveTo>
                    <a:pt x="40" y="80"/>
                  </a:moveTo>
                  <a:cubicBezTo>
                    <a:pt x="27" y="80"/>
                    <a:pt x="16" y="91"/>
                    <a:pt x="16" y="104"/>
                  </a:cubicBezTo>
                  <a:cubicBezTo>
                    <a:pt x="16" y="106"/>
                    <a:pt x="18" y="108"/>
                    <a:pt x="20" y="108"/>
                  </a:cubicBezTo>
                  <a:cubicBezTo>
                    <a:pt x="22" y="108"/>
                    <a:pt x="24" y="106"/>
                    <a:pt x="24" y="104"/>
                  </a:cubicBezTo>
                  <a:cubicBezTo>
                    <a:pt x="24" y="95"/>
                    <a:pt x="31" y="88"/>
                    <a:pt x="40" y="88"/>
                  </a:cubicBezTo>
                  <a:cubicBezTo>
                    <a:pt x="42" y="88"/>
                    <a:pt x="44" y="86"/>
                    <a:pt x="44" y="84"/>
                  </a:cubicBezTo>
                  <a:cubicBezTo>
                    <a:pt x="44" y="82"/>
                    <a:pt x="42" y="80"/>
                    <a:pt x="40" y="80"/>
                  </a:cubicBezTo>
                  <a:moveTo>
                    <a:pt x="136" y="80"/>
                  </a:moveTo>
                  <a:cubicBezTo>
                    <a:pt x="123" y="80"/>
                    <a:pt x="112" y="91"/>
                    <a:pt x="112" y="104"/>
                  </a:cubicBezTo>
                  <a:cubicBezTo>
                    <a:pt x="112" y="106"/>
                    <a:pt x="114" y="108"/>
                    <a:pt x="116" y="108"/>
                  </a:cubicBezTo>
                  <a:cubicBezTo>
                    <a:pt x="118" y="108"/>
                    <a:pt x="120" y="106"/>
                    <a:pt x="120" y="104"/>
                  </a:cubicBezTo>
                  <a:cubicBezTo>
                    <a:pt x="120" y="95"/>
                    <a:pt x="127" y="88"/>
                    <a:pt x="136" y="88"/>
                  </a:cubicBezTo>
                  <a:cubicBezTo>
                    <a:pt x="138" y="88"/>
                    <a:pt x="140" y="86"/>
                    <a:pt x="140" y="84"/>
                  </a:cubicBezTo>
                  <a:cubicBezTo>
                    <a:pt x="140" y="82"/>
                    <a:pt x="138" y="80"/>
                    <a:pt x="136" y="80"/>
                  </a:cubicBezTo>
                  <a:moveTo>
                    <a:pt x="172" y="87"/>
                  </a:moveTo>
                  <a:cubicBezTo>
                    <a:pt x="143" y="16"/>
                    <a:pt x="143" y="16"/>
                    <a:pt x="143" y="16"/>
                  </a:cubicBezTo>
                  <a:cubicBezTo>
                    <a:pt x="143" y="16"/>
                    <a:pt x="143" y="16"/>
                    <a:pt x="143" y="16"/>
                  </a:cubicBezTo>
                  <a:cubicBezTo>
                    <a:pt x="139" y="7"/>
                    <a:pt x="130" y="0"/>
                    <a:pt x="120" y="0"/>
                  </a:cubicBezTo>
                  <a:cubicBezTo>
                    <a:pt x="107" y="0"/>
                    <a:pt x="96" y="11"/>
                    <a:pt x="96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11"/>
                    <a:pt x="69" y="0"/>
                    <a:pt x="56" y="0"/>
                  </a:cubicBezTo>
                  <a:cubicBezTo>
                    <a:pt x="46" y="0"/>
                    <a:pt x="37" y="7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" y="92"/>
                    <a:pt x="0" y="98"/>
                    <a:pt x="0" y="104"/>
                  </a:cubicBezTo>
                  <a:cubicBezTo>
                    <a:pt x="0" y="126"/>
                    <a:pt x="18" y="144"/>
                    <a:pt x="40" y="144"/>
                  </a:cubicBezTo>
                  <a:cubicBezTo>
                    <a:pt x="59" y="144"/>
                    <a:pt x="75" y="130"/>
                    <a:pt x="79" y="112"/>
                  </a:cubicBezTo>
                  <a:cubicBezTo>
                    <a:pt x="97" y="112"/>
                    <a:pt x="97" y="112"/>
                    <a:pt x="97" y="112"/>
                  </a:cubicBezTo>
                  <a:cubicBezTo>
                    <a:pt x="101" y="130"/>
                    <a:pt x="117" y="144"/>
                    <a:pt x="136" y="144"/>
                  </a:cubicBezTo>
                  <a:cubicBezTo>
                    <a:pt x="158" y="144"/>
                    <a:pt x="176" y="126"/>
                    <a:pt x="176" y="104"/>
                  </a:cubicBezTo>
                  <a:cubicBezTo>
                    <a:pt x="176" y="98"/>
                    <a:pt x="175" y="92"/>
                    <a:pt x="172" y="87"/>
                  </a:cubicBezTo>
                  <a:moveTo>
                    <a:pt x="40" y="136"/>
                  </a:moveTo>
                  <a:cubicBezTo>
                    <a:pt x="22" y="136"/>
                    <a:pt x="8" y="122"/>
                    <a:pt x="8" y="104"/>
                  </a:cubicBezTo>
                  <a:cubicBezTo>
                    <a:pt x="8" y="86"/>
                    <a:pt x="22" y="72"/>
                    <a:pt x="40" y="72"/>
                  </a:cubicBezTo>
                  <a:cubicBezTo>
                    <a:pt x="58" y="72"/>
                    <a:pt x="72" y="86"/>
                    <a:pt x="72" y="104"/>
                  </a:cubicBezTo>
                  <a:cubicBezTo>
                    <a:pt x="72" y="122"/>
                    <a:pt x="58" y="136"/>
                    <a:pt x="40" y="136"/>
                  </a:cubicBezTo>
                  <a:moveTo>
                    <a:pt x="72" y="80"/>
                  </a:moveTo>
                  <a:cubicBezTo>
                    <a:pt x="65" y="70"/>
                    <a:pt x="53" y="64"/>
                    <a:pt x="40" y="64"/>
                  </a:cubicBezTo>
                  <a:cubicBezTo>
                    <a:pt x="33" y="64"/>
                    <a:pt x="26" y="66"/>
                    <a:pt x="20" y="69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4" y="12"/>
                    <a:pt x="50" y="8"/>
                    <a:pt x="56" y="8"/>
                  </a:cubicBezTo>
                  <a:cubicBezTo>
                    <a:pt x="64" y="8"/>
                    <a:pt x="71" y="14"/>
                    <a:pt x="72" y="23"/>
                  </a:cubicBezTo>
                  <a:cubicBezTo>
                    <a:pt x="72" y="23"/>
                    <a:pt x="72" y="23"/>
                    <a:pt x="72" y="23"/>
                  </a:cubicBezTo>
                  <a:lnTo>
                    <a:pt x="72" y="80"/>
                  </a:lnTo>
                  <a:close/>
                  <a:moveTo>
                    <a:pt x="96" y="104"/>
                  </a:moveTo>
                  <a:cubicBezTo>
                    <a:pt x="80" y="104"/>
                    <a:pt x="80" y="104"/>
                    <a:pt x="80" y="104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96" y="96"/>
                    <a:pt x="96" y="96"/>
                    <a:pt x="96" y="96"/>
                  </a:cubicBezTo>
                  <a:lnTo>
                    <a:pt x="96" y="104"/>
                  </a:lnTo>
                  <a:close/>
                  <a:moveTo>
                    <a:pt x="96" y="88"/>
                  </a:moveTo>
                  <a:cubicBezTo>
                    <a:pt x="80" y="88"/>
                    <a:pt x="80" y="88"/>
                    <a:pt x="80" y="88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96" y="32"/>
                    <a:pt x="96" y="32"/>
                    <a:pt x="96" y="32"/>
                  </a:cubicBezTo>
                  <a:lnTo>
                    <a:pt x="96" y="88"/>
                  </a:lnTo>
                  <a:close/>
                  <a:moveTo>
                    <a:pt x="104" y="23"/>
                  </a:moveTo>
                  <a:cubicBezTo>
                    <a:pt x="104" y="23"/>
                    <a:pt x="104" y="23"/>
                    <a:pt x="104" y="23"/>
                  </a:cubicBezTo>
                  <a:cubicBezTo>
                    <a:pt x="105" y="14"/>
                    <a:pt x="112" y="8"/>
                    <a:pt x="120" y="8"/>
                  </a:cubicBezTo>
                  <a:cubicBezTo>
                    <a:pt x="126" y="8"/>
                    <a:pt x="132" y="12"/>
                    <a:pt x="135" y="17"/>
                  </a:cubicBezTo>
                  <a:cubicBezTo>
                    <a:pt x="135" y="17"/>
                    <a:pt x="135" y="17"/>
                    <a:pt x="135" y="17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0" y="66"/>
                    <a:pt x="143" y="64"/>
                    <a:pt x="136" y="64"/>
                  </a:cubicBezTo>
                  <a:cubicBezTo>
                    <a:pt x="123" y="64"/>
                    <a:pt x="111" y="70"/>
                    <a:pt x="104" y="80"/>
                  </a:cubicBezTo>
                  <a:lnTo>
                    <a:pt x="104" y="23"/>
                  </a:lnTo>
                  <a:close/>
                  <a:moveTo>
                    <a:pt x="136" y="136"/>
                  </a:moveTo>
                  <a:cubicBezTo>
                    <a:pt x="118" y="136"/>
                    <a:pt x="104" y="122"/>
                    <a:pt x="104" y="104"/>
                  </a:cubicBezTo>
                  <a:cubicBezTo>
                    <a:pt x="104" y="86"/>
                    <a:pt x="118" y="72"/>
                    <a:pt x="136" y="72"/>
                  </a:cubicBezTo>
                  <a:cubicBezTo>
                    <a:pt x="154" y="72"/>
                    <a:pt x="168" y="86"/>
                    <a:pt x="168" y="104"/>
                  </a:cubicBezTo>
                  <a:cubicBezTo>
                    <a:pt x="168" y="122"/>
                    <a:pt x="154" y="136"/>
                    <a:pt x="136" y="136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819649" y="2540589"/>
            <a:ext cx="2552700" cy="3557502"/>
            <a:chOff x="7229473" y="3810883"/>
            <a:chExt cx="3829050" cy="5336254"/>
          </a:xfrm>
        </p:grpSpPr>
        <p:sp>
          <p:nvSpPr>
            <p:cNvPr id="11" name="TextBox 10"/>
            <p:cNvSpPr txBox="1"/>
            <p:nvPr/>
          </p:nvSpPr>
          <p:spPr>
            <a:xfrm>
              <a:off x="7229473" y="6854874"/>
              <a:ext cx="3829050" cy="2292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33" dirty="0" err="1">
                  <a:solidFill>
                    <a:schemeClr val="tx2"/>
                  </a:solidFill>
                </a:rPr>
                <a:t>Samotný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proces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dátovej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integrácie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sa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výrazne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zjednoduší</a:t>
              </a:r>
              <a:r>
                <a:rPr lang="en-US" sz="1333" dirty="0">
                  <a:solidFill>
                    <a:schemeClr val="tx2"/>
                  </a:solidFill>
                </a:rPr>
                <a:t> a </a:t>
              </a:r>
              <a:r>
                <a:rPr lang="en-US" sz="1333" dirty="0" err="1">
                  <a:solidFill>
                    <a:schemeClr val="tx2"/>
                  </a:solidFill>
                </a:rPr>
                <a:t>automatizuje</a:t>
              </a:r>
              <a:r>
                <a:rPr lang="en-US" sz="1333" dirty="0">
                  <a:solidFill>
                    <a:schemeClr val="tx2"/>
                  </a:solidFill>
                </a:rPr>
                <a:t>:</a:t>
              </a:r>
            </a:p>
            <a:p>
              <a:pPr algn="ctr"/>
              <a:r>
                <a:rPr lang="en-US" sz="1333" dirty="0" err="1">
                  <a:solidFill>
                    <a:schemeClr val="tx2"/>
                  </a:solidFill>
                </a:rPr>
                <a:t>Rýchlejšie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dohody</a:t>
              </a:r>
              <a:r>
                <a:rPr lang="en-US" sz="1333" dirty="0">
                  <a:solidFill>
                    <a:schemeClr val="tx2"/>
                  </a:solidFill>
                </a:rPr>
                <a:t> a </a:t>
              </a:r>
              <a:r>
                <a:rPr lang="en-US" sz="1333" dirty="0" err="1">
                  <a:solidFill>
                    <a:schemeClr val="tx2"/>
                  </a:solidFill>
                </a:rPr>
                <a:t>zníženie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administratívnej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náročnosti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po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vzore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najlepších</a:t>
              </a:r>
              <a:r>
                <a:rPr lang="en-US" sz="1333" dirty="0">
                  <a:solidFill>
                    <a:schemeClr val="tx2"/>
                  </a:solidFill>
                </a:rPr>
                <a:t> a </a:t>
              </a:r>
              <a:r>
                <a:rPr lang="en-US" sz="1333" dirty="0" err="1">
                  <a:solidFill>
                    <a:schemeClr val="tx2"/>
                  </a:solidFill>
                </a:rPr>
                <a:t>najmä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nižšie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náklady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na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integráciu</a:t>
              </a:r>
              <a:endParaRPr lang="en-US" sz="1333" dirty="0">
                <a:solidFill>
                  <a:schemeClr val="tx2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810503" y="4782324"/>
              <a:ext cx="2816069" cy="1246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err="1">
                  <a:latin typeface="+mj-lt"/>
                </a:rPr>
                <a:t>Jednoduchá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integrácia</a:t>
              </a:r>
              <a:endParaRPr lang="uk-UA" sz="2400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6" name="Freeform 465"/>
            <p:cNvSpPr>
              <a:spLocks noEditPoints="1"/>
            </p:cNvSpPr>
            <p:nvPr/>
          </p:nvSpPr>
          <p:spPr bwMode="auto">
            <a:xfrm>
              <a:off x="8742751" y="3810883"/>
              <a:ext cx="802499" cy="768350"/>
            </a:xfrm>
            <a:custGeom>
              <a:avLst/>
              <a:gdLst>
                <a:gd name="T0" fmla="*/ 168 w 180"/>
                <a:gd name="T1" fmla="*/ 0 h 176"/>
                <a:gd name="T2" fmla="*/ 55 w 180"/>
                <a:gd name="T3" fmla="*/ 64 h 176"/>
                <a:gd name="T4" fmla="*/ 40 w 180"/>
                <a:gd name="T5" fmla="*/ 98 h 176"/>
                <a:gd name="T6" fmla="*/ 72 w 180"/>
                <a:gd name="T7" fmla="*/ 136 h 176"/>
                <a:gd name="T8" fmla="*/ 89 w 180"/>
                <a:gd name="T9" fmla="*/ 166 h 176"/>
                <a:gd name="T10" fmla="*/ 140 w 180"/>
                <a:gd name="T11" fmla="*/ 92 h 176"/>
                <a:gd name="T12" fmla="*/ 104 w 180"/>
                <a:gd name="T13" fmla="*/ 119 h 176"/>
                <a:gd name="T14" fmla="*/ 85 w 180"/>
                <a:gd name="T15" fmla="*/ 131 h 176"/>
                <a:gd name="T16" fmla="*/ 77 w 180"/>
                <a:gd name="T17" fmla="*/ 128 h 176"/>
                <a:gd name="T18" fmla="*/ 55 w 180"/>
                <a:gd name="T19" fmla="*/ 121 h 176"/>
                <a:gd name="T20" fmla="*/ 45 w 180"/>
                <a:gd name="T21" fmla="*/ 91 h 176"/>
                <a:gd name="T22" fmla="*/ 57 w 180"/>
                <a:gd name="T23" fmla="*/ 72 h 176"/>
                <a:gd name="T24" fmla="*/ 104 w 180"/>
                <a:gd name="T25" fmla="*/ 118 h 176"/>
                <a:gd name="T26" fmla="*/ 134 w 180"/>
                <a:gd name="T27" fmla="*/ 87 h 176"/>
                <a:gd name="T28" fmla="*/ 110 w 180"/>
                <a:gd name="T29" fmla="*/ 112 h 176"/>
                <a:gd name="T30" fmla="*/ 82 w 180"/>
                <a:gd name="T31" fmla="*/ 49 h 176"/>
                <a:gd name="T32" fmla="*/ 168 w 180"/>
                <a:gd name="T33" fmla="*/ 8 h 176"/>
                <a:gd name="T34" fmla="*/ 31 w 180"/>
                <a:gd name="T35" fmla="*/ 98 h 176"/>
                <a:gd name="T36" fmla="*/ 78 w 180"/>
                <a:gd name="T37" fmla="*/ 145 h 176"/>
                <a:gd name="T38" fmla="*/ 31 w 180"/>
                <a:gd name="T39" fmla="*/ 98 h 176"/>
                <a:gd name="T40" fmla="*/ 29 w 180"/>
                <a:gd name="T41" fmla="*/ 125 h 176"/>
                <a:gd name="T42" fmla="*/ 51 w 180"/>
                <a:gd name="T43" fmla="*/ 147 h 176"/>
                <a:gd name="T44" fmla="*/ 84 w 180"/>
                <a:gd name="T45" fmla="*/ 64 h 176"/>
                <a:gd name="T46" fmla="*/ 84 w 180"/>
                <a:gd name="T47" fmla="*/ 72 h 176"/>
                <a:gd name="T48" fmla="*/ 84 w 180"/>
                <a:gd name="T49" fmla="*/ 64 h 176"/>
                <a:gd name="T50" fmla="*/ 112 w 180"/>
                <a:gd name="T51" fmla="*/ 92 h 176"/>
                <a:gd name="T52" fmla="*/ 104 w 180"/>
                <a:gd name="T53" fmla="*/ 92 h 176"/>
                <a:gd name="T54" fmla="*/ 132 w 180"/>
                <a:gd name="T55" fmla="*/ 56 h 176"/>
                <a:gd name="T56" fmla="*/ 132 w 180"/>
                <a:gd name="T57" fmla="*/ 32 h 176"/>
                <a:gd name="T58" fmla="*/ 132 w 180"/>
                <a:gd name="T59" fmla="*/ 56 h 176"/>
                <a:gd name="T60" fmla="*/ 136 w 180"/>
                <a:gd name="T61" fmla="*/ 44 h 176"/>
                <a:gd name="T62" fmla="*/ 128 w 180"/>
                <a:gd name="T63" fmla="*/ 44 h 176"/>
                <a:gd name="T64" fmla="*/ 96 w 180"/>
                <a:gd name="T65" fmla="*/ 84 h 176"/>
                <a:gd name="T66" fmla="*/ 96 w 180"/>
                <a:gd name="T67" fmla="*/ 76 h 176"/>
                <a:gd name="T68" fmla="*/ 96 w 180"/>
                <a:gd name="T69" fmla="*/ 8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0" h="176">
                  <a:moveTo>
                    <a:pt x="175" y="1"/>
                  </a:moveTo>
                  <a:cubicBezTo>
                    <a:pt x="174" y="0"/>
                    <a:pt x="171" y="0"/>
                    <a:pt x="168" y="0"/>
                  </a:cubicBezTo>
                  <a:cubicBezTo>
                    <a:pt x="151" y="0"/>
                    <a:pt x="107" y="12"/>
                    <a:pt x="84" y="36"/>
                  </a:cubicBezTo>
                  <a:cubicBezTo>
                    <a:pt x="78" y="41"/>
                    <a:pt x="60" y="58"/>
                    <a:pt x="55" y="64"/>
                  </a:cubicBezTo>
                  <a:cubicBezTo>
                    <a:pt x="41" y="68"/>
                    <a:pt x="21" y="76"/>
                    <a:pt x="10" y="87"/>
                  </a:cubicBezTo>
                  <a:cubicBezTo>
                    <a:pt x="10" y="87"/>
                    <a:pt x="24" y="87"/>
                    <a:pt x="40" y="98"/>
                  </a:cubicBezTo>
                  <a:cubicBezTo>
                    <a:pt x="38" y="107"/>
                    <a:pt x="41" y="118"/>
                    <a:pt x="50" y="126"/>
                  </a:cubicBezTo>
                  <a:cubicBezTo>
                    <a:pt x="56" y="133"/>
                    <a:pt x="64" y="136"/>
                    <a:pt x="72" y="136"/>
                  </a:cubicBezTo>
                  <a:cubicBezTo>
                    <a:pt x="74" y="136"/>
                    <a:pt x="76" y="136"/>
                    <a:pt x="79" y="136"/>
                  </a:cubicBezTo>
                  <a:cubicBezTo>
                    <a:pt x="89" y="152"/>
                    <a:pt x="89" y="166"/>
                    <a:pt x="89" y="166"/>
                  </a:cubicBezTo>
                  <a:cubicBezTo>
                    <a:pt x="100" y="155"/>
                    <a:pt x="108" y="135"/>
                    <a:pt x="112" y="121"/>
                  </a:cubicBezTo>
                  <a:cubicBezTo>
                    <a:pt x="118" y="116"/>
                    <a:pt x="135" y="98"/>
                    <a:pt x="140" y="92"/>
                  </a:cubicBezTo>
                  <a:cubicBezTo>
                    <a:pt x="168" y="64"/>
                    <a:pt x="180" y="7"/>
                    <a:pt x="175" y="1"/>
                  </a:cubicBezTo>
                  <a:moveTo>
                    <a:pt x="104" y="119"/>
                  </a:moveTo>
                  <a:cubicBezTo>
                    <a:pt x="101" y="129"/>
                    <a:pt x="97" y="139"/>
                    <a:pt x="93" y="147"/>
                  </a:cubicBezTo>
                  <a:cubicBezTo>
                    <a:pt x="91" y="142"/>
                    <a:pt x="89" y="137"/>
                    <a:pt x="85" y="131"/>
                  </a:cubicBezTo>
                  <a:cubicBezTo>
                    <a:pt x="84" y="129"/>
                    <a:pt x="81" y="128"/>
                    <a:pt x="79" y="128"/>
                  </a:cubicBezTo>
                  <a:cubicBezTo>
                    <a:pt x="78" y="128"/>
                    <a:pt x="77" y="128"/>
                    <a:pt x="77" y="128"/>
                  </a:cubicBezTo>
                  <a:cubicBezTo>
                    <a:pt x="75" y="128"/>
                    <a:pt x="73" y="128"/>
                    <a:pt x="72" y="128"/>
                  </a:cubicBezTo>
                  <a:cubicBezTo>
                    <a:pt x="66" y="128"/>
                    <a:pt x="60" y="126"/>
                    <a:pt x="55" y="121"/>
                  </a:cubicBezTo>
                  <a:cubicBezTo>
                    <a:pt x="49" y="114"/>
                    <a:pt x="46" y="107"/>
                    <a:pt x="48" y="99"/>
                  </a:cubicBezTo>
                  <a:cubicBezTo>
                    <a:pt x="49" y="96"/>
                    <a:pt x="48" y="93"/>
                    <a:pt x="45" y="91"/>
                  </a:cubicBezTo>
                  <a:cubicBezTo>
                    <a:pt x="39" y="87"/>
                    <a:pt x="34" y="85"/>
                    <a:pt x="29" y="83"/>
                  </a:cubicBezTo>
                  <a:cubicBezTo>
                    <a:pt x="37" y="79"/>
                    <a:pt x="47" y="75"/>
                    <a:pt x="57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104" y="118"/>
                    <a:pt x="104" y="118"/>
                    <a:pt x="104" y="118"/>
                  </a:cubicBezTo>
                  <a:cubicBezTo>
                    <a:pt x="104" y="118"/>
                    <a:pt x="104" y="118"/>
                    <a:pt x="104" y="119"/>
                  </a:cubicBezTo>
                  <a:moveTo>
                    <a:pt x="134" y="87"/>
                  </a:moveTo>
                  <a:cubicBezTo>
                    <a:pt x="133" y="88"/>
                    <a:pt x="130" y="91"/>
                    <a:pt x="128" y="94"/>
                  </a:cubicBezTo>
                  <a:cubicBezTo>
                    <a:pt x="122" y="99"/>
                    <a:pt x="114" y="108"/>
                    <a:pt x="110" y="112"/>
                  </a:cubicBezTo>
                  <a:cubicBezTo>
                    <a:pt x="64" y="66"/>
                    <a:pt x="64" y="66"/>
                    <a:pt x="64" y="66"/>
                  </a:cubicBezTo>
                  <a:cubicBezTo>
                    <a:pt x="68" y="62"/>
                    <a:pt x="77" y="54"/>
                    <a:pt x="82" y="49"/>
                  </a:cubicBezTo>
                  <a:cubicBezTo>
                    <a:pt x="85" y="46"/>
                    <a:pt x="88" y="43"/>
                    <a:pt x="89" y="42"/>
                  </a:cubicBezTo>
                  <a:cubicBezTo>
                    <a:pt x="111" y="20"/>
                    <a:pt x="152" y="8"/>
                    <a:pt x="168" y="8"/>
                  </a:cubicBezTo>
                  <a:cubicBezTo>
                    <a:pt x="168" y="21"/>
                    <a:pt x="157" y="64"/>
                    <a:pt x="134" y="87"/>
                  </a:cubicBezTo>
                  <a:moveTo>
                    <a:pt x="31" y="98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78" y="145"/>
                    <a:pt x="78" y="145"/>
                    <a:pt x="78" y="145"/>
                  </a:cubicBezTo>
                  <a:cubicBezTo>
                    <a:pt x="76" y="145"/>
                    <a:pt x="75" y="145"/>
                    <a:pt x="74" y="145"/>
                  </a:cubicBezTo>
                  <a:cubicBezTo>
                    <a:pt x="50" y="145"/>
                    <a:pt x="28" y="122"/>
                    <a:pt x="31" y="98"/>
                  </a:cubicBezTo>
                  <a:moveTo>
                    <a:pt x="14" y="162"/>
                  </a:moveTo>
                  <a:cubicBezTo>
                    <a:pt x="29" y="125"/>
                    <a:pt x="29" y="125"/>
                    <a:pt x="29" y="125"/>
                  </a:cubicBezTo>
                  <a:cubicBezTo>
                    <a:pt x="31" y="129"/>
                    <a:pt x="33" y="132"/>
                    <a:pt x="36" y="136"/>
                  </a:cubicBezTo>
                  <a:cubicBezTo>
                    <a:pt x="40" y="140"/>
                    <a:pt x="45" y="144"/>
                    <a:pt x="51" y="147"/>
                  </a:cubicBezTo>
                  <a:lnTo>
                    <a:pt x="14" y="162"/>
                  </a:lnTo>
                  <a:close/>
                  <a:moveTo>
                    <a:pt x="84" y="64"/>
                  </a:moveTo>
                  <a:cubicBezTo>
                    <a:pt x="82" y="64"/>
                    <a:pt x="80" y="66"/>
                    <a:pt x="80" y="68"/>
                  </a:cubicBezTo>
                  <a:cubicBezTo>
                    <a:pt x="80" y="70"/>
                    <a:pt x="82" y="72"/>
                    <a:pt x="84" y="72"/>
                  </a:cubicBezTo>
                  <a:cubicBezTo>
                    <a:pt x="86" y="72"/>
                    <a:pt x="88" y="70"/>
                    <a:pt x="88" y="68"/>
                  </a:cubicBezTo>
                  <a:cubicBezTo>
                    <a:pt x="88" y="66"/>
                    <a:pt x="86" y="64"/>
                    <a:pt x="84" y="64"/>
                  </a:cubicBezTo>
                  <a:moveTo>
                    <a:pt x="108" y="96"/>
                  </a:moveTo>
                  <a:cubicBezTo>
                    <a:pt x="110" y="96"/>
                    <a:pt x="112" y="94"/>
                    <a:pt x="112" y="92"/>
                  </a:cubicBezTo>
                  <a:cubicBezTo>
                    <a:pt x="112" y="90"/>
                    <a:pt x="110" y="88"/>
                    <a:pt x="108" y="88"/>
                  </a:cubicBezTo>
                  <a:cubicBezTo>
                    <a:pt x="106" y="88"/>
                    <a:pt x="104" y="90"/>
                    <a:pt x="104" y="92"/>
                  </a:cubicBezTo>
                  <a:cubicBezTo>
                    <a:pt x="104" y="94"/>
                    <a:pt x="106" y="96"/>
                    <a:pt x="108" y="96"/>
                  </a:cubicBezTo>
                  <a:moveTo>
                    <a:pt x="132" y="56"/>
                  </a:moveTo>
                  <a:cubicBezTo>
                    <a:pt x="139" y="56"/>
                    <a:pt x="144" y="51"/>
                    <a:pt x="144" y="44"/>
                  </a:cubicBezTo>
                  <a:cubicBezTo>
                    <a:pt x="144" y="37"/>
                    <a:pt x="139" y="32"/>
                    <a:pt x="132" y="32"/>
                  </a:cubicBezTo>
                  <a:cubicBezTo>
                    <a:pt x="125" y="32"/>
                    <a:pt x="120" y="37"/>
                    <a:pt x="120" y="44"/>
                  </a:cubicBezTo>
                  <a:cubicBezTo>
                    <a:pt x="120" y="51"/>
                    <a:pt x="125" y="56"/>
                    <a:pt x="132" y="56"/>
                  </a:cubicBezTo>
                  <a:moveTo>
                    <a:pt x="132" y="40"/>
                  </a:moveTo>
                  <a:cubicBezTo>
                    <a:pt x="134" y="40"/>
                    <a:pt x="136" y="42"/>
                    <a:pt x="136" y="44"/>
                  </a:cubicBezTo>
                  <a:cubicBezTo>
                    <a:pt x="136" y="46"/>
                    <a:pt x="134" y="48"/>
                    <a:pt x="132" y="48"/>
                  </a:cubicBezTo>
                  <a:cubicBezTo>
                    <a:pt x="130" y="48"/>
                    <a:pt x="128" y="46"/>
                    <a:pt x="128" y="44"/>
                  </a:cubicBezTo>
                  <a:cubicBezTo>
                    <a:pt x="128" y="42"/>
                    <a:pt x="130" y="40"/>
                    <a:pt x="132" y="40"/>
                  </a:cubicBezTo>
                  <a:moveTo>
                    <a:pt x="96" y="84"/>
                  </a:moveTo>
                  <a:cubicBezTo>
                    <a:pt x="98" y="84"/>
                    <a:pt x="100" y="82"/>
                    <a:pt x="100" y="80"/>
                  </a:cubicBezTo>
                  <a:cubicBezTo>
                    <a:pt x="100" y="78"/>
                    <a:pt x="98" y="76"/>
                    <a:pt x="96" y="76"/>
                  </a:cubicBezTo>
                  <a:cubicBezTo>
                    <a:pt x="94" y="76"/>
                    <a:pt x="92" y="78"/>
                    <a:pt x="92" y="80"/>
                  </a:cubicBezTo>
                  <a:cubicBezTo>
                    <a:pt x="92" y="82"/>
                    <a:pt x="94" y="84"/>
                    <a:pt x="96" y="84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224418" y="2571792"/>
            <a:ext cx="2552700" cy="3116059"/>
            <a:chOff x="1836627" y="3857685"/>
            <a:chExt cx="3829050" cy="4674085"/>
          </a:xfrm>
        </p:grpSpPr>
        <p:sp>
          <p:nvSpPr>
            <p:cNvPr id="9" name="TextBox 8"/>
            <p:cNvSpPr txBox="1"/>
            <p:nvPr/>
          </p:nvSpPr>
          <p:spPr>
            <a:xfrm>
              <a:off x="1836627" y="6854869"/>
              <a:ext cx="3829050" cy="16769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sk-SK"/>
              </a:defPPr>
              <a:lvl1pPr algn="ctr">
                <a:defRPr sz="1333">
                  <a:solidFill>
                    <a:schemeClr val="tx2"/>
                  </a:solidFill>
                </a:defRPr>
              </a:lvl1pPr>
            </a:lstStyle>
            <a:p>
              <a:r>
                <a:rPr lang="en-US" dirty="0"/>
                <a:t>S</a:t>
              </a:r>
              <a:r>
                <a:rPr lang="sk-SK" dirty="0" err="1"/>
                <a:t>prístupnenie</a:t>
              </a:r>
              <a:r>
                <a:rPr lang="sk-SK" dirty="0"/>
                <a:t> infraštruktúry pre realizáciu princípu „Jeden krát a dosť“</a:t>
              </a:r>
              <a:r>
                <a:rPr lang="en-US" dirty="0"/>
                <a:t> </a:t>
              </a:r>
              <a:r>
                <a:rPr lang="en-US" dirty="0" err="1"/>
                <a:t>je</a:t>
              </a:r>
              <a:r>
                <a:rPr lang="en-US" dirty="0"/>
                <a:t> </a:t>
              </a:r>
              <a:r>
                <a:rPr lang="en-US" dirty="0" err="1"/>
                <a:t>nutnou</a:t>
              </a:r>
              <a:r>
                <a:rPr lang="en-US" dirty="0"/>
                <a:t> </a:t>
              </a:r>
              <a:r>
                <a:rPr lang="en-US" dirty="0" err="1"/>
                <a:t>podmienkou</a:t>
              </a:r>
              <a:r>
                <a:rPr lang="en-US" dirty="0"/>
                <a:t> pre </a:t>
              </a:r>
              <a:r>
                <a:rPr lang="en-US" dirty="0" err="1"/>
                <a:t>celkové</a:t>
              </a:r>
              <a:r>
                <a:rPr lang="en-US" dirty="0"/>
                <a:t> </a:t>
              </a:r>
              <a:r>
                <a:rPr lang="en-US" dirty="0" err="1"/>
                <a:t>zavedenie</a:t>
              </a:r>
              <a:r>
                <a:rPr lang="en-US" dirty="0"/>
                <a:t> </a:t>
              </a:r>
              <a:r>
                <a:rPr lang="en-US" dirty="0" err="1"/>
                <a:t>tohto</a:t>
              </a:r>
              <a:r>
                <a:rPr lang="en-US" dirty="0"/>
                <a:t> </a:t>
              </a:r>
              <a:r>
                <a:rPr lang="en-US" dirty="0" err="1"/>
                <a:t>princípu</a:t>
              </a:r>
              <a:r>
                <a:rPr lang="en-US" dirty="0"/>
                <a:t> do </a:t>
              </a:r>
              <a:r>
                <a:rPr lang="en-US" dirty="0" err="1"/>
                <a:t>praxe</a:t>
              </a:r>
              <a:endParaRPr lang="uk-UA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95527" y="4782323"/>
              <a:ext cx="2666999" cy="18004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err="1">
                  <a:latin typeface="+mj-lt"/>
                </a:rPr>
                <a:t>Podmienky</a:t>
              </a:r>
              <a:r>
                <a:rPr lang="en-US" sz="2400" dirty="0">
                  <a:latin typeface="+mj-lt"/>
                </a:rPr>
                <a:t> pre “</a:t>
              </a:r>
              <a:r>
                <a:rPr lang="en-US" sz="2400" dirty="0" err="1">
                  <a:latin typeface="+mj-lt"/>
                </a:rPr>
                <a:t>jeden</a:t>
              </a:r>
              <a:r>
                <a:rPr lang="en-US" sz="2400" dirty="0">
                  <a:latin typeface="+mj-lt"/>
                </a:rPr>
                <a:t> </a:t>
              </a:r>
              <a:r>
                <a:rPr lang="en-US" sz="2400" dirty="0" err="1">
                  <a:latin typeface="+mj-lt"/>
                </a:rPr>
                <a:t>krát</a:t>
              </a:r>
              <a:r>
                <a:rPr lang="en-US" sz="2400" dirty="0">
                  <a:latin typeface="+mj-lt"/>
                </a:rPr>
                <a:t> a </a:t>
              </a:r>
              <a:r>
                <a:rPr lang="en-US" sz="2400" dirty="0" err="1">
                  <a:latin typeface="+mj-lt"/>
                </a:rPr>
                <a:t>dosť</a:t>
              </a:r>
              <a:r>
                <a:rPr lang="en-US" sz="2400" dirty="0">
                  <a:latin typeface="+mj-lt"/>
                </a:rPr>
                <a:t>”</a:t>
              </a:r>
              <a:endParaRPr lang="uk-UA" sz="2400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7" name="Freeform 93"/>
            <p:cNvSpPr>
              <a:spLocks noEditPoints="1"/>
            </p:cNvSpPr>
            <p:nvPr/>
          </p:nvSpPr>
          <p:spPr bwMode="auto">
            <a:xfrm>
              <a:off x="3192051" y="3857685"/>
              <a:ext cx="816798" cy="674746"/>
            </a:xfrm>
            <a:custGeom>
              <a:avLst/>
              <a:gdLst>
                <a:gd name="T0" fmla="*/ 120 w 176"/>
                <a:gd name="T1" fmla="*/ 16 h 144"/>
                <a:gd name="T2" fmla="*/ 72 w 176"/>
                <a:gd name="T3" fmla="*/ 0 h 144"/>
                <a:gd name="T4" fmla="*/ 8 w 176"/>
                <a:gd name="T5" fmla="*/ 16 h 144"/>
                <a:gd name="T6" fmla="*/ 0 w 176"/>
                <a:gd name="T7" fmla="*/ 64 h 144"/>
                <a:gd name="T8" fmla="*/ 8 w 176"/>
                <a:gd name="T9" fmla="*/ 136 h 144"/>
                <a:gd name="T10" fmla="*/ 160 w 176"/>
                <a:gd name="T11" fmla="*/ 144 h 144"/>
                <a:gd name="T12" fmla="*/ 168 w 176"/>
                <a:gd name="T13" fmla="*/ 72 h 144"/>
                <a:gd name="T14" fmla="*/ 176 w 176"/>
                <a:gd name="T15" fmla="*/ 24 h 144"/>
                <a:gd name="T16" fmla="*/ 72 w 176"/>
                <a:gd name="T17" fmla="*/ 8 h 144"/>
                <a:gd name="T18" fmla="*/ 112 w 176"/>
                <a:gd name="T19" fmla="*/ 16 h 144"/>
                <a:gd name="T20" fmla="*/ 72 w 176"/>
                <a:gd name="T21" fmla="*/ 8 h 144"/>
                <a:gd name="T22" fmla="*/ 16 w 176"/>
                <a:gd name="T23" fmla="*/ 136 h 144"/>
                <a:gd name="T24" fmla="*/ 32 w 176"/>
                <a:gd name="T25" fmla="*/ 72 h 144"/>
                <a:gd name="T26" fmla="*/ 40 w 176"/>
                <a:gd name="T27" fmla="*/ 88 h 144"/>
                <a:gd name="T28" fmla="*/ 64 w 176"/>
                <a:gd name="T29" fmla="*/ 80 h 144"/>
                <a:gd name="T30" fmla="*/ 112 w 176"/>
                <a:gd name="T31" fmla="*/ 72 h 144"/>
                <a:gd name="T32" fmla="*/ 120 w 176"/>
                <a:gd name="T33" fmla="*/ 88 h 144"/>
                <a:gd name="T34" fmla="*/ 144 w 176"/>
                <a:gd name="T35" fmla="*/ 80 h 144"/>
                <a:gd name="T36" fmla="*/ 160 w 176"/>
                <a:gd name="T37" fmla="*/ 72 h 144"/>
                <a:gd name="T38" fmla="*/ 40 w 176"/>
                <a:gd name="T39" fmla="*/ 56 h 144"/>
                <a:gd name="T40" fmla="*/ 56 w 176"/>
                <a:gd name="T41" fmla="*/ 80 h 144"/>
                <a:gd name="T42" fmla="*/ 40 w 176"/>
                <a:gd name="T43" fmla="*/ 56 h 144"/>
                <a:gd name="T44" fmla="*/ 136 w 176"/>
                <a:gd name="T45" fmla="*/ 56 h 144"/>
                <a:gd name="T46" fmla="*/ 120 w 176"/>
                <a:gd name="T47" fmla="*/ 80 h 144"/>
                <a:gd name="T48" fmla="*/ 168 w 176"/>
                <a:gd name="T49" fmla="*/ 64 h 144"/>
                <a:gd name="T50" fmla="*/ 144 w 176"/>
                <a:gd name="T51" fmla="*/ 56 h 144"/>
                <a:gd name="T52" fmla="*/ 120 w 176"/>
                <a:gd name="T53" fmla="*/ 48 h 144"/>
                <a:gd name="T54" fmla="*/ 112 w 176"/>
                <a:gd name="T55" fmla="*/ 64 h 144"/>
                <a:gd name="T56" fmla="*/ 64 w 176"/>
                <a:gd name="T57" fmla="*/ 56 h 144"/>
                <a:gd name="T58" fmla="*/ 40 w 176"/>
                <a:gd name="T59" fmla="*/ 48 h 144"/>
                <a:gd name="T60" fmla="*/ 32 w 176"/>
                <a:gd name="T61" fmla="*/ 64 h 144"/>
                <a:gd name="T62" fmla="*/ 8 w 176"/>
                <a:gd name="T63" fmla="*/ 24 h 144"/>
                <a:gd name="T64" fmla="*/ 168 w 176"/>
                <a:gd name="T65" fmla="*/ 6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6" h="144">
                  <a:moveTo>
                    <a:pt x="168" y="16"/>
                  </a:move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63" y="0"/>
                    <a:pt x="56" y="7"/>
                    <a:pt x="56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20"/>
                    <a:pt x="0" y="2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8" y="140"/>
                    <a:pt x="12" y="144"/>
                    <a:pt x="16" y="144"/>
                  </a:cubicBezTo>
                  <a:cubicBezTo>
                    <a:pt x="160" y="144"/>
                    <a:pt x="160" y="144"/>
                    <a:pt x="160" y="144"/>
                  </a:cubicBezTo>
                  <a:cubicBezTo>
                    <a:pt x="164" y="144"/>
                    <a:pt x="168" y="140"/>
                    <a:pt x="168" y="136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72" y="72"/>
                    <a:pt x="176" y="68"/>
                    <a:pt x="176" y="64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6" y="20"/>
                    <a:pt x="172" y="16"/>
                    <a:pt x="168" y="16"/>
                  </a:cubicBezTo>
                  <a:moveTo>
                    <a:pt x="72" y="8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2"/>
                    <a:pt x="68" y="8"/>
                    <a:pt x="72" y="8"/>
                  </a:cubicBezTo>
                  <a:moveTo>
                    <a:pt x="160" y="136"/>
                  </a:moveTo>
                  <a:cubicBezTo>
                    <a:pt x="16" y="136"/>
                    <a:pt x="16" y="136"/>
                    <a:pt x="16" y="136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32" y="84"/>
                    <a:pt x="36" y="88"/>
                    <a:pt x="40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60" y="88"/>
                    <a:pt x="64" y="84"/>
                    <a:pt x="64" y="80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112" y="72"/>
                    <a:pt x="112" y="72"/>
                    <a:pt x="112" y="72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12" y="84"/>
                    <a:pt x="116" y="88"/>
                    <a:pt x="120" y="88"/>
                  </a:cubicBezTo>
                  <a:cubicBezTo>
                    <a:pt x="136" y="88"/>
                    <a:pt x="136" y="88"/>
                    <a:pt x="136" y="88"/>
                  </a:cubicBezTo>
                  <a:cubicBezTo>
                    <a:pt x="140" y="88"/>
                    <a:pt x="144" y="84"/>
                    <a:pt x="144" y="80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60" y="72"/>
                    <a:pt x="160" y="72"/>
                    <a:pt x="160" y="72"/>
                  </a:cubicBezTo>
                  <a:lnTo>
                    <a:pt x="160" y="136"/>
                  </a:lnTo>
                  <a:close/>
                  <a:moveTo>
                    <a:pt x="40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40" y="80"/>
                    <a:pt x="40" y="80"/>
                    <a:pt x="40" y="80"/>
                  </a:cubicBezTo>
                  <a:lnTo>
                    <a:pt x="40" y="56"/>
                  </a:lnTo>
                  <a:close/>
                  <a:moveTo>
                    <a:pt x="120" y="56"/>
                  </a:moveTo>
                  <a:cubicBezTo>
                    <a:pt x="136" y="56"/>
                    <a:pt x="136" y="56"/>
                    <a:pt x="136" y="56"/>
                  </a:cubicBezTo>
                  <a:cubicBezTo>
                    <a:pt x="136" y="80"/>
                    <a:pt x="136" y="80"/>
                    <a:pt x="136" y="80"/>
                  </a:cubicBezTo>
                  <a:cubicBezTo>
                    <a:pt x="120" y="80"/>
                    <a:pt x="120" y="80"/>
                    <a:pt x="120" y="80"/>
                  </a:cubicBezTo>
                  <a:lnTo>
                    <a:pt x="120" y="56"/>
                  </a:lnTo>
                  <a:close/>
                  <a:moveTo>
                    <a:pt x="168" y="64"/>
                  </a:moveTo>
                  <a:cubicBezTo>
                    <a:pt x="144" y="64"/>
                    <a:pt x="144" y="64"/>
                    <a:pt x="144" y="64"/>
                  </a:cubicBezTo>
                  <a:cubicBezTo>
                    <a:pt x="144" y="56"/>
                    <a:pt x="144" y="56"/>
                    <a:pt x="144" y="56"/>
                  </a:cubicBezTo>
                  <a:cubicBezTo>
                    <a:pt x="144" y="52"/>
                    <a:pt x="140" y="48"/>
                    <a:pt x="136" y="48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16" y="48"/>
                    <a:pt x="112" y="52"/>
                    <a:pt x="112" y="56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64" y="52"/>
                    <a:pt x="60" y="48"/>
                    <a:pt x="56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6" y="48"/>
                    <a:pt x="32" y="52"/>
                    <a:pt x="32" y="56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168" y="24"/>
                    <a:pt x="168" y="24"/>
                    <a:pt x="168" y="24"/>
                  </a:cubicBezTo>
                  <a:lnTo>
                    <a:pt x="168" y="6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60960" tIns="30480" rIns="60960" bIns="30480" numCol="1" anchor="t" anchorCtr="0" compatLnSpc="1">
              <a:prstTxWarp prst="textNoShape">
                <a:avLst/>
              </a:prstTxWarp>
            </a:bodyPr>
            <a:lstStyle/>
            <a:p>
              <a:endParaRPr lang="uk-UA" sz="1200"/>
            </a:p>
          </p:txBody>
        </p:sp>
      </p:grpSp>
    </p:spTree>
    <p:extLst>
      <p:ext uri="{BB962C8B-B14F-4D97-AF65-F5344CB8AC3E}">
        <p14:creationId xmlns:p14="http://schemas.microsoft.com/office/powerpoint/2010/main" val="256207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25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25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2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125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125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" accel="100000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67DEC-8BBD-40BA-BDBB-AC23E7949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380941"/>
            <a:ext cx="3632200" cy="923330"/>
          </a:xfrm>
        </p:spPr>
        <p:txBody>
          <a:bodyPr/>
          <a:lstStyle/>
          <a:p>
            <a:r>
              <a:rPr lang="sk-SK" dirty="0"/>
              <a:t>Východiská projektu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061462-DC06-401D-92A9-2D2E49F8C25E}"/>
              </a:ext>
            </a:extLst>
          </p:cNvPr>
          <p:cNvSpPr txBox="1"/>
          <p:nvPr/>
        </p:nvSpPr>
        <p:spPr>
          <a:xfrm>
            <a:off x="584200" y="1304271"/>
            <a:ext cx="107069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400" b="1" dirty="0"/>
              <a:t>strategické priority Manažment údajov, Otvorené dáta a Integrácia a orchestrácia</a:t>
            </a:r>
            <a:r>
              <a:rPr lang="en-US" sz="2400" b="1" dirty="0"/>
              <a:t> a Referenčná architektúra IISVS</a:t>
            </a:r>
            <a:endParaRPr lang="sk-SK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k-SK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k-SK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k-SK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k-SK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k-SK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k-SK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k-SK" sz="2400" b="1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2400" b="1" dirty="0"/>
              <a:t>doterajšie výsledky informatizácie (agendové systémy, IS CSRÚ...)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2400" b="1" dirty="0" err="1"/>
              <a:t>best</a:t>
            </a:r>
            <a:r>
              <a:rPr lang="sk-SK" sz="2400" b="1" dirty="0"/>
              <a:t> </a:t>
            </a:r>
            <a:r>
              <a:rPr lang="sk-SK" sz="2400" b="1" dirty="0" err="1"/>
              <a:t>practices</a:t>
            </a:r>
            <a:r>
              <a:rPr lang="sk-SK" sz="2400" b="1" dirty="0"/>
              <a:t> (ISA, EIRA, atď.)</a:t>
            </a:r>
            <a:endParaRPr lang="sk-SK" sz="2000" b="1" dirty="0">
              <a:solidFill>
                <a:schemeClr val="tx2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2DAB9A0-8FF6-4763-A49A-6B2485394D9D}"/>
              </a:ext>
            </a:extLst>
          </p:cNvPr>
          <p:cNvGrpSpPr/>
          <p:nvPr/>
        </p:nvGrpSpPr>
        <p:grpSpPr>
          <a:xfrm>
            <a:off x="1570430" y="2227601"/>
            <a:ext cx="7863870" cy="2261994"/>
            <a:chOff x="1855383" y="3721764"/>
            <a:chExt cx="7863870" cy="2261994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C18BD4C3-BE1C-4ED1-A153-9AA3DFBF13A0}"/>
                </a:ext>
              </a:extLst>
            </p:cNvPr>
            <p:cNvSpPr/>
            <p:nvPr/>
          </p:nvSpPr>
          <p:spPr>
            <a:xfrm>
              <a:off x="1855383" y="4646486"/>
              <a:ext cx="7863870" cy="558013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/>
                <a:t>Manažment údajov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445E9766-3CF4-454B-A5BF-9425744D9414}"/>
                </a:ext>
              </a:extLst>
            </p:cNvPr>
            <p:cNvSpPr/>
            <p:nvPr/>
          </p:nvSpPr>
          <p:spPr>
            <a:xfrm>
              <a:off x="1855383" y="5368107"/>
              <a:ext cx="7863870" cy="615651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/>
                <a:t>Dátová integrácia</a:t>
              </a: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113C5AFD-2364-452B-BC36-3F1B9460E5D7}"/>
                </a:ext>
              </a:extLst>
            </p:cNvPr>
            <p:cNvSpPr/>
            <p:nvPr/>
          </p:nvSpPr>
          <p:spPr>
            <a:xfrm>
              <a:off x="1855383" y="3721764"/>
              <a:ext cx="2026595" cy="723014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/>
                <a:t>Referenčné registre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4BDCD829-4537-43CC-8B33-3A7D0B170145}"/>
                </a:ext>
              </a:extLst>
            </p:cNvPr>
            <p:cNvSpPr/>
            <p:nvPr/>
          </p:nvSpPr>
          <p:spPr>
            <a:xfrm>
              <a:off x="3992614" y="3721764"/>
              <a:ext cx="1626693" cy="723014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 err="1"/>
                <a:t>Open</a:t>
              </a:r>
              <a:r>
                <a:rPr lang="sk-SK" dirty="0"/>
                <a:t> </a:t>
              </a:r>
              <a:r>
                <a:rPr lang="sk-SK" dirty="0" err="1"/>
                <a:t>Data</a:t>
              </a:r>
              <a:endParaRPr lang="sk-SK" dirty="0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815A3013-6D0C-4867-A906-6FEF221DE0E9}"/>
                </a:ext>
              </a:extLst>
            </p:cNvPr>
            <p:cNvSpPr/>
            <p:nvPr/>
          </p:nvSpPr>
          <p:spPr>
            <a:xfrm>
              <a:off x="5705211" y="3721764"/>
              <a:ext cx="1806692" cy="723013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/>
                <a:t>My </a:t>
              </a:r>
              <a:r>
                <a:rPr lang="sk-SK" dirty="0" err="1"/>
                <a:t>Data</a:t>
              </a:r>
              <a:endParaRPr lang="sk-SK" dirty="0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24EB3B64-1905-4F65-88EF-3DCC7DC9B701}"/>
                </a:ext>
              </a:extLst>
            </p:cNvPr>
            <p:cNvSpPr/>
            <p:nvPr/>
          </p:nvSpPr>
          <p:spPr>
            <a:xfrm>
              <a:off x="7597807" y="3721764"/>
              <a:ext cx="2121446" cy="723014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dirty="0"/>
                <a:t>Big </a:t>
              </a:r>
              <a:r>
                <a:rPr lang="sk-SK" dirty="0" err="1"/>
                <a:t>Data</a:t>
              </a:r>
              <a:endParaRPr lang="sk-SK" dirty="0"/>
            </a:p>
          </p:txBody>
        </p:sp>
      </p:grpSp>
    </p:spTree>
    <p:extLst>
      <p:ext uri="{BB962C8B-B14F-4D97-AF65-F5344CB8AC3E}">
        <p14:creationId xmlns:p14="http://schemas.microsoft.com/office/powerpoint/2010/main" val="208025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200" y="380941"/>
            <a:ext cx="3632200" cy="923330"/>
          </a:xfrm>
        </p:spPr>
        <p:txBody>
          <a:bodyPr/>
          <a:lstStyle/>
          <a:p>
            <a:r>
              <a:rPr lang="sk-SK" dirty="0"/>
              <a:t>P</a:t>
            </a:r>
            <a:r>
              <a:rPr lang="en-US" dirty="0" err="1"/>
              <a:t>latforma</a:t>
            </a:r>
            <a:br>
              <a:rPr lang="en-US" dirty="0"/>
            </a:br>
            <a:r>
              <a:rPr lang="en-US" dirty="0" err="1"/>
              <a:t>integrácie</a:t>
            </a:r>
            <a:r>
              <a:rPr lang="en-US" dirty="0"/>
              <a:t> </a:t>
            </a:r>
            <a:r>
              <a:rPr lang="en-US" dirty="0" err="1"/>
              <a:t>údajov</a:t>
            </a:r>
            <a:endParaRPr lang="uk-UA" dirty="0"/>
          </a:p>
        </p:txBody>
      </p:sp>
      <p:grpSp>
        <p:nvGrpSpPr>
          <p:cNvPr id="5" name="Group 4"/>
          <p:cNvGrpSpPr/>
          <p:nvPr/>
        </p:nvGrpSpPr>
        <p:grpSpPr>
          <a:xfrm>
            <a:off x="577770" y="1909822"/>
            <a:ext cx="2438401" cy="3641601"/>
            <a:chOff x="1257300" y="2706624"/>
            <a:chExt cx="3657601" cy="5620512"/>
          </a:xfrm>
        </p:grpSpPr>
        <p:sp>
          <p:nvSpPr>
            <p:cNvPr id="25" name="Rectangle 24"/>
            <p:cNvSpPr/>
            <p:nvPr/>
          </p:nvSpPr>
          <p:spPr>
            <a:xfrm>
              <a:off x="1257300" y="2706624"/>
              <a:ext cx="3657600" cy="5620512"/>
            </a:xfrm>
            <a:prstGeom prst="rect">
              <a:avLst/>
            </a:prstGeom>
            <a:noFill/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2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319680" y="3077209"/>
              <a:ext cx="3595221" cy="3941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33" b="1" dirty="0" err="1"/>
                <a:t>Za</a:t>
              </a:r>
              <a:r>
                <a:rPr lang="en-US" sz="1333" b="1" dirty="0"/>
                <a:t> </a:t>
              </a:r>
              <a:r>
                <a:rPr lang="en-US" sz="1333" b="1" dirty="0" err="1"/>
                <a:t>správu</a:t>
              </a:r>
              <a:r>
                <a:rPr lang="en-US" sz="1333" b="1" dirty="0"/>
                <a:t> </a:t>
              </a:r>
              <a:r>
                <a:rPr lang="en-US" sz="1333" b="1" dirty="0" err="1"/>
                <a:t>údajov</a:t>
              </a:r>
              <a:r>
                <a:rPr lang="en-US" sz="1333" b="1" dirty="0"/>
                <a:t> a </a:t>
              </a:r>
              <a:r>
                <a:rPr lang="en-US" sz="1333" b="1" dirty="0" err="1"/>
                <a:t>ich</a:t>
              </a:r>
              <a:r>
                <a:rPr lang="en-US" sz="1333" b="1" dirty="0"/>
                <a:t> </a:t>
              </a:r>
              <a:r>
                <a:rPr lang="en-US" sz="1333" b="1" dirty="0" err="1"/>
                <a:t>kvalitu</a:t>
              </a:r>
              <a:r>
                <a:rPr lang="en-US" sz="1333" b="1" dirty="0"/>
                <a:t> </a:t>
              </a:r>
              <a:r>
                <a:rPr lang="en-US" sz="1333" b="1" dirty="0" err="1"/>
                <a:t>zodpovedá</a:t>
              </a:r>
              <a:r>
                <a:rPr lang="en-US" sz="1333" b="1" dirty="0"/>
                <a:t> </a:t>
              </a:r>
              <a:r>
                <a:rPr lang="en-US" sz="1333" b="1" dirty="0" err="1"/>
                <a:t>príslušná</a:t>
              </a:r>
              <a:r>
                <a:rPr lang="en-US" sz="1333" b="1" dirty="0"/>
                <a:t> </a:t>
              </a:r>
              <a:r>
                <a:rPr lang="en-US" sz="1333" b="1" dirty="0" err="1"/>
                <a:t>inštitúcia</a:t>
              </a:r>
              <a:r>
                <a:rPr lang="en-US" sz="1333" b="1" dirty="0"/>
                <a:t> </a:t>
              </a:r>
              <a:r>
                <a:rPr lang="en-US" sz="1333" b="1" dirty="0" err="1"/>
                <a:t>verejnej</a:t>
              </a:r>
              <a:r>
                <a:rPr lang="en-US" sz="1333" b="1" dirty="0"/>
                <a:t> </a:t>
              </a:r>
              <a:r>
                <a:rPr lang="en-US" sz="1333" b="1" dirty="0" err="1"/>
                <a:t>správy</a:t>
              </a:r>
              <a:endParaRPr lang="en-US" sz="1333" b="1" dirty="0"/>
            </a:p>
            <a:p>
              <a:pPr algn="ctr"/>
              <a:endParaRPr lang="en-US" sz="1333" b="1" dirty="0"/>
            </a:p>
            <a:p>
              <a:pPr algn="ctr"/>
              <a:r>
                <a:rPr lang="en-US" sz="1333" dirty="0" err="1"/>
                <a:t>Každý</a:t>
              </a:r>
              <a:r>
                <a:rPr lang="en-US" sz="1333" dirty="0"/>
                <a:t> </a:t>
              </a:r>
              <a:r>
                <a:rPr lang="en-US" sz="1333" dirty="0" err="1"/>
                <a:t>správca</a:t>
              </a:r>
              <a:r>
                <a:rPr lang="en-US" sz="1333" dirty="0"/>
                <a:t> ISVS </a:t>
              </a:r>
              <a:r>
                <a:rPr lang="en-US" sz="1333" dirty="0" err="1"/>
                <a:t>vo</a:t>
              </a:r>
              <a:r>
                <a:rPr lang="en-US" sz="1333" dirty="0"/>
                <a:t> </a:t>
              </a:r>
              <a:r>
                <a:rPr lang="en-US" sz="1333" dirty="0" err="1"/>
                <a:t>svojom</a:t>
              </a:r>
              <a:r>
                <a:rPr lang="en-US" sz="1333" dirty="0"/>
                <a:t> </a:t>
              </a:r>
              <a:r>
                <a:rPr lang="en-US" sz="1333" dirty="0" err="1"/>
                <a:t>systéme</a:t>
              </a:r>
              <a:r>
                <a:rPr lang="en-US" sz="1333" dirty="0"/>
                <a:t> </a:t>
              </a:r>
              <a:r>
                <a:rPr lang="en-US" sz="1333" dirty="0" err="1"/>
                <a:t>vedie</a:t>
              </a:r>
              <a:r>
                <a:rPr lang="en-US" sz="1333" dirty="0"/>
                <a:t> </a:t>
              </a:r>
              <a:r>
                <a:rPr lang="en-US" sz="1333" dirty="0" err="1"/>
                <a:t>evidenciu</a:t>
              </a:r>
              <a:r>
                <a:rPr lang="en-US" sz="1333" dirty="0"/>
                <a:t> </a:t>
              </a:r>
              <a:r>
                <a:rPr lang="en-US" sz="1333" dirty="0" err="1"/>
                <a:t>tzv</a:t>
              </a:r>
              <a:r>
                <a:rPr lang="en-US" sz="1333" dirty="0"/>
                <a:t>. </a:t>
              </a:r>
              <a:r>
                <a:rPr lang="en-US" sz="1333" dirty="0" err="1"/>
                <a:t>primárnych</a:t>
              </a:r>
              <a:r>
                <a:rPr lang="en-US" sz="1333" dirty="0"/>
                <a:t> </a:t>
              </a:r>
              <a:r>
                <a:rPr lang="en-US" sz="1333" dirty="0" err="1"/>
                <a:t>údajov</a:t>
              </a:r>
              <a:r>
                <a:rPr lang="en-US" sz="1333" dirty="0"/>
                <a:t>, </a:t>
              </a:r>
              <a:r>
                <a:rPr lang="en-US" sz="1333" dirty="0" err="1"/>
                <a:t>pričom</a:t>
              </a:r>
              <a:r>
                <a:rPr lang="en-US" sz="1333" dirty="0"/>
                <a:t> </a:t>
              </a:r>
              <a:r>
                <a:rPr lang="en-US" sz="1333" dirty="0" err="1"/>
                <a:t>sekundárne</a:t>
              </a:r>
              <a:r>
                <a:rPr lang="en-US" sz="1333" dirty="0"/>
                <a:t> </a:t>
              </a:r>
              <a:r>
                <a:rPr lang="en-US" sz="1333" dirty="0" err="1"/>
                <a:t>využíva</a:t>
              </a:r>
              <a:r>
                <a:rPr lang="en-US" sz="1333" dirty="0"/>
                <a:t> (= </a:t>
              </a:r>
              <a:r>
                <a:rPr lang="en-US" sz="1333" dirty="0" err="1"/>
                <a:t>je</a:t>
              </a:r>
              <a:r>
                <a:rPr lang="en-US" sz="1333" dirty="0"/>
                <a:t> </a:t>
              </a:r>
              <a:r>
                <a:rPr lang="en-US" sz="1333" dirty="0" err="1"/>
                <a:t>pripojený</a:t>
              </a:r>
              <a:r>
                <a:rPr lang="en-US" sz="1333" dirty="0"/>
                <a:t> </a:t>
              </a:r>
              <a:r>
                <a:rPr lang="en-US" sz="1333" dirty="0" err="1"/>
                <a:t>na</a:t>
              </a:r>
              <a:r>
                <a:rPr lang="en-US" sz="1333" dirty="0"/>
                <a:t>) </a:t>
              </a:r>
              <a:r>
                <a:rPr lang="en-US" sz="1333" dirty="0" err="1"/>
                <a:t>referenčné</a:t>
              </a:r>
              <a:r>
                <a:rPr lang="en-US" sz="1333" dirty="0"/>
                <a:t> </a:t>
              </a:r>
              <a:r>
                <a:rPr lang="en-US" sz="1333" dirty="0" err="1"/>
                <a:t>údaje</a:t>
              </a:r>
              <a:r>
                <a:rPr lang="en-US" sz="1333" dirty="0"/>
                <a:t> z </a:t>
              </a:r>
              <a:r>
                <a:rPr lang="en-US" sz="1333" dirty="0" err="1"/>
                <a:t>iných</a:t>
              </a:r>
              <a:r>
                <a:rPr lang="en-US" sz="1333" dirty="0"/>
                <a:t> </a:t>
              </a:r>
              <a:r>
                <a:rPr lang="en-US" sz="1333" dirty="0" err="1"/>
                <a:t>registrov</a:t>
              </a:r>
              <a:r>
                <a:rPr lang="en-US" sz="1333" dirty="0"/>
                <a:t>.</a:t>
              </a:r>
            </a:p>
          </p:txBody>
        </p:sp>
        <p:sp>
          <p:nvSpPr>
            <p:cNvPr id="28" name="Flowchart: Process 27"/>
            <p:cNvSpPr/>
            <p:nvPr/>
          </p:nvSpPr>
          <p:spPr>
            <a:xfrm>
              <a:off x="1257300" y="7412736"/>
              <a:ext cx="3657600" cy="914400"/>
            </a:xfrm>
            <a:prstGeom prst="flowChartProcess">
              <a:avLst/>
            </a:prstGeom>
            <a:solidFill>
              <a:schemeClr val="tx2">
                <a:lumMod val="75000"/>
              </a:schemeClr>
            </a:solidFill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Primárne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údaje</a:t>
              </a:r>
              <a:endParaRPr lang="uk-UA" sz="24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149996" y="507343"/>
            <a:ext cx="5344699" cy="1237111"/>
            <a:chOff x="5247369" y="2706624"/>
            <a:chExt cx="3723330" cy="5620512"/>
          </a:xfrm>
        </p:grpSpPr>
        <p:sp>
          <p:nvSpPr>
            <p:cNvPr id="30" name="Rectangle 29"/>
            <p:cNvSpPr/>
            <p:nvPr/>
          </p:nvSpPr>
          <p:spPr>
            <a:xfrm>
              <a:off x="5247369" y="2706624"/>
              <a:ext cx="3657600" cy="5620512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20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375479" y="3370394"/>
              <a:ext cx="3595220" cy="3123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k-SK" sz="1333" dirty="0"/>
                <a:t>Ú</a:t>
              </a:r>
              <a:r>
                <a:rPr lang="en-US" sz="1333" dirty="0" err="1"/>
                <a:t>daje</a:t>
              </a:r>
              <a:r>
                <a:rPr lang="en-US" sz="1333" dirty="0"/>
                <a:t> </a:t>
              </a:r>
              <a:r>
                <a:rPr lang="en-US" sz="1333" dirty="0" err="1"/>
                <a:t>budú</a:t>
              </a:r>
              <a:r>
                <a:rPr lang="en-US" sz="1333" dirty="0"/>
                <a:t> </a:t>
              </a:r>
              <a:r>
                <a:rPr lang="en-US" sz="1333" dirty="0" err="1"/>
                <a:t>získavané</a:t>
              </a:r>
              <a:r>
                <a:rPr lang="en-US" sz="1333" dirty="0"/>
                <a:t> z </a:t>
              </a:r>
              <a:r>
                <a:rPr lang="en-US" sz="1333" dirty="0" err="1"/>
                <a:t>rôznych</a:t>
              </a:r>
              <a:r>
                <a:rPr lang="en-US" sz="1333" dirty="0"/>
                <a:t> </a:t>
              </a:r>
              <a:r>
                <a:rPr lang="en-US" sz="1333" dirty="0" err="1"/>
                <a:t>zdrojových</a:t>
              </a:r>
              <a:r>
                <a:rPr lang="en-US" sz="1333" dirty="0"/>
                <a:t> </a:t>
              </a:r>
              <a:r>
                <a:rPr lang="en-US" sz="1333" dirty="0" err="1"/>
                <a:t>informačných</a:t>
              </a:r>
              <a:r>
                <a:rPr lang="en-US" sz="1333" dirty="0"/>
                <a:t> </a:t>
              </a:r>
              <a:r>
                <a:rPr lang="en-US" sz="1333" dirty="0" err="1"/>
                <a:t>systémov</a:t>
              </a:r>
              <a:r>
                <a:rPr lang="en-US" sz="1333" dirty="0"/>
                <a:t> bez </a:t>
              </a:r>
              <a:r>
                <a:rPr lang="en-US" sz="1333" dirty="0" err="1"/>
                <a:t>prekážok</a:t>
              </a:r>
              <a:r>
                <a:rPr lang="en-US" sz="1333" dirty="0"/>
                <a:t>, </a:t>
              </a:r>
              <a:r>
                <a:rPr lang="en-US" sz="1333" dirty="0" err="1"/>
                <a:t>čo</a:t>
              </a:r>
              <a:r>
                <a:rPr lang="en-US" sz="1333" dirty="0"/>
                <a:t> </a:t>
              </a:r>
              <a:r>
                <a:rPr lang="en-US" sz="1333" dirty="0" err="1"/>
                <a:t>zabezpečí</a:t>
              </a:r>
              <a:r>
                <a:rPr lang="en-US" sz="1333" dirty="0"/>
                <a:t> </a:t>
              </a:r>
              <a:r>
                <a:rPr lang="en-US" sz="1333" dirty="0" err="1"/>
                <a:t>realizáciu</a:t>
              </a:r>
              <a:r>
                <a:rPr lang="en-US" sz="1333" dirty="0"/>
                <a:t> </a:t>
              </a:r>
              <a:r>
                <a:rPr lang="en-US" sz="1333" dirty="0" err="1"/>
                <a:t>princípu</a:t>
              </a:r>
              <a:r>
                <a:rPr lang="en-US" sz="1333" dirty="0"/>
                <a:t> “</a:t>
              </a:r>
              <a:r>
                <a:rPr lang="sk-SK" sz="1333" dirty="0"/>
                <a:t>1x</a:t>
              </a:r>
              <a:r>
                <a:rPr lang="en-US" sz="1333" dirty="0"/>
                <a:t> a </a:t>
              </a:r>
              <a:r>
                <a:rPr lang="en-US" sz="1333" dirty="0" err="1"/>
                <a:t>dosť</a:t>
              </a:r>
              <a:r>
                <a:rPr lang="en-US" sz="1333" dirty="0"/>
                <a:t>”</a:t>
              </a:r>
            </a:p>
          </p:txBody>
        </p:sp>
        <p:sp>
          <p:nvSpPr>
            <p:cNvPr id="33" name="Flowchart: Process 32"/>
            <p:cNvSpPr/>
            <p:nvPr/>
          </p:nvSpPr>
          <p:spPr>
            <a:xfrm>
              <a:off x="5247369" y="6734327"/>
              <a:ext cx="3657600" cy="1592809"/>
            </a:xfrm>
            <a:prstGeom prst="flowChartProcess">
              <a:avLst/>
            </a:prstGeom>
            <a:solidFill>
              <a:schemeClr val="accent6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Z</a:t>
              </a:r>
              <a:r>
                <a:rPr lang="sk-SK" sz="2400" dirty="0">
                  <a:solidFill>
                    <a:schemeClr val="bg1"/>
                  </a:solidFill>
                  <a:latin typeface="+mj-lt"/>
                </a:rPr>
                <a:t>d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ieľanie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údajov</a:t>
              </a:r>
              <a:endParaRPr lang="uk-UA" sz="24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24" name="Group 5">
            <a:extLst>
              <a:ext uri="{FF2B5EF4-FFF2-40B4-BE49-F238E27FC236}">
                <a16:creationId xmlns:a16="http://schemas.microsoft.com/office/drawing/2014/main" id="{2C00BC24-4A04-4F04-8B41-323D00BD0045}"/>
              </a:ext>
            </a:extLst>
          </p:cNvPr>
          <p:cNvGrpSpPr/>
          <p:nvPr/>
        </p:nvGrpSpPr>
        <p:grpSpPr>
          <a:xfrm>
            <a:off x="6158213" y="1878931"/>
            <a:ext cx="5250346" cy="1261125"/>
            <a:chOff x="5247369" y="2706624"/>
            <a:chExt cx="3657600" cy="5620512"/>
          </a:xfrm>
        </p:grpSpPr>
        <p:sp>
          <p:nvSpPr>
            <p:cNvPr id="29" name="Rectangle 29">
              <a:extLst>
                <a:ext uri="{FF2B5EF4-FFF2-40B4-BE49-F238E27FC236}">
                  <a16:creationId xmlns:a16="http://schemas.microsoft.com/office/drawing/2014/main" id="{30B6FB14-ABD0-41A3-83E2-BEB5DFB0AB7F}"/>
                </a:ext>
              </a:extLst>
            </p:cNvPr>
            <p:cNvSpPr/>
            <p:nvPr/>
          </p:nvSpPr>
          <p:spPr>
            <a:xfrm>
              <a:off x="5247369" y="2706624"/>
              <a:ext cx="3657600" cy="5620512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 w="254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200"/>
            </a:p>
          </p:txBody>
        </p:sp>
        <p:sp>
          <p:nvSpPr>
            <p:cNvPr id="34" name="TextBox 30">
              <a:extLst>
                <a:ext uri="{FF2B5EF4-FFF2-40B4-BE49-F238E27FC236}">
                  <a16:creationId xmlns:a16="http://schemas.microsoft.com/office/drawing/2014/main" id="{AA1E8A86-D585-4599-AAEF-56C6CBC24D97}"/>
                </a:ext>
              </a:extLst>
            </p:cNvPr>
            <p:cNvSpPr txBox="1"/>
            <p:nvPr/>
          </p:nvSpPr>
          <p:spPr>
            <a:xfrm>
              <a:off x="5278559" y="3188217"/>
              <a:ext cx="3595220" cy="278248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33" dirty="0">
                  <a:solidFill>
                    <a:schemeClr val="tx2"/>
                  </a:solidFill>
                </a:rPr>
                <a:t>Aby </a:t>
              </a:r>
              <a:r>
                <a:rPr lang="en-US" sz="1333" dirty="0" err="1">
                  <a:solidFill>
                    <a:schemeClr val="tx2"/>
                  </a:solidFill>
                </a:rPr>
                <a:t>verejná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správa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dokázala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využívať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svoje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údaje</a:t>
              </a:r>
              <a:r>
                <a:rPr lang="en-US" sz="1333" dirty="0">
                  <a:solidFill>
                    <a:schemeClr val="tx2"/>
                  </a:solidFill>
                </a:rPr>
                <a:t> pre </a:t>
              </a:r>
              <a:r>
                <a:rPr lang="en-US" sz="1333" dirty="0" err="1">
                  <a:solidFill>
                    <a:schemeClr val="tx2"/>
                  </a:solidFill>
                </a:rPr>
                <a:t>potreby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prípravy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analýz</a:t>
              </a:r>
              <a:r>
                <a:rPr lang="en-US" sz="1333" dirty="0">
                  <a:solidFill>
                    <a:schemeClr val="tx2"/>
                  </a:solidFill>
                </a:rPr>
                <a:t> (</a:t>
              </a:r>
              <a:r>
                <a:rPr lang="en-US" sz="1333" dirty="0" err="1">
                  <a:solidFill>
                    <a:schemeClr val="tx2"/>
                  </a:solidFill>
                </a:rPr>
                <a:t>analytické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spracovanie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údajov</a:t>
              </a:r>
              <a:r>
                <a:rPr lang="en-US" sz="1333" dirty="0">
                  <a:solidFill>
                    <a:schemeClr val="tx2"/>
                  </a:solidFill>
                </a:rPr>
                <a:t>), </a:t>
              </a:r>
              <a:r>
                <a:rPr lang="en-US" sz="1333" dirty="0" err="1">
                  <a:solidFill>
                    <a:schemeClr val="tx2"/>
                  </a:solidFill>
                </a:rPr>
                <a:t>ktoré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budú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slúžiť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ako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podklad</a:t>
              </a:r>
              <a:r>
                <a:rPr lang="en-US" sz="1333" dirty="0">
                  <a:solidFill>
                    <a:schemeClr val="tx2"/>
                  </a:solidFill>
                </a:rPr>
                <a:t> pre </a:t>
              </a:r>
              <a:r>
                <a:rPr lang="en-US" sz="1333" dirty="0" err="1">
                  <a:solidFill>
                    <a:schemeClr val="tx2"/>
                  </a:solidFill>
                </a:rPr>
                <a:t>lepšie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rozhodovanie</a:t>
              </a:r>
              <a:endParaRPr lang="en-US" sz="1333" dirty="0">
                <a:solidFill>
                  <a:schemeClr val="tx2"/>
                </a:solidFill>
              </a:endParaRPr>
            </a:p>
          </p:txBody>
        </p:sp>
        <p:sp>
          <p:nvSpPr>
            <p:cNvPr id="44" name="Flowchart: Process 32">
              <a:extLst>
                <a:ext uri="{FF2B5EF4-FFF2-40B4-BE49-F238E27FC236}">
                  <a16:creationId xmlns:a16="http://schemas.microsoft.com/office/drawing/2014/main" id="{576ECADF-1483-48FB-A9F3-3F1C88927EEF}"/>
                </a:ext>
              </a:extLst>
            </p:cNvPr>
            <p:cNvSpPr/>
            <p:nvPr/>
          </p:nvSpPr>
          <p:spPr>
            <a:xfrm>
              <a:off x="5247369" y="6734327"/>
              <a:ext cx="3657600" cy="1592809"/>
            </a:xfrm>
            <a:prstGeom prst="flowChartProcess">
              <a:avLst/>
            </a:prstGeom>
            <a:solidFill>
              <a:schemeClr val="bg2">
                <a:lumMod val="65000"/>
              </a:schemeClr>
            </a:solidFill>
            <a:ln w="254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Využitie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analytických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údajov</a:t>
              </a:r>
              <a:endParaRPr lang="uk-UA" sz="24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46" name="Group 5">
            <a:extLst>
              <a:ext uri="{FF2B5EF4-FFF2-40B4-BE49-F238E27FC236}">
                <a16:creationId xmlns:a16="http://schemas.microsoft.com/office/drawing/2014/main" id="{43EDDD59-E8EC-427D-962D-B1F013217208}"/>
              </a:ext>
            </a:extLst>
          </p:cNvPr>
          <p:cNvGrpSpPr/>
          <p:nvPr/>
        </p:nvGrpSpPr>
        <p:grpSpPr>
          <a:xfrm>
            <a:off x="6170371" y="3311399"/>
            <a:ext cx="5226029" cy="1370516"/>
            <a:chOff x="5247369" y="2706624"/>
            <a:chExt cx="3657600" cy="5620512"/>
          </a:xfrm>
        </p:grpSpPr>
        <p:sp>
          <p:nvSpPr>
            <p:cNvPr id="47" name="Rectangle 29">
              <a:extLst>
                <a:ext uri="{FF2B5EF4-FFF2-40B4-BE49-F238E27FC236}">
                  <a16:creationId xmlns:a16="http://schemas.microsoft.com/office/drawing/2014/main" id="{A8FC0D19-0CED-48BC-B3DE-783A34F5FE67}"/>
                </a:ext>
              </a:extLst>
            </p:cNvPr>
            <p:cNvSpPr/>
            <p:nvPr/>
          </p:nvSpPr>
          <p:spPr>
            <a:xfrm>
              <a:off x="5247369" y="2706624"/>
              <a:ext cx="3657600" cy="5620512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 w="254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200"/>
            </a:p>
          </p:txBody>
        </p:sp>
        <p:sp>
          <p:nvSpPr>
            <p:cNvPr id="48" name="TextBox 30">
              <a:extLst>
                <a:ext uri="{FF2B5EF4-FFF2-40B4-BE49-F238E27FC236}">
                  <a16:creationId xmlns:a16="http://schemas.microsoft.com/office/drawing/2014/main" id="{A94B6196-DCB7-4E51-9903-5E3B66EFCA13}"/>
                </a:ext>
              </a:extLst>
            </p:cNvPr>
            <p:cNvSpPr txBox="1"/>
            <p:nvPr/>
          </p:nvSpPr>
          <p:spPr>
            <a:xfrm>
              <a:off x="5280066" y="3015302"/>
              <a:ext cx="3595220" cy="35889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33" dirty="0">
                  <a:solidFill>
                    <a:schemeClr val="tx2"/>
                  </a:solidFill>
                </a:rPr>
                <a:t>Aby </a:t>
              </a:r>
              <a:r>
                <a:rPr lang="en-US" sz="1333" dirty="0" err="1">
                  <a:solidFill>
                    <a:schemeClr val="tx2"/>
                  </a:solidFill>
                </a:rPr>
                <a:t>každý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subjekt</a:t>
              </a:r>
              <a:r>
                <a:rPr lang="en-US" sz="1333" dirty="0">
                  <a:solidFill>
                    <a:schemeClr val="tx2"/>
                  </a:solidFill>
                </a:rPr>
                <a:t> (</a:t>
              </a:r>
              <a:r>
                <a:rPr lang="en-US" sz="1333" dirty="0" err="1">
                  <a:solidFill>
                    <a:schemeClr val="tx2"/>
                  </a:solidFill>
                </a:rPr>
                <a:t>občan</a:t>
              </a:r>
              <a:r>
                <a:rPr lang="en-US" sz="1333" dirty="0">
                  <a:solidFill>
                    <a:schemeClr val="tx2"/>
                  </a:solidFill>
                </a:rPr>
                <a:t> a </a:t>
              </a:r>
              <a:r>
                <a:rPr lang="en-US" sz="1333" dirty="0" err="1">
                  <a:solidFill>
                    <a:schemeClr val="tx2"/>
                  </a:solidFill>
                </a:rPr>
                <a:t>podnikateľský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subjekt</a:t>
              </a:r>
              <a:r>
                <a:rPr lang="en-US" sz="1333" dirty="0">
                  <a:solidFill>
                    <a:schemeClr val="tx2"/>
                  </a:solidFill>
                </a:rPr>
                <a:t>) </a:t>
              </a:r>
              <a:r>
                <a:rPr lang="en-US" sz="1333" dirty="0" err="1">
                  <a:solidFill>
                    <a:schemeClr val="tx2"/>
                  </a:solidFill>
                </a:rPr>
                <a:t>získa</a:t>
              </a:r>
              <a:r>
                <a:rPr lang="sk-SK" sz="1333" dirty="0">
                  <a:solidFill>
                    <a:schemeClr val="tx2"/>
                  </a:solidFill>
                </a:rPr>
                <a:t>l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prístup</a:t>
              </a:r>
              <a:r>
                <a:rPr lang="en-US" sz="1333" dirty="0">
                  <a:solidFill>
                    <a:schemeClr val="tx2"/>
                  </a:solidFill>
                </a:rPr>
                <a:t> k </a:t>
              </a:r>
              <a:r>
                <a:rPr lang="en-US" sz="1333" dirty="0" err="1">
                  <a:solidFill>
                    <a:schemeClr val="tx2"/>
                  </a:solidFill>
                </a:rPr>
                <a:t>údajom</a:t>
              </a:r>
              <a:r>
                <a:rPr lang="en-US" sz="1333" dirty="0">
                  <a:solidFill>
                    <a:schemeClr val="tx2"/>
                  </a:solidFill>
                </a:rPr>
                <a:t>, </a:t>
              </a:r>
              <a:r>
                <a:rPr lang="en-US" sz="1333" dirty="0" err="1">
                  <a:solidFill>
                    <a:schemeClr val="tx2"/>
                  </a:solidFill>
                </a:rPr>
                <a:t>ktoré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verejná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správa</a:t>
              </a:r>
              <a:r>
                <a:rPr lang="en-US" sz="1333" dirty="0">
                  <a:solidFill>
                    <a:schemeClr val="tx2"/>
                  </a:solidFill>
                </a:rPr>
                <a:t> o </a:t>
              </a:r>
              <a:r>
                <a:rPr lang="en-US" sz="1333" dirty="0" err="1">
                  <a:solidFill>
                    <a:schemeClr val="tx2"/>
                  </a:solidFill>
                </a:rPr>
                <a:t>ňom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eviduje</a:t>
              </a:r>
              <a:r>
                <a:rPr lang="en-US" sz="1333" dirty="0">
                  <a:solidFill>
                    <a:schemeClr val="tx2"/>
                  </a:solidFill>
                </a:rPr>
                <a:t>, </a:t>
              </a:r>
              <a:r>
                <a:rPr lang="en-US" sz="1333" dirty="0" err="1">
                  <a:solidFill>
                    <a:schemeClr val="tx2"/>
                  </a:solidFill>
                </a:rPr>
                <a:t>mohol</a:t>
              </a:r>
              <a:r>
                <a:rPr lang="en-US" sz="1333" dirty="0">
                  <a:solidFill>
                    <a:schemeClr val="tx2"/>
                  </a:solidFill>
                </a:rPr>
                <a:t> s </a:t>
              </a:r>
              <a:r>
                <a:rPr lang="en-US" sz="1333" dirty="0" err="1">
                  <a:solidFill>
                    <a:schemeClr val="tx2"/>
                  </a:solidFill>
                </a:rPr>
                <a:t>nimi</a:t>
              </a:r>
              <a:r>
                <a:rPr lang="en-US" sz="1333" dirty="0">
                  <a:solidFill>
                    <a:schemeClr val="tx2"/>
                  </a:solidFill>
                </a:rPr>
                <a:t> v </a:t>
              </a:r>
              <a:r>
                <a:rPr lang="en-US" sz="1333" dirty="0" err="1">
                  <a:solidFill>
                    <a:schemeClr val="tx2"/>
                  </a:solidFill>
                </a:rPr>
                <a:t>rámci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možností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manipulovať</a:t>
              </a:r>
              <a:r>
                <a:rPr lang="en-US" sz="1333" dirty="0">
                  <a:solidFill>
                    <a:schemeClr val="tx2"/>
                  </a:solidFill>
                </a:rPr>
                <a:t> a </a:t>
              </a:r>
              <a:r>
                <a:rPr lang="en-US" sz="1333" dirty="0" err="1">
                  <a:solidFill>
                    <a:schemeClr val="tx2"/>
                  </a:solidFill>
                </a:rPr>
                <a:t>zároveň</a:t>
              </a:r>
              <a:r>
                <a:rPr lang="en-US" sz="1333" dirty="0">
                  <a:solidFill>
                    <a:schemeClr val="tx2"/>
                  </a:solidFill>
                </a:rPr>
                <a:t> vide</a:t>
              </a:r>
              <a:r>
                <a:rPr lang="sk-SK" sz="1333" dirty="0">
                  <a:solidFill>
                    <a:schemeClr val="tx2"/>
                  </a:solidFill>
                </a:rPr>
                <a:t>l</a:t>
              </a:r>
              <a:r>
                <a:rPr lang="en-US" sz="1333" dirty="0">
                  <a:solidFill>
                    <a:schemeClr val="tx2"/>
                  </a:solidFill>
                </a:rPr>
                <a:t>, </a:t>
              </a:r>
              <a:r>
                <a:rPr lang="en-US" sz="1333" dirty="0" err="1">
                  <a:solidFill>
                    <a:schemeClr val="tx2"/>
                  </a:solidFill>
                </a:rPr>
                <a:t>kto</a:t>
              </a:r>
              <a:r>
                <a:rPr lang="en-US" sz="1333" dirty="0">
                  <a:solidFill>
                    <a:schemeClr val="tx2"/>
                  </a:solidFill>
                </a:rPr>
                <a:t> a </a:t>
              </a:r>
              <a:r>
                <a:rPr lang="en-US" sz="1333" dirty="0" err="1">
                  <a:solidFill>
                    <a:schemeClr val="tx2"/>
                  </a:solidFill>
                </a:rPr>
                <a:t>prečo</a:t>
              </a:r>
              <a:r>
                <a:rPr lang="en-US" sz="1333" dirty="0">
                  <a:solidFill>
                    <a:schemeClr val="tx2"/>
                  </a:solidFill>
                </a:rPr>
                <a:t> k </a:t>
              </a:r>
              <a:r>
                <a:rPr lang="en-US" sz="1333" dirty="0" err="1">
                  <a:solidFill>
                    <a:schemeClr val="tx2"/>
                  </a:solidFill>
                </a:rPr>
                <a:t>takýmto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údajom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pristupoval</a:t>
              </a:r>
              <a:endParaRPr lang="en-US" sz="1333" dirty="0">
                <a:solidFill>
                  <a:schemeClr val="tx2"/>
                </a:solidFill>
              </a:endParaRPr>
            </a:p>
          </p:txBody>
        </p:sp>
        <p:sp>
          <p:nvSpPr>
            <p:cNvPr id="49" name="Flowchart: Process 32">
              <a:extLst>
                <a:ext uri="{FF2B5EF4-FFF2-40B4-BE49-F238E27FC236}">
                  <a16:creationId xmlns:a16="http://schemas.microsoft.com/office/drawing/2014/main" id="{E492E1D4-5B12-44C2-A362-AD045884B65C}"/>
                </a:ext>
              </a:extLst>
            </p:cNvPr>
            <p:cNvSpPr/>
            <p:nvPr/>
          </p:nvSpPr>
          <p:spPr>
            <a:xfrm>
              <a:off x="5247369" y="6734327"/>
              <a:ext cx="3657600" cy="1592809"/>
            </a:xfrm>
            <a:prstGeom prst="flowChartProcess">
              <a:avLst/>
            </a:prstGeom>
            <a:solidFill>
              <a:schemeClr val="bg2">
                <a:lumMod val="65000"/>
              </a:schemeClr>
            </a:solidFill>
            <a:ln w="254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Manažment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osobných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údajov</a:t>
              </a:r>
              <a:endParaRPr lang="uk-UA" sz="24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54" name="Group 5">
            <a:extLst>
              <a:ext uri="{FF2B5EF4-FFF2-40B4-BE49-F238E27FC236}">
                <a16:creationId xmlns:a16="http://schemas.microsoft.com/office/drawing/2014/main" id="{1758C60E-BCD6-450A-A72C-2410F7B4CC52}"/>
              </a:ext>
            </a:extLst>
          </p:cNvPr>
          <p:cNvGrpSpPr/>
          <p:nvPr/>
        </p:nvGrpSpPr>
        <p:grpSpPr>
          <a:xfrm>
            <a:off x="6174313" y="4814920"/>
            <a:ext cx="5234246" cy="1367141"/>
            <a:chOff x="5247369" y="2706624"/>
            <a:chExt cx="3657600" cy="5620512"/>
          </a:xfrm>
        </p:grpSpPr>
        <p:sp>
          <p:nvSpPr>
            <p:cNvPr id="55" name="Rectangle 29">
              <a:extLst>
                <a:ext uri="{FF2B5EF4-FFF2-40B4-BE49-F238E27FC236}">
                  <a16:creationId xmlns:a16="http://schemas.microsoft.com/office/drawing/2014/main" id="{D0FDA7D9-5F41-49A9-9FBA-735D342A3FD1}"/>
                </a:ext>
              </a:extLst>
            </p:cNvPr>
            <p:cNvSpPr/>
            <p:nvPr/>
          </p:nvSpPr>
          <p:spPr>
            <a:xfrm>
              <a:off x="5247369" y="2706624"/>
              <a:ext cx="3657600" cy="5620512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sz="1200"/>
            </a:p>
          </p:txBody>
        </p:sp>
        <p:sp>
          <p:nvSpPr>
            <p:cNvPr id="56" name="TextBox 30">
              <a:extLst>
                <a:ext uri="{FF2B5EF4-FFF2-40B4-BE49-F238E27FC236}">
                  <a16:creationId xmlns:a16="http://schemas.microsoft.com/office/drawing/2014/main" id="{091B1934-C5A3-457D-937B-CE80FE8EF98A}"/>
                </a:ext>
              </a:extLst>
            </p:cNvPr>
            <p:cNvSpPr txBox="1"/>
            <p:nvPr/>
          </p:nvSpPr>
          <p:spPr>
            <a:xfrm>
              <a:off x="5278559" y="3184132"/>
              <a:ext cx="3595220" cy="2782480"/>
            </a:xfrm>
            <a:prstGeom prst="rect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33" dirty="0">
                  <a:solidFill>
                    <a:schemeClr val="tx2"/>
                  </a:solidFill>
                </a:rPr>
                <a:t>Aby </a:t>
              </a:r>
              <a:r>
                <a:rPr lang="en-US" sz="1333" dirty="0" err="1">
                  <a:solidFill>
                    <a:schemeClr val="tx2"/>
                  </a:solidFill>
                </a:rPr>
                <a:t>verejnosť</a:t>
              </a:r>
              <a:r>
                <a:rPr lang="en-US" sz="1333" dirty="0">
                  <a:solidFill>
                    <a:schemeClr val="tx2"/>
                  </a:solidFill>
                </a:rPr>
                <a:t> mala </a:t>
              </a:r>
              <a:r>
                <a:rPr lang="en-US" sz="1333" dirty="0" err="1">
                  <a:solidFill>
                    <a:schemeClr val="tx2"/>
                  </a:solidFill>
                </a:rPr>
                <a:t>prístup</a:t>
              </a:r>
              <a:r>
                <a:rPr lang="en-US" sz="1333" dirty="0">
                  <a:solidFill>
                    <a:schemeClr val="tx2"/>
                  </a:solidFill>
                </a:rPr>
                <a:t> k </a:t>
              </a:r>
              <a:r>
                <a:rPr lang="en-US" sz="1333" dirty="0" err="1">
                  <a:solidFill>
                    <a:schemeClr val="tx2"/>
                  </a:solidFill>
                </a:rPr>
                <a:t>údajom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verejnej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správy</a:t>
              </a:r>
              <a:r>
                <a:rPr lang="en-US" sz="1333" dirty="0">
                  <a:solidFill>
                    <a:schemeClr val="tx2"/>
                  </a:solidFill>
                </a:rPr>
                <a:t> v </a:t>
              </a:r>
              <a:r>
                <a:rPr lang="en-US" sz="1333" dirty="0" err="1">
                  <a:solidFill>
                    <a:schemeClr val="tx2"/>
                  </a:solidFill>
                </a:rPr>
                <a:t>otvorenom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formáte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vhodnom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na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opätovné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použitie</a:t>
              </a:r>
              <a:r>
                <a:rPr lang="en-US" sz="1333" dirty="0">
                  <a:solidFill>
                    <a:schemeClr val="tx2"/>
                  </a:solidFill>
                </a:rPr>
                <a:t> – </a:t>
              </a:r>
              <a:r>
                <a:rPr lang="en-US" sz="1333" dirty="0" err="1">
                  <a:solidFill>
                    <a:schemeClr val="tx2"/>
                  </a:solidFill>
                </a:rPr>
                <a:t>okrem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osobných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údajov</a:t>
              </a:r>
              <a:r>
                <a:rPr lang="en-US" sz="1333" dirty="0">
                  <a:solidFill>
                    <a:schemeClr val="tx2"/>
                  </a:solidFill>
                </a:rPr>
                <a:t>, </a:t>
              </a:r>
              <a:r>
                <a:rPr lang="en-US" sz="1333" dirty="0" err="1">
                  <a:solidFill>
                    <a:schemeClr val="tx2"/>
                  </a:solidFill>
                </a:rPr>
                <a:t>citlivých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údajov</a:t>
              </a:r>
              <a:r>
                <a:rPr lang="en-US" sz="1333" dirty="0">
                  <a:solidFill>
                    <a:schemeClr val="tx2"/>
                  </a:solidFill>
                </a:rPr>
                <a:t> a </a:t>
              </a:r>
              <a:r>
                <a:rPr lang="en-US" sz="1333" dirty="0" err="1">
                  <a:solidFill>
                    <a:schemeClr val="tx2"/>
                  </a:solidFill>
                </a:rPr>
                <a:t>utajovaných</a:t>
              </a:r>
              <a:r>
                <a:rPr lang="en-US" sz="1333" dirty="0">
                  <a:solidFill>
                    <a:schemeClr val="tx2"/>
                  </a:solidFill>
                </a:rPr>
                <a:t> </a:t>
              </a:r>
              <a:r>
                <a:rPr lang="en-US" sz="1333" dirty="0" err="1">
                  <a:solidFill>
                    <a:schemeClr val="tx2"/>
                  </a:solidFill>
                </a:rPr>
                <a:t>údajov</a:t>
              </a:r>
              <a:endParaRPr lang="en-US" sz="1333" dirty="0">
                <a:solidFill>
                  <a:schemeClr val="tx2"/>
                </a:solidFill>
              </a:endParaRPr>
            </a:p>
          </p:txBody>
        </p:sp>
        <p:sp>
          <p:nvSpPr>
            <p:cNvPr id="57" name="Flowchart: Process 32">
              <a:extLst>
                <a:ext uri="{FF2B5EF4-FFF2-40B4-BE49-F238E27FC236}">
                  <a16:creationId xmlns:a16="http://schemas.microsoft.com/office/drawing/2014/main" id="{314E1DD6-8F5E-4A2E-AC55-B47784953210}"/>
                </a:ext>
              </a:extLst>
            </p:cNvPr>
            <p:cNvSpPr/>
            <p:nvPr/>
          </p:nvSpPr>
          <p:spPr>
            <a:xfrm>
              <a:off x="5247369" y="6734327"/>
              <a:ext cx="3657600" cy="1592809"/>
            </a:xfrm>
            <a:prstGeom prst="flowChartProcess">
              <a:avLst/>
            </a:prstGeom>
            <a:solidFill>
              <a:schemeClr val="bg2">
                <a:lumMod val="65000"/>
              </a:schemeClr>
            </a:solidFill>
            <a:ln w="254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Publikovanie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otvorených</a:t>
              </a:r>
              <a:r>
                <a:rPr lang="en-US" sz="24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1"/>
                  </a:solidFill>
                  <a:latin typeface="+mj-lt"/>
                </a:rPr>
                <a:t>údajov</a:t>
              </a:r>
              <a:endParaRPr lang="uk-UA" sz="2400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59" name="Group 2">
            <a:extLst>
              <a:ext uri="{FF2B5EF4-FFF2-40B4-BE49-F238E27FC236}">
                <a16:creationId xmlns:a16="http://schemas.microsoft.com/office/drawing/2014/main" id="{097D90B4-E136-4C09-BD93-86A021048248}"/>
              </a:ext>
            </a:extLst>
          </p:cNvPr>
          <p:cNvGrpSpPr/>
          <p:nvPr/>
        </p:nvGrpSpPr>
        <p:grpSpPr>
          <a:xfrm>
            <a:off x="3753179" y="2811742"/>
            <a:ext cx="1918107" cy="1827625"/>
            <a:chOff x="2438400" y="2971800"/>
            <a:chExt cx="4343400" cy="4343400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63" name="Oval 5">
              <a:extLst>
                <a:ext uri="{FF2B5EF4-FFF2-40B4-BE49-F238E27FC236}">
                  <a16:creationId xmlns:a16="http://schemas.microsoft.com/office/drawing/2014/main" id="{0C38B867-FC12-4765-B050-D6BA256ABC47}"/>
                </a:ext>
              </a:extLst>
            </p:cNvPr>
            <p:cNvSpPr/>
            <p:nvPr/>
          </p:nvSpPr>
          <p:spPr>
            <a:xfrm>
              <a:off x="2438400" y="2971800"/>
              <a:ext cx="4343400" cy="4343400"/>
            </a:xfrm>
            <a:prstGeom prst="ellipse">
              <a:avLst/>
            </a:prstGeom>
            <a:grp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9600" b="1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64" name="Freeform 459">
              <a:extLst>
                <a:ext uri="{FF2B5EF4-FFF2-40B4-BE49-F238E27FC236}">
                  <a16:creationId xmlns:a16="http://schemas.microsoft.com/office/drawing/2014/main" id="{C7609AF6-62B8-4D84-B395-31E83C4EC8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3466" y="4187733"/>
              <a:ext cx="1911534" cy="1911534"/>
            </a:xfrm>
            <a:custGeom>
              <a:avLst/>
              <a:gdLst>
                <a:gd name="T0" fmla="*/ 76 w 176"/>
                <a:gd name="T1" fmla="*/ 44 h 176"/>
                <a:gd name="T2" fmla="*/ 72 w 176"/>
                <a:gd name="T3" fmla="*/ 0 h 176"/>
                <a:gd name="T4" fmla="*/ 68 w 176"/>
                <a:gd name="T5" fmla="*/ 44 h 176"/>
                <a:gd name="T6" fmla="*/ 120 w 176"/>
                <a:gd name="T7" fmla="*/ 56 h 176"/>
                <a:gd name="T8" fmla="*/ 124 w 176"/>
                <a:gd name="T9" fmla="*/ 12 h 176"/>
                <a:gd name="T10" fmla="*/ 116 w 176"/>
                <a:gd name="T11" fmla="*/ 12 h 176"/>
                <a:gd name="T12" fmla="*/ 120 w 176"/>
                <a:gd name="T13" fmla="*/ 56 h 176"/>
                <a:gd name="T14" fmla="*/ 100 w 176"/>
                <a:gd name="T15" fmla="*/ 44 h 176"/>
                <a:gd name="T16" fmla="*/ 96 w 176"/>
                <a:gd name="T17" fmla="*/ 16 h 176"/>
                <a:gd name="T18" fmla="*/ 92 w 176"/>
                <a:gd name="T19" fmla="*/ 44 h 176"/>
                <a:gd name="T20" fmla="*/ 152 w 176"/>
                <a:gd name="T21" fmla="*/ 84 h 176"/>
                <a:gd name="T22" fmla="*/ 144 w 176"/>
                <a:gd name="T23" fmla="*/ 72 h 176"/>
                <a:gd name="T24" fmla="*/ 8 w 176"/>
                <a:gd name="T25" fmla="*/ 64 h 176"/>
                <a:gd name="T26" fmla="*/ 0 w 176"/>
                <a:gd name="T27" fmla="*/ 120 h 176"/>
                <a:gd name="T28" fmla="*/ 4 w 176"/>
                <a:gd name="T29" fmla="*/ 168 h 176"/>
                <a:gd name="T30" fmla="*/ 4 w 176"/>
                <a:gd name="T31" fmla="*/ 176 h 176"/>
                <a:gd name="T32" fmla="*/ 144 w 176"/>
                <a:gd name="T33" fmla="*/ 172 h 176"/>
                <a:gd name="T34" fmla="*/ 117 w 176"/>
                <a:gd name="T35" fmla="*/ 168 h 176"/>
                <a:gd name="T36" fmla="*/ 152 w 176"/>
                <a:gd name="T37" fmla="*/ 132 h 176"/>
                <a:gd name="T38" fmla="*/ 152 w 176"/>
                <a:gd name="T39" fmla="*/ 84 h 176"/>
                <a:gd name="T40" fmla="*/ 56 w 176"/>
                <a:gd name="T41" fmla="*/ 168 h 176"/>
                <a:gd name="T42" fmla="*/ 124 w 176"/>
                <a:gd name="T43" fmla="*/ 152 h 176"/>
                <a:gd name="T44" fmla="*/ 136 w 176"/>
                <a:gd name="T45" fmla="*/ 120 h 176"/>
                <a:gd name="T46" fmla="*/ 14 w 176"/>
                <a:gd name="T47" fmla="*/ 144 h 176"/>
                <a:gd name="T48" fmla="*/ 8 w 176"/>
                <a:gd name="T49" fmla="*/ 72 h 176"/>
                <a:gd name="T50" fmla="*/ 136 w 176"/>
                <a:gd name="T51" fmla="*/ 120 h 176"/>
                <a:gd name="T52" fmla="*/ 144 w 176"/>
                <a:gd name="T53" fmla="*/ 124 h 176"/>
                <a:gd name="T54" fmla="*/ 144 w 176"/>
                <a:gd name="T55" fmla="*/ 92 h 176"/>
                <a:gd name="T56" fmla="*/ 168 w 176"/>
                <a:gd name="T57" fmla="*/ 108 h 176"/>
                <a:gd name="T58" fmla="*/ 24 w 176"/>
                <a:gd name="T59" fmla="*/ 48 h 176"/>
                <a:gd name="T60" fmla="*/ 28 w 176"/>
                <a:gd name="T61" fmla="*/ 20 h 176"/>
                <a:gd name="T62" fmla="*/ 20 w 176"/>
                <a:gd name="T63" fmla="*/ 20 h 176"/>
                <a:gd name="T64" fmla="*/ 24 w 176"/>
                <a:gd name="T65" fmla="*/ 48 h 176"/>
                <a:gd name="T66" fmla="*/ 52 w 176"/>
                <a:gd name="T67" fmla="*/ 52 h 176"/>
                <a:gd name="T68" fmla="*/ 48 w 176"/>
                <a:gd name="T69" fmla="*/ 8 h 176"/>
                <a:gd name="T70" fmla="*/ 44 w 176"/>
                <a:gd name="T71" fmla="*/ 5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6" h="176">
                  <a:moveTo>
                    <a:pt x="72" y="48"/>
                  </a:moveTo>
                  <a:cubicBezTo>
                    <a:pt x="74" y="48"/>
                    <a:pt x="76" y="46"/>
                    <a:pt x="76" y="4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76" y="2"/>
                    <a:pt x="74" y="0"/>
                    <a:pt x="72" y="0"/>
                  </a:cubicBezTo>
                  <a:cubicBezTo>
                    <a:pt x="70" y="0"/>
                    <a:pt x="68" y="2"/>
                    <a:pt x="68" y="4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8" y="46"/>
                    <a:pt x="70" y="48"/>
                    <a:pt x="72" y="48"/>
                  </a:cubicBezTo>
                  <a:moveTo>
                    <a:pt x="120" y="56"/>
                  </a:moveTo>
                  <a:cubicBezTo>
                    <a:pt x="122" y="56"/>
                    <a:pt x="124" y="54"/>
                    <a:pt x="124" y="52"/>
                  </a:cubicBezTo>
                  <a:cubicBezTo>
                    <a:pt x="124" y="12"/>
                    <a:pt x="124" y="12"/>
                    <a:pt x="124" y="12"/>
                  </a:cubicBezTo>
                  <a:cubicBezTo>
                    <a:pt x="124" y="10"/>
                    <a:pt x="122" y="8"/>
                    <a:pt x="120" y="8"/>
                  </a:cubicBezTo>
                  <a:cubicBezTo>
                    <a:pt x="118" y="8"/>
                    <a:pt x="116" y="10"/>
                    <a:pt x="116" y="12"/>
                  </a:cubicBezTo>
                  <a:cubicBezTo>
                    <a:pt x="116" y="52"/>
                    <a:pt x="116" y="52"/>
                    <a:pt x="116" y="52"/>
                  </a:cubicBezTo>
                  <a:cubicBezTo>
                    <a:pt x="116" y="54"/>
                    <a:pt x="118" y="56"/>
                    <a:pt x="120" y="56"/>
                  </a:cubicBezTo>
                  <a:moveTo>
                    <a:pt x="96" y="48"/>
                  </a:moveTo>
                  <a:cubicBezTo>
                    <a:pt x="98" y="48"/>
                    <a:pt x="100" y="46"/>
                    <a:pt x="100" y="44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98" y="16"/>
                    <a:pt x="96" y="16"/>
                  </a:cubicBezTo>
                  <a:cubicBezTo>
                    <a:pt x="94" y="16"/>
                    <a:pt x="92" y="18"/>
                    <a:pt x="92" y="20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6"/>
                    <a:pt x="94" y="48"/>
                    <a:pt x="96" y="48"/>
                  </a:cubicBezTo>
                  <a:moveTo>
                    <a:pt x="152" y="84"/>
                  </a:moveTo>
                  <a:cubicBezTo>
                    <a:pt x="144" y="84"/>
                    <a:pt x="144" y="84"/>
                    <a:pt x="144" y="84"/>
                  </a:cubicBezTo>
                  <a:cubicBezTo>
                    <a:pt x="144" y="72"/>
                    <a:pt x="144" y="72"/>
                    <a:pt x="144" y="72"/>
                  </a:cubicBezTo>
                  <a:cubicBezTo>
                    <a:pt x="144" y="68"/>
                    <a:pt x="140" y="64"/>
                    <a:pt x="136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4" y="64"/>
                    <a:pt x="0" y="68"/>
                    <a:pt x="0" y="7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40"/>
                    <a:pt x="11" y="158"/>
                    <a:pt x="27" y="168"/>
                  </a:cubicBezTo>
                  <a:cubicBezTo>
                    <a:pt x="4" y="168"/>
                    <a:pt x="4" y="168"/>
                    <a:pt x="4" y="168"/>
                  </a:cubicBezTo>
                  <a:cubicBezTo>
                    <a:pt x="2" y="168"/>
                    <a:pt x="0" y="170"/>
                    <a:pt x="0" y="172"/>
                  </a:cubicBezTo>
                  <a:cubicBezTo>
                    <a:pt x="0" y="174"/>
                    <a:pt x="2" y="176"/>
                    <a:pt x="4" y="176"/>
                  </a:cubicBezTo>
                  <a:cubicBezTo>
                    <a:pt x="140" y="176"/>
                    <a:pt x="140" y="176"/>
                    <a:pt x="140" y="176"/>
                  </a:cubicBezTo>
                  <a:cubicBezTo>
                    <a:pt x="142" y="176"/>
                    <a:pt x="144" y="174"/>
                    <a:pt x="144" y="172"/>
                  </a:cubicBezTo>
                  <a:cubicBezTo>
                    <a:pt x="144" y="170"/>
                    <a:pt x="142" y="168"/>
                    <a:pt x="140" y="168"/>
                  </a:cubicBezTo>
                  <a:cubicBezTo>
                    <a:pt x="117" y="168"/>
                    <a:pt x="117" y="168"/>
                    <a:pt x="117" y="168"/>
                  </a:cubicBezTo>
                  <a:cubicBezTo>
                    <a:pt x="130" y="160"/>
                    <a:pt x="139" y="147"/>
                    <a:pt x="143" y="132"/>
                  </a:cubicBezTo>
                  <a:cubicBezTo>
                    <a:pt x="152" y="132"/>
                    <a:pt x="152" y="132"/>
                    <a:pt x="152" y="132"/>
                  </a:cubicBezTo>
                  <a:cubicBezTo>
                    <a:pt x="165" y="132"/>
                    <a:pt x="176" y="121"/>
                    <a:pt x="176" y="108"/>
                  </a:cubicBezTo>
                  <a:cubicBezTo>
                    <a:pt x="176" y="95"/>
                    <a:pt x="165" y="84"/>
                    <a:pt x="152" y="84"/>
                  </a:cubicBezTo>
                  <a:moveTo>
                    <a:pt x="88" y="168"/>
                  </a:moveTo>
                  <a:cubicBezTo>
                    <a:pt x="56" y="168"/>
                    <a:pt x="56" y="168"/>
                    <a:pt x="56" y="168"/>
                  </a:cubicBezTo>
                  <a:cubicBezTo>
                    <a:pt x="42" y="168"/>
                    <a:pt x="29" y="162"/>
                    <a:pt x="20" y="152"/>
                  </a:cubicBezTo>
                  <a:cubicBezTo>
                    <a:pt x="124" y="152"/>
                    <a:pt x="124" y="152"/>
                    <a:pt x="124" y="152"/>
                  </a:cubicBezTo>
                  <a:cubicBezTo>
                    <a:pt x="115" y="162"/>
                    <a:pt x="102" y="168"/>
                    <a:pt x="88" y="168"/>
                  </a:cubicBezTo>
                  <a:moveTo>
                    <a:pt x="136" y="120"/>
                  </a:moveTo>
                  <a:cubicBezTo>
                    <a:pt x="136" y="129"/>
                    <a:pt x="134" y="137"/>
                    <a:pt x="130" y="144"/>
                  </a:cubicBezTo>
                  <a:cubicBezTo>
                    <a:pt x="14" y="144"/>
                    <a:pt x="14" y="144"/>
                    <a:pt x="14" y="144"/>
                  </a:cubicBezTo>
                  <a:cubicBezTo>
                    <a:pt x="10" y="137"/>
                    <a:pt x="8" y="129"/>
                    <a:pt x="8" y="120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136" y="72"/>
                    <a:pt x="136" y="72"/>
                    <a:pt x="136" y="72"/>
                  </a:cubicBezTo>
                  <a:lnTo>
                    <a:pt x="136" y="120"/>
                  </a:lnTo>
                  <a:close/>
                  <a:moveTo>
                    <a:pt x="152" y="124"/>
                  </a:moveTo>
                  <a:cubicBezTo>
                    <a:pt x="144" y="124"/>
                    <a:pt x="144" y="124"/>
                    <a:pt x="144" y="124"/>
                  </a:cubicBezTo>
                  <a:cubicBezTo>
                    <a:pt x="144" y="123"/>
                    <a:pt x="144" y="121"/>
                    <a:pt x="144" y="120"/>
                  </a:cubicBezTo>
                  <a:cubicBezTo>
                    <a:pt x="144" y="92"/>
                    <a:pt x="144" y="92"/>
                    <a:pt x="144" y="92"/>
                  </a:cubicBezTo>
                  <a:cubicBezTo>
                    <a:pt x="152" y="92"/>
                    <a:pt x="152" y="92"/>
                    <a:pt x="152" y="92"/>
                  </a:cubicBezTo>
                  <a:cubicBezTo>
                    <a:pt x="161" y="92"/>
                    <a:pt x="168" y="99"/>
                    <a:pt x="168" y="108"/>
                  </a:cubicBezTo>
                  <a:cubicBezTo>
                    <a:pt x="168" y="117"/>
                    <a:pt x="161" y="124"/>
                    <a:pt x="152" y="124"/>
                  </a:cubicBezTo>
                  <a:moveTo>
                    <a:pt x="24" y="48"/>
                  </a:moveTo>
                  <a:cubicBezTo>
                    <a:pt x="26" y="48"/>
                    <a:pt x="28" y="46"/>
                    <a:pt x="28" y="44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8" y="18"/>
                    <a:pt x="26" y="16"/>
                    <a:pt x="24" y="16"/>
                  </a:cubicBezTo>
                  <a:cubicBezTo>
                    <a:pt x="22" y="16"/>
                    <a:pt x="20" y="18"/>
                    <a:pt x="20" y="20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6"/>
                    <a:pt x="22" y="48"/>
                    <a:pt x="24" y="48"/>
                  </a:cubicBezTo>
                  <a:moveTo>
                    <a:pt x="48" y="56"/>
                  </a:moveTo>
                  <a:cubicBezTo>
                    <a:pt x="50" y="56"/>
                    <a:pt x="52" y="54"/>
                    <a:pt x="52" y="5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10"/>
                    <a:pt x="50" y="8"/>
                    <a:pt x="48" y="8"/>
                  </a:cubicBezTo>
                  <a:cubicBezTo>
                    <a:pt x="46" y="8"/>
                    <a:pt x="44" y="10"/>
                    <a:pt x="44" y="12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54"/>
                    <a:pt x="46" y="56"/>
                    <a:pt x="48" y="56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66" name="Group 39">
            <a:extLst>
              <a:ext uri="{FF2B5EF4-FFF2-40B4-BE49-F238E27FC236}">
                <a16:creationId xmlns:a16="http://schemas.microsoft.com/office/drawing/2014/main" id="{A537B8A3-7A40-49DA-AD54-1C1DD6D280C6}"/>
              </a:ext>
            </a:extLst>
          </p:cNvPr>
          <p:cNvGrpSpPr/>
          <p:nvPr/>
        </p:nvGrpSpPr>
        <p:grpSpPr>
          <a:xfrm>
            <a:off x="2871714" y="3140056"/>
            <a:ext cx="1154866" cy="1154864"/>
            <a:chOff x="6705601" y="4049484"/>
            <a:chExt cx="1320801" cy="1320801"/>
          </a:xfrm>
          <a:solidFill>
            <a:schemeClr val="accent2"/>
          </a:solidFill>
        </p:grpSpPr>
        <p:sp>
          <p:nvSpPr>
            <p:cNvPr id="67" name="Oval 40">
              <a:extLst>
                <a:ext uri="{FF2B5EF4-FFF2-40B4-BE49-F238E27FC236}">
                  <a16:creationId xmlns:a16="http://schemas.microsoft.com/office/drawing/2014/main" id="{3D371BB2-4381-4054-9B83-8BC82574AE89}"/>
                </a:ext>
              </a:extLst>
            </p:cNvPr>
            <p:cNvSpPr/>
            <p:nvPr/>
          </p:nvSpPr>
          <p:spPr>
            <a:xfrm>
              <a:off x="6705601" y="4049484"/>
              <a:ext cx="1320801" cy="132080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8" name="Left-Right Arrow 41">
              <a:extLst>
                <a:ext uri="{FF2B5EF4-FFF2-40B4-BE49-F238E27FC236}">
                  <a16:creationId xmlns:a16="http://schemas.microsoft.com/office/drawing/2014/main" id="{159EBCD9-297D-4D89-8E0D-0569ABCF0ECA}"/>
                </a:ext>
              </a:extLst>
            </p:cNvPr>
            <p:cNvSpPr/>
            <p:nvPr/>
          </p:nvSpPr>
          <p:spPr>
            <a:xfrm>
              <a:off x="6930176" y="4466792"/>
              <a:ext cx="871650" cy="486184"/>
            </a:xfrm>
            <a:prstGeom prst="leftRightArrow">
              <a:avLst/>
            </a:prstGeom>
            <a:solidFill>
              <a:schemeClr val="accent6"/>
            </a:solidFill>
            <a:ln w="25400" cap="rnd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>
                <a:solidFill>
                  <a:schemeClr val="bg1"/>
                </a:solidFill>
              </a:endParaRPr>
            </a:p>
          </p:txBody>
        </p:sp>
      </p:grpSp>
      <p:sp>
        <p:nvSpPr>
          <p:cNvPr id="69" name="TextBox 35">
            <a:extLst>
              <a:ext uri="{FF2B5EF4-FFF2-40B4-BE49-F238E27FC236}">
                <a16:creationId xmlns:a16="http://schemas.microsoft.com/office/drawing/2014/main" id="{8A79217D-7678-4E9A-8E2B-349C2F3CBE2B}"/>
              </a:ext>
            </a:extLst>
          </p:cNvPr>
          <p:cNvSpPr txBox="1"/>
          <p:nvPr/>
        </p:nvSpPr>
        <p:spPr>
          <a:xfrm>
            <a:off x="2895286" y="1874092"/>
            <a:ext cx="3178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solidFill>
                  <a:schemeClr val="accent6"/>
                </a:solidFill>
                <a:latin typeface="+mj-lt"/>
              </a:rPr>
              <a:t>Dátová</a:t>
            </a:r>
            <a:r>
              <a:rPr lang="en-US" sz="2400" b="1" dirty="0">
                <a:solidFill>
                  <a:schemeClr val="accent6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chemeClr val="accent6"/>
                </a:solidFill>
                <a:latin typeface="+mj-lt"/>
              </a:rPr>
              <a:t>integrácia</a:t>
            </a:r>
            <a:endParaRPr lang="en-US" sz="2400" b="1" dirty="0">
              <a:solidFill>
                <a:schemeClr val="accent6"/>
              </a:solidFill>
              <a:latin typeface="+mj-lt"/>
            </a:endParaRPr>
          </a:p>
        </p:txBody>
      </p:sp>
      <p:cxnSp>
        <p:nvCxnSpPr>
          <p:cNvPr id="70" name="Straight Connector 48">
            <a:extLst>
              <a:ext uri="{FF2B5EF4-FFF2-40B4-BE49-F238E27FC236}">
                <a16:creationId xmlns:a16="http://schemas.microsoft.com/office/drawing/2014/main" id="{EC038846-F7F3-47D6-A062-5D754C827D12}"/>
              </a:ext>
            </a:extLst>
          </p:cNvPr>
          <p:cNvCxnSpPr>
            <a:cxnSpLocks/>
            <a:stCxn id="63" idx="7"/>
            <a:endCxn id="33" idx="1"/>
          </p:cNvCxnSpPr>
          <p:nvPr/>
        </p:nvCxnSpPr>
        <p:spPr>
          <a:xfrm flipV="1">
            <a:off x="5390386" y="1569160"/>
            <a:ext cx="759610" cy="1510231"/>
          </a:xfrm>
          <a:prstGeom prst="line">
            <a:avLst/>
          </a:prstGeom>
          <a:ln w="25400" cap="sq">
            <a:solidFill>
              <a:schemeClr val="accent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Šípka: zakrivená doľava 3">
            <a:extLst>
              <a:ext uri="{FF2B5EF4-FFF2-40B4-BE49-F238E27FC236}">
                <a16:creationId xmlns:a16="http://schemas.microsoft.com/office/drawing/2014/main" id="{715A43CE-0D93-46CB-A022-E11578190B32}"/>
              </a:ext>
            </a:extLst>
          </p:cNvPr>
          <p:cNvSpPr/>
          <p:nvPr/>
        </p:nvSpPr>
        <p:spPr>
          <a:xfrm>
            <a:off x="11416776" y="1311641"/>
            <a:ext cx="380872" cy="1315982"/>
          </a:xfrm>
          <a:prstGeom prst="curvedLef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sk-SK" sz="2800">
              <a:solidFill>
                <a:schemeClr val="tx1"/>
              </a:solidFill>
            </a:endParaRPr>
          </a:p>
        </p:txBody>
      </p:sp>
      <p:sp>
        <p:nvSpPr>
          <p:cNvPr id="36" name="Šípka: zakrivená doľava 35">
            <a:extLst>
              <a:ext uri="{FF2B5EF4-FFF2-40B4-BE49-F238E27FC236}">
                <a16:creationId xmlns:a16="http://schemas.microsoft.com/office/drawing/2014/main" id="{50064A18-309E-42E9-8142-82843D5CF81D}"/>
              </a:ext>
            </a:extLst>
          </p:cNvPr>
          <p:cNvSpPr/>
          <p:nvPr/>
        </p:nvSpPr>
        <p:spPr>
          <a:xfrm>
            <a:off x="11433880" y="1340931"/>
            <a:ext cx="436738" cy="3062327"/>
          </a:xfrm>
          <a:prstGeom prst="curvedLef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sk-SK" sz="2800">
              <a:solidFill>
                <a:schemeClr val="tx1"/>
              </a:solidFill>
            </a:endParaRPr>
          </a:p>
        </p:txBody>
      </p:sp>
      <p:sp>
        <p:nvSpPr>
          <p:cNvPr id="38" name="Šípka: zakrivená doľava 37">
            <a:extLst>
              <a:ext uri="{FF2B5EF4-FFF2-40B4-BE49-F238E27FC236}">
                <a16:creationId xmlns:a16="http://schemas.microsoft.com/office/drawing/2014/main" id="{9B9502C0-F864-4509-969C-95A891541214}"/>
              </a:ext>
            </a:extLst>
          </p:cNvPr>
          <p:cNvSpPr/>
          <p:nvPr/>
        </p:nvSpPr>
        <p:spPr>
          <a:xfrm>
            <a:off x="11396401" y="1311641"/>
            <a:ext cx="650598" cy="4651532"/>
          </a:xfrm>
          <a:prstGeom prst="curvedLef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sk-SK" sz="2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84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Nadpis 1">
            <a:extLst>
              <a:ext uri="{FF2B5EF4-FFF2-40B4-BE49-F238E27FC236}">
                <a16:creationId xmlns:a16="http://schemas.microsoft.com/office/drawing/2014/main" id="{11E3BB2F-36C2-4415-8778-F15C00B69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380941"/>
            <a:ext cx="5878828" cy="507831"/>
          </a:xfrm>
        </p:spPr>
        <p:txBody>
          <a:bodyPr/>
          <a:lstStyle/>
          <a:p>
            <a:r>
              <a:rPr lang="sk-SK" dirty="0"/>
              <a:t>Fázovanie projektu</a:t>
            </a:r>
            <a:r>
              <a:rPr lang="en-US" dirty="0"/>
              <a:t> </a:t>
            </a:r>
            <a:endParaRPr lang="sk-SK" dirty="0"/>
          </a:p>
        </p:txBody>
      </p:sp>
      <p:sp>
        <p:nvSpPr>
          <p:cNvPr id="72" name="TextBox 30">
            <a:extLst>
              <a:ext uri="{FF2B5EF4-FFF2-40B4-BE49-F238E27FC236}">
                <a16:creationId xmlns:a16="http://schemas.microsoft.com/office/drawing/2014/main" id="{4BD80D06-2396-4023-A5AB-267AC46992DE}"/>
              </a:ext>
            </a:extLst>
          </p:cNvPr>
          <p:cNvSpPr txBox="1"/>
          <p:nvPr/>
        </p:nvSpPr>
        <p:spPr>
          <a:xfrm>
            <a:off x="4556106" y="2514189"/>
            <a:ext cx="3126131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914446">
              <a:buFont typeface="Courier New" panose="02070309020205020404" pitchFamily="49" charset="0"/>
              <a:buChar char="o"/>
            </a:pP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zoznam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dlžníkov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obcí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, </a:t>
            </a:r>
          </a:p>
          <a:p>
            <a:pPr marL="342900" indent="-342900" defTabSz="914446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register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odborne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spôsobilých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osôb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v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doprave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, </a:t>
            </a:r>
          </a:p>
          <a:p>
            <a:pPr marL="342900" indent="-342900" defTabSz="914446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register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účtovných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závierok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  <a:p>
            <a:pPr marL="342900" indent="-342900" defTabSz="914446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register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štátnej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pomoci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PPA,</a:t>
            </a:r>
          </a:p>
          <a:p>
            <a:pPr marL="342900" indent="-342900" defTabSz="914446">
              <a:buFont typeface="Courier New" panose="02070309020205020404" pitchFamily="49" charset="0"/>
              <a:buChar char="o"/>
            </a:pP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zoznam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znalcov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, </a:t>
            </a:r>
          </a:p>
          <a:p>
            <a:pPr marL="342900" indent="-342900" defTabSz="914446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register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poskytovateľov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zdravotnej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starostlivosti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  <a:p>
            <a:pPr marL="342900" indent="-342900" defTabSz="914446">
              <a:buFont typeface="Courier New" panose="02070309020205020404" pitchFamily="49" charset="0"/>
              <a:buChar char="o"/>
            </a:pP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informácie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z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bánk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, </a:t>
            </a:r>
          </a:p>
          <a:p>
            <a:pPr marL="342900" indent="-342900" defTabSz="914446">
              <a:buFont typeface="Courier New" panose="02070309020205020404" pitchFamily="49" charset="0"/>
              <a:buChar char="o"/>
            </a:pP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zoznam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lekárov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, </a:t>
            </a:r>
          </a:p>
          <a:p>
            <a:pPr marL="342900" indent="-342900" defTabSz="914446">
              <a:buFont typeface="Courier New" panose="02070309020205020404" pitchFamily="49" charset="0"/>
              <a:buChar char="o"/>
            </a:pP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údaje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o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procese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verejného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obstarávania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, </a:t>
            </a:r>
          </a:p>
          <a:p>
            <a:pPr marL="342900" indent="-342900" defTabSz="914446">
              <a:buFont typeface="Courier New" panose="02070309020205020404" pitchFamily="49" charset="0"/>
              <a:buChar char="o"/>
            </a:pP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centrálna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evidencia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rozhodnutí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, </a:t>
            </a:r>
          </a:p>
          <a:p>
            <a:pPr marL="342900" indent="-342900" defTabSz="914446">
              <a:buFont typeface="Courier New" panose="02070309020205020404" pitchFamily="49" charset="0"/>
              <a:buChar char="o"/>
            </a:pP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centrálny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register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zmlúv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  <a:p>
            <a:pPr marL="342900" indent="-342900" defTabSz="914446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register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štátnozamestnaneckých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miest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, </a:t>
            </a:r>
          </a:p>
          <a:p>
            <a:pPr marL="342900" indent="-342900" defTabSz="914446">
              <a:buFont typeface="Courier New" panose="02070309020205020404" pitchFamily="49" charset="0"/>
              <a:buChar char="o"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register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štátnych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2">
                    <a:lumMod val="75000"/>
                  </a:schemeClr>
                </a:solidFill>
              </a:rPr>
              <a:t>zamestnancov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8BE7197-FF11-4F8D-AC76-F9638FD2834F}"/>
              </a:ext>
            </a:extLst>
          </p:cNvPr>
          <p:cNvGrpSpPr/>
          <p:nvPr/>
        </p:nvGrpSpPr>
        <p:grpSpPr>
          <a:xfrm>
            <a:off x="1084091" y="978789"/>
            <a:ext cx="10218567" cy="4643943"/>
            <a:chOff x="1158295" y="1401699"/>
            <a:chExt cx="10218567" cy="4643943"/>
          </a:xfrm>
        </p:grpSpPr>
        <p:sp>
          <p:nvSpPr>
            <p:cNvPr id="39" name="Šípka: päťuholník 38">
              <a:extLst>
                <a:ext uri="{FF2B5EF4-FFF2-40B4-BE49-F238E27FC236}">
                  <a16:creationId xmlns:a16="http://schemas.microsoft.com/office/drawing/2014/main" id="{FC4FD258-90E9-452F-87FF-F7053AC70BC3}"/>
                </a:ext>
              </a:extLst>
            </p:cNvPr>
            <p:cNvSpPr/>
            <p:nvPr/>
          </p:nvSpPr>
          <p:spPr>
            <a:xfrm>
              <a:off x="1158296" y="1680096"/>
              <a:ext cx="3268814" cy="1145779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46"/>
              <a:endParaRPr lang="sk-SK" sz="1867" dirty="0">
                <a:solidFill>
                  <a:srgbClr val="0A091B"/>
                </a:solidFill>
                <a:latin typeface="Roboto"/>
              </a:endParaRPr>
            </a:p>
          </p:txBody>
        </p:sp>
        <p:sp>
          <p:nvSpPr>
            <p:cNvPr id="40" name="Šípka: päťuholník 39">
              <a:extLst>
                <a:ext uri="{FF2B5EF4-FFF2-40B4-BE49-F238E27FC236}">
                  <a16:creationId xmlns:a16="http://schemas.microsoft.com/office/drawing/2014/main" id="{A640D760-C84D-49BE-9C09-F4E5789ED012}"/>
                </a:ext>
              </a:extLst>
            </p:cNvPr>
            <p:cNvSpPr/>
            <p:nvPr/>
          </p:nvSpPr>
          <p:spPr>
            <a:xfrm>
              <a:off x="8108048" y="1670888"/>
              <a:ext cx="3268814" cy="1145779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46"/>
              <a:endParaRPr lang="sk-SK" sz="1867" dirty="0">
                <a:solidFill>
                  <a:srgbClr val="0A091B"/>
                </a:solidFill>
                <a:latin typeface="Roboto"/>
              </a:endParaRPr>
            </a:p>
          </p:txBody>
        </p:sp>
        <p:sp>
          <p:nvSpPr>
            <p:cNvPr id="41" name="Šípka: päťuholník 40">
              <a:extLst>
                <a:ext uri="{FF2B5EF4-FFF2-40B4-BE49-F238E27FC236}">
                  <a16:creationId xmlns:a16="http://schemas.microsoft.com/office/drawing/2014/main" id="{3C421667-92F8-4868-9AB7-B87F28C683BD}"/>
                </a:ext>
              </a:extLst>
            </p:cNvPr>
            <p:cNvSpPr/>
            <p:nvPr/>
          </p:nvSpPr>
          <p:spPr>
            <a:xfrm>
              <a:off x="4630310" y="1680096"/>
              <a:ext cx="3268814" cy="1145779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46"/>
              <a:endParaRPr lang="sk-SK" sz="1867" dirty="0">
                <a:solidFill>
                  <a:srgbClr val="0A091B"/>
                </a:solidFill>
                <a:latin typeface="Roboto"/>
              </a:endParaRPr>
            </a:p>
          </p:txBody>
        </p:sp>
        <p:sp>
          <p:nvSpPr>
            <p:cNvPr id="42" name="TextBox 34">
              <a:extLst>
                <a:ext uri="{FF2B5EF4-FFF2-40B4-BE49-F238E27FC236}">
                  <a16:creationId xmlns:a16="http://schemas.microsoft.com/office/drawing/2014/main" id="{142679C3-E50C-431C-A5D3-864C46982731}"/>
                </a:ext>
              </a:extLst>
            </p:cNvPr>
            <p:cNvSpPr txBox="1"/>
            <p:nvPr/>
          </p:nvSpPr>
          <p:spPr>
            <a:xfrm>
              <a:off x="3038791" y="1791320"/>
              <a:ext cx="105219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/>
                  </a:solidFill>
                  <a:latin typeface="+mj-lt"/>
                </a:rPr>
                <a:t>01</a:t>
              </a:r>
              <a:endParaRPr lang="uk-UA" sz="54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3" name="Obdĺžnik 42">
              <a:extLst>
                <a:ext uri="{FF2B5EF4-FFF2-40B4-BE49-F238E27FC236}">
                  <a16:creationId xmlns:a16="http://schemas.microsoft.com/office/drawing/2014/main" id="{DC3D6938-7B6F-4A9C-9151-EAC484735D80}"/>
                </a:ext>
              </a:extLst>
            </p:cNvPr>
            <p:cNvSpPr/>
            <p:nvPr/>
          </p:nvSpPr>
          <p:spPr>
            <a:xfrm>
              <a:off x="1330784" y="2012944"/>
              <a:ext cx="84478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err="1">
                  <a:solidFill>
                    <a:schemeClr val="bg1"/>
                  </a:solidFill>
                </a:rPr>
                <a:t>Fáza</a:t>
              </a:r>
              <a:endParaRPr lang="sk-SK" sz="2400" dirty="0"/>
            </a:p>
          </p:txBody>
        </p:sp>
        <p:sp>
          <p:nvSpPr>
            <p:cNvPr id="44" name="TextBox 34">
              <a:extLst>
                <a:ext uri="{FF2B5EF4-FFF2-40B4-BE49-F238E27FC236}">
                  <a16:creationId xmlns:a16="http://schemas.microsoft.com/office/drawing/2014/main" id="{785CF955-BCA6-44F2-ABD9-11E31CD67899}"/>
                </a:ext>
              </a:extLst>
            </p:cNvPr>
            <p:cNvSpPr txBox="1"/>
            <p:nvPr/>
          </p:nvSpPr>
          <p:spPr>
            <a:xfrm>
              <a:off x="6463028" y="1791320"/>
              <a:ext cx="105219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/>
                  </a:solidFill>
                  <a:latin typeface="+mj-lt"/>
                </a:rPr>
                <a:t>02</a:t>
              </a:r>
              <a:endParaRPr lang="uk-UA" sz="54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5" name="Obdĺžnik 44">
              <a:extLst>
                <a:ext uri="{FF2B5EF4-FFF2-40B4-BE49-F238E27FC236}">
                  <a16:creationId xmlns:a16="http://schemas.microsoft.com/office/drawing/2014/main" id="{4B173084-1B69-4DE2-94D7-25177FDA3C51}"/>
                </a:ext>
              </a:extLst>
            </p:cNvPr>
            <p:cNvSpPr/>
            <p:nvPr/>
          </p:nvSpPr>
          <p:spPr>
            <a:xfrm>
              <a:off x="4755021" y="2012944"/>
              <a:ext cx="84478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err="1">
                  <a:solidFill>
                    <a:schemeClr val="bg1"/>
                  </a:solidFill>
                </a:rPr>
                <a:t>Fáza</a:t>
              </a:r>
              <a:endParaRPr lang="sk-SK" sz="2400" dirty="0"/>
            </a:p>
          </p:txBody>
        </p:sp>
        <p:sp>
          <p:nvSpPr>
            <p:cNvPr id="46" name="TextBox 34">
              <a:extLst>
                <a:ext uri="{FF2B5EF4-FFF2-40B4-BE49-F238E27FC236}">
                  <a16:creationId xmlns:a16="http://schemas.microsoft.com/office/drawing/2014/main" id="{E9B9E00D-9C89-4407-BB6E-A5567EBA9F4E}"/>
                </a:ext>
              </a:extLst>
            </p:cNvPr>
            <p:cNvSpPr txBox="1"/>
            <p:nvPr/>
          </p:nvSpPr>
          <p:spPr>
            <a:xfrm>
              <a:off x="9923778" y="1791320"/>
              <a:ext cx="105219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bg1"/>
                  </a:solidFill>
                  <a:latin typeface="+mj-lt"/>
                </a:rPr>
                <a:t>03</a:t>
              </a:r>
              <a:endParaRPr lang="uk-UA" sz="54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7" name="Obdĺžnik 46">
              <a:extLst>
                <a:ext uri="{FF2B5EF4-FFF2-40B4-BE49-F238E27FC236}">
                  <a16:creationId xmlns:a16="http://schemas.microsoft.com/office/drawing/2014/main" id="{9E8BF959-8203-417B-AD11-465760F816FE}"/>
                </a:ext>
              </a:extLst>
            </p:cNvPr>
            <p:cNvSpPr/>
            <p:nvPr/>
          </p:nvSpPr>
          <p:spPr>
            <a:xfrm>
              <a:off x="8215771" y="2012944"/>
              <a:ext cx="84478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err="1">
                  <a:solidFill>
                    <a:schemeClr val="bg1"/>
                  </a:solidFill>
                </a:rPr>
                <a:t>Fáza</a:t>
              </a:r>
              <a:endParaRPr lang="sk-SK" sz="2400" dirty="0"/>
            </a:p>
          </p:txBody>
        </p:sp>
        <p:sp>
          <p:nvSpPr>
            <p:cNvPr id="50" name="TextBox 30">
              <a:extLst>
                <a:ext uri="{FF2B5EF4-FFF2-40B4-BE49-F238E27FC236}">
                  <a16:creationId xmlns:a16="http://schemas.microsoft.com/office/drawing/2014/main" id="{4506D853-72C3-483B-B94F-408B6FBD4F81}"/>
                </a:ext>
              </a:extLst>
            </p:cNvPr>
            <p:cNvSpPr txBox="1"/>
            <p:nvPr/>
          </p:nvSpPr>
          <p:spPr>
            <a:xfrm>
              <a:off x="1158295" y="2937099"/>
              <a:ext cx="3126131" cy="310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defTabSz="914446">
                <a:buFont typeface="Courier New" panose="02070309020205020404" pitchFamily="49" charset="0"/>
                <a:buChar char="o"/>
              </a:pPr>
              <a:r>
                <a:rPr lang="sk-SK" sz="1400" dirty="0">
                  <a:solidFill>
                    <a:schemeClr val="tx2">
                      <a:lumMod val="75000"/>
                    </a:schemeClr>
                  </a:solidFill>
                </a:rPr>
                <a:t>údaje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 z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listu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vlastníctva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, </a:t>
              </a:r>
              <a:endParaRPr lang="sk-SK" sz="1400" dirty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342900" indent="-342900" defTabSz="914446">
                <a:buFont typeface="Courier New" panose="02070309020205020404" pitchFamily="49" charset="0"/>
                <a:buChar char="o"/>
              </a:pPr>
              <a:r>
                <a:rPr lang="sk-SK" sz="1400" dirty="0">
                  <a:solidFill>
                    <a:schemeClr val="tx2">
                      <a:lumMod val="75000"/>
                    </a:schemeClr>
                  </a:solidFill>
                </a:rPr>
                <a:t>údaje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 z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registra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trestov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, </a:t>
              </a:r>
              <a:endParaRPr lang="sk-SK" sz="1400" dirty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342900" indent="-342900" defTabSz="914446">
                <a:buFont typeface="Courier New" panose="02070309020205020404" pitchFamily="49" charset="0"/>
                <a:buChar char="o"/>
              </a:pPr>
              <a:r>
                <a:rPr lang="sk-SK" sz="1400" dirty="0">
                  <a:solidFill>
                    <a:schemeClr val="tx2">
                      <a:lumMod val="75000"/>
                    </a:schemeClr>
                  </a:solidFill>
                </a:rPr>
                <a:t>údaje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 zo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živnostenského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registra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, </a:t>
              </a:r>
              <a:endParaRPr lang="sk-SK" sz="1400" dirty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342900" indent="-342900" defTabSz="914446">
                <a:buFont typeface="Courier New" panose="02070309020205020404" pitchFamily="49" charset="0"/>
                <a:buChar char="o"/>
              </a:pP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potvrdenie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 o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návšteve</a:t>
              </a:r>
              <a:r>
                <a:rPr lang="sk-SK" sz="140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školy</a:t>
              </a:r>
              <a:r>
                <a:rPr lang="sk-SK" sz="1400" dirty="0">
                  <a:solidFill>
                    <a:schemeClr val="tx2">
                      <a:lumMod val="75000"/>
                    </a:schemeClr>
                  </a:solidFill>
                </a:rPr>
                <a:t>,</a:t>
              </a:r>
            </a:p>
            <a:p>
              <a:pPr marL="342900" indent="-342900" defTabSz="914446">
                <a:buFont typeface="Courier New" panose="02070309020205020404" pitchFamily="49" charset="0"/>
                <a:buChar char="o"/>
              </a:pP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potvrdenie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 o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dosiahnutom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vzdelaní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, </a:t>
              </a:r>
              <a:endParaRPr lang="sk-SK" sz="1400" dirty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342900" indent="-342900" defTabSz="914446">
                <a:buFont typeface="Courier New" panose="02070309020205020404" pitchFamily="49" charset="0"/>
                <a:buChar char="o"/>
              </a:pP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údaje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 o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nehnuteľnostiach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 a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vlastníckych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vzťahoch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, </a:t>
              </a:r>
              <a:endParaRPr lang="sk-SK" sz="1400" dirty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342900" indent="-342900" defTabSz="914446">
                <a:buFont typeface="Courier New" panose="02070309020205020404" pitchFamily="49" charset="0"/>
                <a:buChar char="o"/>
              </a:pP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register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úpadcov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, </a:t>
              </a:r>
              <a:endParaRPr lang="sk-SK" sz="1400" dirty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342900" indent="-342900" defTabSz="914446">
                <a:buFont typeface="Courier New" panose="02070309020205020404" pitchFamily="49" charset="0"/>
                <a:buChar char="o"/>
              </a:pP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register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partnerov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verejného</a:t>
              </a:r>
              <a:endParaRPr lang="en-US" sz="1400" dirty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342900" indent="-342900" defTabSz="914446">
                <a:buFont typeface="Courier New" panose="02070309020205020404" pitchFamily="49" charset="0"/>
                <a:buChar char="o"/>
              </a:pP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sektora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, </a:t>
              </a:r>
              <a:endParaRPr lang="sk-SK" sz="1400" dirty="0">
                <a:solidFill>
                  <a:schemeClr val="tx2">
                    <a:lumMod val="75000"/>
                  </a:schemeClr>
                </a:solidFill>
              </a:endParaRPr>
            </a:p>
            <a:p>
              <a:pPr marL="342900" indent="-342900" defTabSz="914446">
                <a:buFont typeface="Courier New" panose="02070309020205020404" pitchFamily="49" charset="0"/>
                <a:buChar char="o"/>
              </a:pP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nedoplatky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 z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centrálneho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registra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pohľadávok</a:t>
              </a:r>
              <a:endParaRPr lang="uk-UA" sz="1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69" name="TextBox 8">
              <a:extLst>
                <a:ext uri="{FF2B5EF4-FFF2-40B4-BE49-F238E27FC236}">
                  <a16:creationId xmlns:a16="http://schemas.microsoft.com/office/drawing/2014/main" id="{24CC09D7-F011-4EED-A2B2-1C3ECB136229}"/>
                </a:ext>
              </a:extLst>
            </p:cNvPr>
            <p:cNvSpPr txBox="1"/>
            <p:nvPr/>
          </p:nvSpPr>
          <p:spPr>
            <a:xfrm>
              <a:off x="1158295" y="1401699"/>
              <a:ext cx="27885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4446"/>
              <a:r>
                <a:rPr lang="sk-SK" sz="1200" b="1" dirty="0">
                  <a:solidFill>
                    <a:srgbClr val="B32066"/>
                  </a:solidFill>
                  <a:latin typeface="Roboto"/>
                </a:rPr>
                <a:t>9</a:t>
              </a:r>
              <a:r>
                <a:rPr lang="sk-SK" sz="1200" b="1" dirty="0">
                  <a:solidFill>
                    <a:srgbClr val="0A091B"/>
                  </a:solidFill>
                  <a:latin typeface="Roboto Condensed"/>
                </a:rPr>
                <a:t> </a:t>
              </a:r>
              <a:r>
                <a:rPr lang="sk-SK" sz="1200" b="1" dirty="0">
                  <a:solidFill>
                    <a:srgbClr val="B32066"/>
                  </a:solidFill>
                  <a:latin typeface="Roboto"/>
                </a:rPr>
                <a:t>mesiacov</a:t>
              </a:r>
              <a:endParaRPr lang="uk-UA" sz="1200" b="1" dirty="0">
                <a:solidFill>
                  <a:srgbClr val="B32066"/>
                </a:solidFill>
                <a:latin typeface="Roboto"/>
              </a:endParaRPr>
            </a:p>
          </p:txBody>
        </p:sp>
        <p:sp>
          <p:nvSpPr>
            <p:cNvPr id="70" name="TextBox 8">
              <a:extLst>
                <a:ext uri="{FF2B5EF4-FFF2-40B4-BE49-F238E27FC236}">
                  <a16:creationId xmlns:a16="http://schemas.microsoft.com/office/drawing/2014/main" id="{3E9CDD61-6F7A-4F34-BDCB-639F57B4AE06}"/>
                </a:ext>
              </a:extLst>
            </p:cNvPr>
            <p:cNvSpPr txBox="1"/>
            <p:nvPr/>
          </p:nvSpPr>
          <p:spPr>
            <a:xfrm>
              <a:off x="4630310" y="1411443"/>
              <a:ext cx="27885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4446"/>
              <a:r>
                <a:rPr lang="en-US" sz="1200" b="1" dirty="0">
                  <a:solidFill>
                    <a:srgbClr val="B32066"/>
                  </a:solidFill>
                  <a:latin typeface="Roboto"/>
                </a:rPr>
                <a:t>10</a:t>
              </a:r>
              <a:r>
                <a:rPr lang="sk-SK" sz="1200" b="1" dirty="0">
                  <a:solidFill>
                    <a:srgbClr val="0A091B"/>
                  </a:solidFill>
                  <a:latin typeface="Roboto Condensed"/>
                </a:rPr>
                <a:t> </a:t>
              </a:r>
              <a:r>
                <a:rPr lang="sk-SK" sz="1200" b="1" dirty="0">
                  <a:solidFill>
                    <a:srgbClr val="B32066"/>
                  </a:solidFill>
                  <a:latin typeface="Roboto"/>
                </a:rPr>
                <a:t>mesiacov</a:t>
              </a:r>
              <a:endParaRPr lang="uk-UA" sz="1200" b="1" dirty="0">
                <a:solidFill>
                  <a:srgbClr val="B32066"/>
                </a:solidFill>
                <a:latin typeface="Roboto"/>
              </a:endParaRPr>
            </a:p>
          </p:txBody>
        </p:sp>
        <p:sp>
          <p:nvSpPr>
            <p:cNvPr id="71" name="TextBox 8">
              <a:extLst>
                <a:ext uri="{FF2B5EF4-FFF2-40B4-BE49-F238E27FC236}">
                  <a16:creationId xmlns:a16="http://schemas.microsoft.com/office/drawing/2014/main" id="{7F792773-6A91-44E6-A551-9ABA84DB8D7D}"/>
                </a:ext>
              </a:extLst>
            </p:cNvPr>
            <p:cNvSpPr txBox="1"/>
            <p:nvPr/>
          </p:nvSpPr>
          <p:spPr>
            <a:xfrm>
              <a:off x="8085045" y="1411443"/>
              <a:ext cx="27885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4446"/>
              <a:r>
                <a:rPr lang="en-US" sz="1200" b="1" dirty="0">
                  <a:solidFill>
                    <a:srgbClr val="B32066"/>
                  </a:solidFill>
                  <a:latin typeface="Roboto"/>
                </a:rPr>
                <a:t>9</a:t>
              </a:r>
              <a:r>
                <a:rPr lang="sk-SK" sz="1200" b="1" dirty="0">
                  <a:solidFill>
                    <a:srgbClr val="0A091B"/>
                  </a:solidFill>
                  <a:latin typeface="Roboto Condensed"/>
                </a:rPr>
                <a:t> </a:t>
              </a:r>
              <a:r>
                <a:rPr lang="sk-SK" sz="1200" b="1" dirty="0">
                  <a:solidFill>
                    <a:srgbClr val="B32066"/>
                  </a:solidFill>
                  <a:latin typeface="Roboto"/>
                </a:rPr>
                <a:t>mesiacov</a:t>
              </a:r>
              <a:endParaRPr lang="uk-UA" sz="1200" b="1" dirty="0">
                <a:solidFill>
                  <a:srgbClr val="B32066"/>
                </a:solidFill>
                <a:latin typeface="Roboto"/>
              </a:endParaRPr>
            </a:p>
          </p:txBody>
        </p:sp>
        <p:sp>
          <p:nvSpPr>
            <p:cNvPr id="73" name="TextBox 30">
              <a:extLst>
                <a:ext uri="{FF2B5EF4-FFF2-40B4-BE49-F238E27FC236}">
                  <a16:creationId xmlns:a16="http://schemas.microsoft.com/office/drawing/2014/main" id="{B243C35E-1BAB-496C-A5E8-80B2C2818AE7}"/>
                </a:ext>
              </a:extLst>
            </p:cNvPr>
            <p:cNvSpPr txBox="1"/>
            <p:nvPr/>
          </p:nvSpPr>
          <p:spPr>
            <a:xfrm>
              <a:off x="8085045" y="2928753"/>
              <a:ext cx="3126131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defTabSz="914446">
                <a:buFont typeface="Courier New" panose="02070309020205020404" pitchFamily="49" charset="0"/>
                <a:buChar char="o"/>
              </a:pP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register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advokátskej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komory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, </a:t>
              </a:r>
            </a:p>
            <a:p>
              <a:pPr marL="342900" indent="-342900" defTabSz="914446">
                <a:buFont typeface="Courier New" panose="02070309020205020404" pitchFamily="49" charset="0"/>
                <a:buChar char="o"/>
              </a:pP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register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diskvalifikácií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, </a:t>
              </a:r>
            </a:p>
            <a:p>
              <a:pPr marL="342900" indent="-342900" defTabSz="914446">
                <a:buFont typeface="Courier New" panose="02070309020205020404" pitchFamily="49" charset="0"/>
                <a:buChar char="o"/>
              </a:pP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register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sudcov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, </a:t>
              </a:r>
            </a:p>
            <a:p>
              <a:pPr marL="342900" indent="-342900" defTabSz="914446">
                <a:buFont typeface="Courier New" panose="02070309020205020404" pitchFamily="49" charset="0"/>
                <a:buChar char="o"/>
              </a:pP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zoznam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exekútorov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, </a:t>
              </a:r>
            </a:p>
            <a:p>
              <a:pPr marL="342900" indent="-342900" defTabSz="914446">
                <a:buFont typeface="Courier New" panose="02070309020205020404" pitchFamily="49" charset="0"/>
                <a:buChar char="o"/>
              </a:pP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zoznam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notárov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, </a:t>
              </a:r>
            </a:p>
            <a:p>
              <a:pPr marL="342900" indent="-342900" defTabSz="914446">
                <a:buFont typeface="Courier New" panose="02070309020205020404" pitchFamily="49" charset="0"/>
                <a:buChar char="o"/>
              </a:pP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register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nadácií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, </a:t>
              </a:r>
            </a:p>
            <a:p>
              <a:pPr marL="342900" indent="-342900" defTabSz="914446">
                <a:buFont typeface="Courier New" panose="02070309020205020404" pitchFamily="49" charset="0"/>
                <a:buChar char="o"/>
              </a:pP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centrálny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 register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záložných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práv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, </a:t>
              </a:r>
            </a:p>
            <a:p>
              <a:pPr marL="342900" indent="-342900" defTabSz="914446">
                <a:buFont typeface="Courier New" panose="02070309020205020404" pitchFamily="49" charset="0"/>
                <a:buChar char="o"/>
              </a:pP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register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Slovenskej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komory</a:t>
              </a:r>
              <a:r>
                <a:rPr lang="en-US" sz="1400" dirty="0">
                  <a:solidFill>
                    <a:schemeClr val="tx2">
                      <a:lumMod val="7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75000"/>
                    </a:schemeClr>
                  </a:solidFill>
                </a:rPr>
                <a:t>exekútorov</a:t>
              </a:r>
              <a:endParaRPr lang="en-US" sz="1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7397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3CB66-1361-44CA-8D84-F1BA0AF97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380941"/>
            <a:ext cx="3632200" cy="1338828"/>
          </a:xfrm>
        </p:spPr>
        <p:txBody>
          <a:bodyPr/>
          <a:lstStyle/>
          <a:p>
            <a:r>
              <a:rPr lang="sk-SK" dirty="0"/>
              <a:t>Mechanizmus výberu riešenia</a:t>
            </a:r>
            <a:br>
              <a:rPr lang="sk-SK" dirty="0"/>
            </a:br>
            <a:r>
              <a:rPr lang="sk-SK" dirty="0"/>
              <a:t> 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3CC08F6-203F-4458-A531-454172D3AC6E}"/>
              </a:ext>
            </a:extLst>
          </p:cNvPr>
          <p:cNvGrpSpPr/>
          <p:nvPr/>
        </p:nvGrpSpPr>
        <p:grpSpPr>
          <a:xfrm>
            <a:off x="351757" y="1343526"/>
            <a:ext cx="11247146" cy="4485502"/>
            <a:chOff x="585673" y="1035182"/>
            <a:chExt cx="11247146" cy="4485502"/>
          </a:xfrm>
        </p:grpSpPr>
        <p:cxnSp>
          <p:nvCxnSpPr>
            <p:cNvPr id="4" name="Spojnica: zalomená 22">
              <a:extLst>
                <a:ext uri="{FF2B5EF4-FFF2-40B4-BE49-F238E27FC236}">
                  <a16:creationId xmlns:a16="http://schemas.microsoft.com/office/drawing/2014/main" id="{881819EC-E723-47E0-8734-404A98B3C3D1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717350" y="2290656"/>
              <a:ext cx="1141561" cy="934766"/>
            </a:xfrm>
            <a:prstGeom prst="bentConnector3">
              <a:avLst>
                <a:gd name="adj1" fmla="val 50000"/>
              </a:avLst>
            </a:prstGeom>
            <a:ln w="25400" cap="sq">
              <a:solidFill>
                <a:schemeClr val="tx2"/>
              </a:solidFill>
              <a:bevel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pojnica: zalomená 23">
              <a:extLst>
                <a:ext uri="{FF2B5EF4-FFF2-40B4-BE49-F238E27FC236}">
                  <a16:creationId xmlns:a16="http://schemas.microsoft.com/office/drawing/2014/main" id="{DB0F8156-6C86-4F8C-BDD5-9C7C100E5ED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907268" y="2419973"/>
              <a:ext cx="1146194" cy="680765"/>
            </a:xfrm>
            <a:prstGeom prst="bentConnector3">
              <a:avLst/>
            </a:prstGeom>
            <a:ln w="25400" cap="sq">
              <a:solidFill>
                <a:schemeClr val="tx2"/>
              </a:solidFill>
              <a:bevel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pojnica: zalomená 24">
              <a:extLst>
                <a:ext uri="{FF2B5EF4-FFF2-40B4-BE49-F238E27FC236}">
                  <a16:creationId xmlns:a16="http://schemas.microsoft.com/office/drawing/2014/main" id="{7B62FF74-1BDE-4876-86DD-D01E4E746E69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9353778" y="2189863"/>
              <a:ext cx="1150827" cy="1145619"/>
            </a:xfrm>
            <a:prstGeom prst="bentConnector3">
              <a:avLst/>
            </a:prstGeom>
            <a:ln w="25400" cap="sq">
              <a:solidFill>
                <a:schemeClr val="tx2"/>
              </a:solidFill>
              <a:bevel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pojnica: zalomená 25">
              <a:extLst>
                <a:ext uri="{FF2B5EF4-FFF2-40B4-BE49-F238E27FC236}">
                  <a16:creationId xmlns:a16="http://schemas.microsoft.com/office/drawing/2014/main" id="{DBD0E3B1-95F9-4F25-A2C9-47514456232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502824" y="2484530"/>
              <a:ext cx="1150828" cy="556287"/>
            </a:xfrm>
            <a:prstGeom prst="bentConnector3">
              <a:avLst/>
            </a:prstGeom>
            <a:ln w="25400" cap="sq">
              <a:solidFill>
                <a:schemeClr val="tx2"/>
              </a:solidFill>
              <a:bevel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pojnica: zalomená 28">
              <a:extLst>
                <a:ext uri="{FF2B5EF4-FFF2-40B4-BE49-F238E27FC236}">
                  <a16:creationId xmlns:a16="http://schemas.microsoft.com/office/drawing/2014/main" id="{E283D246-FB2B-464F-AA6C-E4066147AAB9}"/>
                </a:ext>
              </a:extLst>
            </p:cNvPr>
            <p:cNvCxnSpPr>
              <a:cxnSpLocks/>
              <a:stCxn id="32" idx="4"/>
            </p:cNvCxnSpPr>
            <p:nvPr/>
          </p:nvCxnSpPr>
          <p:spPr>
            <a:xfrm rot="16200000" flipH="1">
              <a:off x="4640544" y="4398675"/>
              <a:ext cx="998875" cy="1"/>
            </a:xfrm>
            <a:prstGeom prst="bentConnector3">
              <a:avLst/>
            </a:prstGeom>
            <a:ln w="25400" cap="sq">
              <a:solidFill>
                <a:schemeClr val="tx2"/>
              </a:solidFill>
              <a:bevel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6">
              <a:extLst>
                <a:ext uri="{FF2B5EF4-FFF2-40B4-BE49-F238E27FC236}">
                  <a16:creationId xmlns:a16="http://schemas.microsoft.com/office/drawing/2014/main" id="{ABB2A2C6-CD43-413A-9AAA-F43B09455F25}"/>
                </a:ext>
              </a:extLst>
            </p:cNvPr>
            <p:cNvGrpSpPr/>
            <p:nvPr/>
          </p:nvGrpSpPr>
          <p:grpSpPr>
            <a:xfrm>
              <a:off x="585673" y="1035182"/>
              <a:ext cx="4862634" cy="1662184"/>
              <a:chOff x="2428650" y="2612814"/>
              <a:chExt cx="4862634" cy="1662184"/>
            </a:xfrm>
          </p:grpSpPr>
          <p:grpSp>
            <p:nvGrpSpPr>
              <p:cNvPr id="44" name="Group 3">
                <a:extLst>
                  <a:ext uri="{FF2B5EF4-FFF2-40B4-BE49-F238E27FC236}">
                    <a16:creationId xmlns:a16="http://schemas.microsoft.com/office/drawing/2014/main" id="{412198FC-F262-4403-84D3-951E394D4A7D}"/>
                  </a:ext>
                </a:extLst>
              </p:cNvPr>
              <p:cNvGrpSpPr/>
              <p:nvPr/>
            </p:nvGrpSpPr>
            <p:grpSpPr>
              <a:xfrm>
                <a:off x="3777672" y="2612814"/>
                <a:ext cx="3513612" cy="1292404"/>
                <a:chOff x="3777672" y="2612814"/>
                <a:chExt cx="3513612" cy="1292404"/>
              </a:xfrm>
            </p:grpSpPr>
            <p:sp>
              <p:nvSpPr>
                <p:cNvPr id="47" name="TextBox 7">
                  <a:extLst>
                    <a:ext uri="{FF2B5EF4-FFF2-40B4-BE49-F238E27FC236}">
                      <a16:creationId xmlns:a16="http://schemas.microsoft.com/office/drawing/2014/main" id="{8EC6F4A4-3FC5-469A-81CF-F07BDBF03C72}"/>
                    </a:ext>
                  </a:extLst>
                </p:cNvPr>
                <p:cNvSpPr txBox="1"/>
                <p:nvPr/>
              </p:nvSpPr>
              <p:spPr>
                <a:xfrm>
                  <a:off x="3807192" y="2612814"/>
                  <a:ext cx="348409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err="1">
                      <a:latin typeface="+mj-lt"/>
                    </a:rPr>
                    <a:t>Riadenie</a:t>
                  </a:r>
                  <a:r>
                    <a:rPr lang="en-US" sz="2400" dirty="0">
                      <a:latin typeface="+mj-lt"/>
                    </a:rPr>
                    <a:t> </a:t>
                  </a:r>
                  <a:r>
                    <a:rPr lang="en-US" sz="2400" dirty="0" err="1">
                      <a:latin typeface="+mj-lt"/>
                    </a:rPr>
                    <a:t>integrácie</a:t>
                  </a:r>
                  <a:endParaRPr lang="uk-UA" sz="2400" dirty="0">
                    <a:solidFill>
                      <a:schemeClr val="accent1"/>
                    </a:solidFill>
                    <a:latin typeface="+mj-lt"/>
                  </a:endParaRPr>
                </a:p>
              </p:txBody>
            </p:sp>
            <p:sp>
              <p:nvSpPr>
                <p:cNvPr id="48" name="TextBox 8">
                  <a:extLst>
                    <a:ext uri="{FF2B5EF4-FFF2-40B4-BE49-F238E27FC236}">
                      <a16:creationId xmlns:a16="http://schemas.microsoft.com/office/drawing/2014/main" id="{5C467F68-FE97-4420-9C7B-21247CE78883}"/>
                    </a:ext>
                  </a:extLst>
                </p:cNvPr>
                <p:cNvSpPr txBox="1"/>
                <p:nvPr/>
              </p:nvSpPr>
              <p:spPr>
                <a:xfrm>
                  <a:off x="3777672" y="3197332"/>
                  <a:ext cx="3196121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tx2"/>
                      </a:solidFill>
                    </a:rPr>
                    <a:t>Na </a:t>
                  </a:r>
                  <a:r>
                    <a:rPr lang="en-US" sz="2000" dirty="0" err="1">
                      <a:solidFill>
                        <a:schemeClr val="tx2"/>
                      </a:solidFill>
                    </a:rPr>
                    <a:t>akom</a:t>
                  </a:r>
                  <a:r>
                    <a:rPr lang="en-US" sz="2000" dirty="0">
                      <a:solidFill>
                        <a:schemeClr val="tx2"/>
                      </a:solidFill>
                    </a:rPr>
                    <a:t> </a:t>
                  </a:r>
                  <a:r>
                    <a:rPr lang="en-US" sz="2000" dirty="0" err="1">
                      <a:solidFill>
                        <a:schemeClr val="tx2"/>
                      </a:solidFill>
                    </a:rPr>
                    <a:t>mieste</a:t>
                  </a:r>
                  <a:r>
                    <a:rPr lang="en-US" sz="2000" dirty="0">
                      <a:solidFill>
                        <a:schemeClr val="tx2"/>
                      </a:solidFill>
                    </a:rPr>
                    <a:t> </a:t>
                  </a:r>
                  <a:r>
                    <a:rPr lang="en-US" sz="2000" dirty="0" err="1">
                      <a:solidFill>
                        <a:schemeClr val="tx2"/>
                      </a:solidFill>
                    </a:rPr>
                    <a:t>sú</a:t>
                  </a:r>
                  <a:r>
                    <a:rPr lang="en-US" sz="2000" dirty="0">
                      <a:solidFill>
                        <a:schemeClr val="tx2"/>
                      </a:solidFill>
                    </a:rPr>
                    <a:t> </a:t>
                  </a:r>
                  <a:r>
                    <a:rPr lang="en-US" sz="2000" dirty="0" err="1">
                      <a:solidFill>
                        <a:schemeClr val="tx2"/>
                      </a:solidFill>
                    </a:rPr>
                    <a:t>generované</a:t>
                  </a:r>
                  <a:r>
                    <a:rPr lang="en-US" sz="2000" dirty="0">
                      <a:solidFill>
                        <a:schemeClr val="tx2"/>
                      </a:solidFill>
                    </a:rPr>
                    <a:t> </a:t>
                  </a:r>
                  <a:r>
                    <a:rPr lang="en-US" sz="2000" dirty="0" err="1">
                      <a:solidFill>
                        <a:schemeClr val="tx2"/>
                      </a:solidFill>
                    </a:rPr>
                    <a:t>požiadavky</a:t>
                  </a:r>
                  <a:r>
                    <a:rPr lang="en-US" sz="2000" dirty="0">
                      <a:solidFill>
                        <a:schemeClr val="tx2"/>
                      </a:solidFill>
                    </a:rPr>
                    <a:t>?</a:t>
                  </a:r>
                </a:p>
              </p:txBody>
            </p:sp>
          </p:grpSp>
          <p:cxnSp>
            <p:nvCxnSpPr>
              <p:cNvPr id="45" name="Straight Connector 22">
                <a:extLst>
                  <a:ext uri="{FF2B5EF4-FFF2-40B4-BE49-F238E27FC236}">
                    <a16:creationId xmlns:a16="http://schemas.microsoft.com/office/drawing/2014/main" id="{EC70A172-67BB-4C0A-983D-CCF9594D7EAB}"/>
                  </a:ext>
                </a:extLst>
              </p:cNvPr>
              <p:cNvCxnSpPr/>
              <p:nvPr/>
            </p:nvCxnSpPr>
            <p:spPr>
              <a:xfrm>
                <a:off x="3600450" y="2759295"/>
                <a:ext cx="0" cy="1515703"/>
              </a:xfrm>
              <a:prstGeom prst="line">
                <a:avLst/>
              </a:prstGeom>
              <a:ln w="25400" cap="sq">
                <a:solidFill>
                  <a:schemeClr val="accent2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Freeform 426">
                <a:extLst>
                  <a:ext uri="{FF2B5EF4-FFF2-40B4-BE49-F238E27FC236}">
                    <a16:creationId xmlns:a16="http://schemas.microsoft.com/office/drawing/2014/main" id="{6828CCDD-E5D9-4BD7-A40E-5F2C4A1578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428650" y="3101667"/>
                <a:ext cx="712287" cy="716657"/>
              </a:xfrm>
              <a:custGeom>
                <a:avLst/>
                <a:gdLst>
                  <a:gd name="T0" fmla="*/ 88 w 176"/>
                  <a:gd name="T1" fmla="*/ 64 h 176"/>
                  <a:gd name="T2" fmla="*/ 64 w 176"/>
                  <a:gd name="T3" fmla="*/ 88 h 176"/>
                  <a:gd name="T4" fmla="*/ 88 w 176"/>
                  <a:gd name="T5" fmla="*/ 112 h 176"/>
                  <a:gd name="T6" fmla="*/ 112 w 176"/>
                  <a:gd name="T7" fmla="*/ 88 h 176"/>
                  <a:gd name="T8" fmla="*/ 88 w 176"/>
                  <a:gd name="T9" fmla="*/ 64 h 176"/>
                  <a:gd name="T10" fmla="*/ 88 w 176"/>
                  <a:gd name="T11" fmla="*/ 104 h 176"/>
                  <a:gd name="T12" fmla="*/ 72 w 176"/>
                  <a:gd name="T13" fmla="*/ 88 h 176"/>
                  <a:gd name="T14" fmla="*/ 88 w 176"/>
                  <a:gd name="T15" fmla="*/ 72 h 176"/>
                  <a:gd name="T16" fmla="*/ 104 w 176"/>
                  <a:gd name="T17" fmla="*/ 88 h 176"/>
                  <a:gd name="T18" fmla="*/ 88 w 176"/>
                  <a:gd name="T19" fmla="*/ 104 h 176"/>
                  <a:gd name="T20" fmla="*/ 88 w 176"/>
                  <a:gd name="T21" fmla="*/ 32 h 176"/>
                  <a:gd name="T22" fmla="*/ 32 w 176"/>
                  <a:gd name="T23" fmla="*/ 88 h 176"/>
                  <a:gd name="T24" fmla="*/ 88 w 176"/>
                  <a:gd name="T25" fmla="*/ 144 h 176"/>
                  <a:gd name="T26" fmla="*/ 144 w 176"/>
                  <a:gd name="T27" fmla="*/ 88 h 176"/>
                  <a:gd name="T28" fmla="*/ 88 w 176"/>
                  <a:gd name="T29" fmla="*/ 32 h 176"/>
                  <a:gd name="T30" fmla="*/ 88 w 176"/>
                  <a:gd name="T31" fmla="*/ 136 h 176"/>
                  <a:gd name="T32" fmla="*/ 40 w 176"/>
                  <a:gd name="T33" fmla="*/ 88 h 176"/>
                  <a:gd name="T34" fmla="*/ 88 w 176"/>
                  <a:gd name="T35" fmla="*/ 40 h 176"/>
                  <a:gd name="T36" fmla="*/ 136 w 176"/>
                  <a:gd name="T37" fmla="*/ 88 h 176"/>
                  <a:gd name="T38" fmla="*/ 88 w 176"/>
                  <a:gd name="T39" fmla="*/ 136 h 176"/>
                  <a:gd name="T40" fmla="*/ 149 w 176"/>
                  <a:gd name="T41" fmla="*/ 151 h 176"/>
                  <a:gd name="T42" fmla="*/ 176 w 176"/>
                  <a:gd name="T43" fmla="*/ 88 h 176"/>
                  <a:gd name="T44" fmla="*/ 88 w 176"/>
                  <a:gd name="T45" fmla="*/ 0 h 176"/>
                  <a:gd name="T46" fmla="*/ 0 w 176"/>
                  <a:gd name="T47" fmla="*/ 88 h 176"/>
                  <a:gd name="T48" fmla="*/ 27 w 176"/>
                  <a:gd name="T49" fmla="*/ 151 h 176"/>
                  <a:gd name="T50" fmla="*/ 17 w 176"/>
                  <a:gd name="T51" fmla="*/ 169 h 176"/>
                  <a:gd name="T52" fmla="*/ 16 w 176"/>
                  <a:gd name="T53" fmla="*/ 172 h 176"/>
                  <a:gd name="T54" fmla="*/ 20 w 176"/>
                  <a:gd name="T55" fmla="*/ 176 h 176"/>
                  <a:gd name="T56" fmla="*/ 23 w 176"/>
                  <a:gd name="T57" fmla="*/ 175 h 176"/>
                  <a:gd name="T58" fmla="*/ 24 w 176"/>
                  <a:gd name="T59" fmla="*/ 173 h 176"/>
                  <a:gd name="T60" fmla="*/ 33 w 176"/>
                  <a:gd name="T61" fmla="*/ 157 h 176"/>
                  <a:gd name="T62" fmla="*/ 88 w 176"/>
                  <a:gd name="T63" fmla="*/ 176 h 176"/>
                  <a:gd name="T64" fmla="*/ 143 w 176"/>
                  <a:gd name="T65" fmla="*/ 157 h 176"/>
                  <a:gd name="T66" fmla="*/ 152 w 176"/>
                  <a:gd name="T67" fmla="*/ 173 h 176"/>
                  <a:gd name="T68" fmla="*/ 156 w 176"/>
                  <a:gd name="T69" fmla="*/ 176 h 176"/>
                  <a:gd name="T70" fmla="*/ 160 w 176"/>
                  <a:gd name="T71" fmla="*/ 172 h 176"/>
                  <a:gd name="T72" fmla="*/ 159 w 176"/>
                  <a:gd name="T73" fmla="*/ 169 h 176"/>
                  <a:gd name="T74" fmla="*/ 149 w 176"/>
                  <a:gd name="T75" fmla="*/ 151 h 176"/>
                  <a:gd name="T76" fmla="*/ 88 w 176"/>
                  <a:gd name="T77" fmla="*/ 168 h 176"/>
                  <a:gd name="T78" fmla="*/ 8 w 176"/>
                  <a:gd name="T79" fmla="*/ 88 h 176"/>
                  <a:gd name="T80" fmla="*/ 88 w 176"/>
                  <a:gd name="T81" fmla="*/ 8 h 176"/>
                  <a:gd name="T82" fmla="*/ 168 w 176"/>
                  <a:gd name="T83" fmla="*/ 88 h 176"/>
                  <a:gd name="T84" fmla="*/ 88 w 176"/>
                  <a:gd name="T85" fmla="*/ 168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76" h="176">
                    <a:moveTo>
                      <a:pt x="88" y="64"/>
                    </a:moveTo>
                    <a:cubicBezTo>
                      <a:pt x="75" y="64"/>
                      <a:pt x="64" y="75"/>
                      <a:pt x="64" y="88"/>
                    </a:cubicBezTo>
                    <a:cubicBezTo>
                      <a:pt x="64" y="101"/>
                      <a:pt x="75" y="112"/>
                      <a:pt x="88" y="112"/>
                    </a:cubicBezTo>
                    <a:cubicBezTo>
                      <a:pt x="101" y="112"/>
                      <a:pt x="112" y="101"/>
                      <a:pt x="112" y="88"/>
                    </a:cubicBezTo>
                    <a:cubicBezTo>
                      <a:pt x="112" y="75"/>
                      <a:pt x="101" y="64"/>
                      <a:pt x="88" y="64"/>
                    </a:cubicBezTo>
                    <a:moveTo>
                      <a:pt x="88" y="104"/>
                    </a:moveTo>
                    <a:cubicBezTo>
                      <a:pt x="79" y="104"/>
                      <a:pt x="72" y="97"/>
                      <a:pt x="72" y="88"/>
                    </a:cubicBezTo>
                    <a:cubicBezTo>
                      <a:pt x="72" y="79"/>
                      <a:pt x="79" y="72"/>
                      <a:pt x="88" y="72"/>
                    </a:cubicBezTo>
                    <a:cubicBezTo>
                      <a:pt x="97" y="72"/>
                      <a:pt x="104" y="79"/>
                      <a:pt x="104" y="88"/>
                    </a:cubicBezTo>
                    <a:cubicBezTo>
                      <a:pt x="104" y="97"/>
                      <a:pt x="97" y="104"/>
                      <a:pt x="88" y="104"/>
                    </a:cubicBezTo>
                    <a:moveTo>
                      <a:pt x="88" y="32"/>
                    </a:moveTo>
                    <a:cubicBezTo>
                      <a:pt x="57" y="32"/>
                      <a:pt x="32" y="57"/>
                      <a:pt x="32" y="88"/>
                    </a:cubicBezTo>
                    <a:cubicBezTo>
                      <a:pt x="32" y="119"/>
                      <a:pt x="57" y="144"/>
                      <a:pt x="88" y="144"/>
                    </a:cubicBezTo>
                    <a:cubicBezTo>
                      <a:pt x="119" y="144"/>
                      <a:pt x="144" y="119"/>
                      <a:pt x="144" y="88"/>
                    </a:cubicBezTo>
                    <a:cubicBezTo>
                      <a:pt x="144" y="57"/>
                      <a:pt x="119" y="32"/>
                      <a:pt x="88" y="32"/>
                    </a:cubicBezTo>
                    <a:moveTo>
                      <a:pt x="88" y="136"/>
                    </a:moveTo>
                    <a:cubicBezTo>
                      <a:pt x="61" y="136"/>
                      <a:pt x="40" y="115"/>
                      <a:pt x="40" y="88"/>
                    </a:cubicBezTo>
                    <a:cubicBezTo>
                      <a:pt x="40" y="61"/>
                      <a:pt x="61" y="40"/>
                      <a:pt x="88" y="40"/>
                    </a:cubicBezTo>
                    <a:cubicBezTo>
                      <a:pt x="115" y="40"/>
                      <a:pt x="136" y="61"/>
                      <a:pt x="136" y="88"/>
                    </a:cubicBezTo>
                    <a:cubicBezTo>
                      <a:pt x="136" y="115"/>
                      <a:pt x="115" y="136"/>
                      <a:pt x="88" y="136"/>
                    </a:cubicBezTo>
                    <a:moveTo>
                      <a:pt x="149" y="151"/>
                    </a:moveTo>
                    <a:cubicBezTo>
                      <a:pt x="166" y="135"/>
                      <a:pt x="176" y="113"/>
                      <a:pt x="176" y="88"/>
                    </a:cubicBezTo>
                    <a:cubicBezTo>
                      <a:pt x="176" y="39"/>
                      <a:pt x="137" y="0"/>
                      <a:pt x="88" y="0"/>
                    </a:cubicBezTo>
                    <a:cubicBezTo>
                      <a:pt x="39" y="0"/>
                      <a:pt x="0" y="39"/>
                      <a:pt x="0" y="88"/>
                    </a:cubicBezTo>
                    <a:cubicBezTo>
                      <a:pt x="0" y="113"/>
                      <a:pt x="10" y="135"/>
                      <a:pt x="27" y="151"/>
                    </a:cubicBezTo>
                    <a:cubicBezTo>
                      <a:pt x="17" y="169"/>
                      <a:pt x="17" y="169"/>
                      <a:pt x="17" y="169"/>
                    </a:cubicBezTo>
                    <a:cubicBezTo>
                      <a:pt x="16" y="170"/>
                      <a:pt x="16" y="171"/>
                      <a:pt x="16" y="172"/>
                    </a:cubicBezTo>
                    <a:cubicBezTo>
                      <a:pt x="16" y="174"/>
                      <a:pt x="18" y="176"/>
                      <a:pt x="20" y="176"/>
                    </a:cubicBezTo>
                    <a:cubicBezTo>
                      <a:pt x="21" y="176"/>
                      <a:pt x="22" y="176"/>
                      <a:pt x="23" y="175"/>
                    </a:cubicBezTo>
                    <a:cubicBezTo>
                      <a:pt x="23" y="174"/>
                      <a:pt x="24" y="174"/>
                      <a:pt x="24" y="173"/>
                    </a:cubicBezTo>
                    <a:cubicBezTo>
                      <a:pt x="33" y="157"/>
                      <a:pt x="33" y="157"/>
                      <a:pt x="33" y="157"/>
                    </a:cubicBezTo>
                    <a:cubicBezTo>
                      <a:pt x="48" y="169"/>
                      <a:pt x="67" y="176"/>
                      <a:pt x="88" y="176"/>
                    </a:cubicBezTo>
                    <a:cubicBezTo>
                      <a:pt x="109" y="176"/>
                      <a:pt x="128" y="169"/>
                      <a:pt x="143" y="157"/>
                    </a:cubicBezTo>
                    <a:cubicBezTo>
                      <a:pt x="152" y="173"/>
                      <a:pt x="152" y="173"/>
                      <a:pt x="152" y="173"/>
                    </a:cubicBezTo>
                    <a:cubicBezTo>
                      <a:pt x="153" y="175"/>
                      <a:pt x="154" y="176"/>
                      <a:pt x="156" y="176"/>
                    </a:cubicBezTo>
                    <a:cubicBezTo>
                      <a:pt x="158" y="176"/>
                      <a:pt x="160" y="174"/>
                      <a:pt x="160" y="172"/>
                    </a:cubicBezTo>
                    <a:cubicBezTo>
                      <a:pt x="160" y="171"/>
                      <a:pt x="160" y="170"/>
                      <a:pt x="159" y="169"/>
                    </a:cubicBezTo>
                    <a:lnTo>
                      <a:pt x="149" y="151"/>
                    </a:lnTo>
                    <a:close/>
                    <a:moveTo>
                      <a:pt x="88" y="168"/>
                    </a:moveTo>
                    <a:cubicBezTo>
                      <a:pt x="44" y="168"/>
                      <a:pt x="8" y="132"/>
                      <a:pt x="8" y="88"/>
                    </a:cubicBezTo>
                    <a:cubicBezTo>
                      <a:pt x="8" y="44"/>
                      <a:pt x="44" y="8"/>
                      <a:pt x="88" y="8"/>
                    </a:cubicBezTo>
                    <a:cubicBezTo>
                      <a:pt x="132" y="8"/>
                      <a:pt x="168" y="44"/>
                      <a:pt x="168" y="88"/>
                    </a:cubicBezTo>
                    <a:cubicBezTo>
                      <a:pt x="168" y="132"/>
                      <a:pt x="132" y="168"/>
                      <a:pt x="88" y="168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</p:grpSp>
        <p:grpSp>
          <p:nvGrpSpPr>
            <p:cNvPr id="10" name="Group 15">
              <a:extLst>
                <a:ext uri="{FF2B5EF4-FFF2-40B4-BE49-F238E27FC236}">
                  <a16:creationId xmlns:a16="http://schemas.microsoft.com/office/drawing/2014/main" id="{6F56904A-5DB9-4E88-BD9C-17DC25BA30D1}"/>
                </a:ext>
              </a:extLst>
            </p:cNvPr>
            <p:cNvGrpSpPr/>
            <p:nvPr/>
          </p:nvGrpSpPr>
          <p:grpSpPr>
            <a:xfrm>
              <a:off x="6506815" y="3346723"/>
              <a:ext cx="1684685" cy="542481"/>
              <a:chOff x="11945733" y="2994671"/>
              <a:chExt cx="1684685" cy="542481"/>
            </a:xfrm>
          </p:grpSpPr>
          <p:sp>
            <p:nvSpPr>
              <p:cNvPr id="42" name="TextBox 19">
                <a:extLst>
                  <a:ext uri="{FF2B5EF4-FFF2-40B4-BE49-F238E27FC236}">
                    <a16:creationId xmlns:a16="http://schemas.microsoft.com/office/drawing/2014/main" id="{CDFED7DB-2059-4404-A374-C5FE1C417883}"/>
                  </a:ext>
                </a:extLst>
              </p:cNvPr>
              <p:cNvSpPr txBox="1"/>
              <p:nvPr/>
            </p:nvSpPr>
            <p:spPr>
              <a:xfrm>
                <a:off x="12488214" y="3091565"/>
                <a:ext cx="11422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46"/>
                <a:r>
                  <a:rPr lang="sk-SK" sz="1600" dirty="0">
                    <a:solidFill>
                      <a:srgbClr val="0A091B"/>
                    </a:solidFill>
                  </a:rPr>
                  <a:t>Existujúca</a:t>
                </a:r>
                <a:endParaRPr lang="uk-UA" sz="1600" dirty="0">
                  <a:solidFill>
                    <a:srgbClr val="0A091B"/>
                  </a:solidFill>
                </a:endParaRPr>
              </a:p>
            </p:txBody>
          </p:sp>
          <p:sp>
            <p:nvSpPr>
              <p:cNvPr id="43" name="Oval 38">
                <a:extLst>
                  <a:ext uri="{FF2B5EF4-FFF2-40B4-BE49-F238E27FC236}">
                    <a16:creationId xmlns:a16="http://schemas.microsoft.com/office/drawing/2014/main" id="{FB833017-30C0-4AE9-983B-24A9F6A97EAB}"/>
                  </a:ext>
                </a:extLst>
              </p:cNvPr>
              <p:cNvSpPr/>
              <p:nvPr/>
            </p:nvSpPr>
            <p:spPr>
              <a:xfrm>
                <a:off x="11945733" y="2994671"/>
                <a:ext cx="542481" cy="542481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sk-SK" sz="2400" dirty="0">
                    <a:solidFill>
                      <a:schemeClr val="tx1"/>
                    </a:solidFill>
                  </a:rPr>
                  <a:t>2</a:t>
                </a:r>
                <a:endParaRPr lang="uk-UA" sz="24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" name="Group 16">
              <a:extLst>
                <a:ext uri="{FF2B5EF4-FFF2-40B4-BE49-F238E27FC236}">
                  <a16:creationId xmlns:a16="http://schemas.microsoft.com/office/drawing/2014/main" id="{2C834F10-5E91-4200-86A7-0D4FB7F05390}"/>
                </a:ext>
              </a:extLst>
            </p:cNvPr>
            <p:cNvGrpSpPr/>
            <p:nvPr/>
          </p:nvGrpSpPr>
          <p:grpSpPr>
            <a:xfrm>
              <a:off x="9115248" y="1466864"/>
              <a:ext cx="2463729" cy="830997"/>
              <a:chOff x="11954439" y="4613205"/>
              <a:chExt cx="2463729" cy="830997"/>
            </a:xfrm>
          </p:grpSpPr>
          <p:sp>
            <p:nvSpPr>
              <p:cNvPr id="40" name="TextBox 55">
                <a:extLst>
                  <a:ext uri="{FF2B5EF4-FFF2-40B4-BE49-F238E27FC236}">
                    <a16:creationId xmlns:a16="http://schemas.microsoft.com/office/drawing/2014/main" id="{5D901BAF-D063-4E37-803A-0BF9449CA668}"/>
                  </a:ext>
                </a:extLst>
              </p:cNvPr>
              <p:cNvSpPr txBox="1"/>
              <p:nvPr/>
            </p:nvSpPr>
            <p:spPr>
              <a:xfrm>
                <a:off x="12612897" y="4613205"/>
                <a:ext cx="180527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46"/>
                <a:r>
                  <a:rPr lang="sk-SK" sz="1600" dirty="0">
                    <a:solidFill>
                      <a:srgbClr val="0A091B"/>
                    </a:solidFill>
                  </a:rPr>
                  <a:t>Požiadavky generované na centrálnej úrovni</a:t>
                </a:r>
                <a:endParaRPr lang="uk-UA" sz="1600" dirty="0">
                  <a:solidFill>
                    <a:srgbClr val="0A091B"/>
                  </a:solidFill>
                </a:endParaRPr>
              </a:p>
            </p:txBody>
          </p:sp>
          <p:sp>
            <p:nvSpPr>
              <p:cNvPr id="41" name="Oval 39">
                <a:extLst>
                  <a:ext uri="{FF2B5EF4-FFF2-40B4-BE49-F238E27FC236}">
                    <a16:creationId xmlns:a16="http://schemas.microsoft.com/office/drawing/2014/main" id="{85394508-5462-40A2-AC7D-50D640386EE3}"/>
                  </a:ext>
                </a:extLst>
              </p:cNvPr>
              <p:cNvSpPr/>
              <p:nvPr/>
            </p:nvSpPr>
            <p:spPr>
              <a:xfrm>
                <a:off x="11954439" y="4760839"/>
                <a:ext cx="542481" cy="542481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sk-SK" sz="2400" dirty="0">
                    <a:solidFill>
                      <a:schemeClr val="bg1"/>
                    </a:solidFill>
                  </a:rPr>
                  <a:t>B</a:t>
                </a:r>
                <a:endParaRPr lang="uk-UA" sz="2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2" name="Group 9">
              <a:extLst>
                <a:ext uri="{FF2B5EF4-FFF2-40B4-BE49-F238E27FC236}">
                  <a16:creationId xmlns:a16="http://schemas.microsoft.com/office/drawing/2014/main" id="{E596DBF7-424C-47A1-89F8-FD661F42E6E8}"/>
                </a:ext>
              </a:extLst>
            </p:cNvPr>
            <p:cNvGrpSpPr/>
            <p:nvPr/>
          </p:nvGrpSpPr>
          <p:grpSpPr>
            <a:xfrm>
              <a:off x="585673" y="2820219"/>
              <a:ext cx="3361287" cy="1662184"/>
              <a:chOff x="2392915" y="4738806"/>
              <a:chExt cx="3361287" cy="1662184"/>
            </a:xfrm>
          </p:grpSpPr>
          <p:grpSp>
            <p:nvGrpSpPr>
              <p:cNvPr id="35" name="Group 4">
                <a:extLst>
                  <a:ext uri="{FF2B5EF4-FFF2-40B4-BE49-F238E27FC236}">
                    <a16:creationId xmlns:a16="http://schemas.microsoft.com/office/drawing/2014/main" id="{A8D56012-55D5-4261-B9BD-43E438DFE398}"/>
                  </a:ext>
                </a:extLst>
              </p:cNvPr>
              <p:cNvGrpSpPr/>
              <p:nvPr/>
            </p:nvGrpSpPr>
            <p:grpSpPr>
              <a:xfrm>
                <a:off x="3807191" y="4738806"/>
                <a:ext cx="1947011" cy="1533530"/>
                <a:chOff x="3807191" y="4738806"/>
                <a:chExt cx="1947011" cy="1533530"/>
              </a:xfrm>
            </p:grpSpPr>
            <p:sp>
              <p:nvSpPr>
                <p:cNvPr id="38" name="TextBox 29">
                  <a:extLst>
                    <a:ext uri="{FF2B5EF4-FFF2-40B4-BE49-F238E27FC236}">
                      <a16:creationId xmlns:a16="http://schemas.microsoft.com/office/drawing/2014/main" id="{1197D501-3876-4F1E-976F-B6A2805FA1A2}"/>
                    </a:ext>
                  </a:extLst>
                </p:cNvPr>
                <p:cNvSpPr txBox="1"/>
                <p:nvPr/>
              </p:nvSpPr>
              <p:spPr>
                <a:xfrm>
                  <a:off x="3807191" y="4738806"/>
                  <a:ext cx="194701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sk-SK"/>
                  </a:defPPr>
                  <a:lvl1pPr>
                    <a:defRPr sz="2400">
                      <a:latin typeface="+mj-lt"/>
                    </a:defRPr>
                  </a:lvl1pPr>
                </a:lstStyle>
                <a:p>
                  <a:r>
                    <a:rPr lang="en-US" dirty="0" err="1"/>
                    <a:t>Technológia</a:t>
                  </a:r>
                  <a:endParaRPr lang="uk-UA" dirty="0"/>
                </a:p>
              </p:txBody>
            </p:sp>
            <p:sp>
              <p:nvSpPr>
                <p:cNvPr id="39" name="TextBox 30">
                  <a:extLst>
                    <a:ext uri="{FF2B5EF4-FFF2-40B4-BE49-F238E27FC236}">
                      <a16:creationId xmlns:a16="http://schemas.microsoft.com/office/drawing/2014/main" id="{7EE757C5-06FA-4CB7-9AB5-7A53812EB3C1}"/>
                    </a:ext>
                  </a:extLst>
                </p:cNvPr>
                <p:cNvSpPr txBox="1"/>
                <p:nvPr/>
              </p:nvSpPr>
              <p:spPr>
                <a:xfrm>
                  <a:off x="3807192" y="5256673"/>
                  <a:ext cx="1947010" cy="101566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 err="1">
                      <a:solidFill>
                        <a:schemeClr val="tx2"/>
                      </a:solidFill>
                    </a:rPr>
                    <a:t>Ktorá</a:t>
                  </a:r>
                  <a:r>
                    <a:rPr lang="en-US" sz="2000" dirty="0">
                      <a:solidFill>
                        <a:schemeClr val="tx2"/>
                      </a:solidFill>
                    </a:rPr>
                    <a:t> </a:t>
                  </a:r>
                  <a:r>
                    <a:rPr lang="en-US" sz="2000" dirty="0" err="1">
                      <a:solidFill>
                        <a:schemeClr val="tx2"/>
                      </a:solidFill>
                    </a:rPr>
                    <a:t>infraštruktúra</a:t>
                  </a:r>
                  <a:r>
                    <a:rPr lang="en-US" sz="2000" dirty="0">
                      <a:solidFill>
                        <a:schemeClr val="tx2"/>
                      </a:solidFill>
                    </a:rPr>
                    <a:t> </a:t>
                  </a:r>
                  <a:r>
                    <a:rPr lang="en-US" sz="2000" dirty="0" err="1">
                      <a:solidFill>
                        <a:schemeClr val="tx2"/>
                      </a:solidFill>
                    </a:rPr>
                    <a:t>bude</a:t>
                  </a:r>
                  <a:r>
                    <a:rPr lang="en-US" sz="2000" dirty="0">
                      <a:solidFill>
                        <a:schemeClr val="tx2"/>
                      </a:solidFill>
                    </a:rPr>
                    <a:t> </a:t>
                  </a:r>
                  <a:r>
                    <a:rPr lang="en-US" sz="2000" dirty="0" err="1">
                      <a:solidFill>
                        <a:schemeClr val="tx2"/>
                      </a:solidFill>
                    </a:rPr>
                    <a:t>využitá</a:t>
                  </a:r>
                  <a:r>
                    <a:rPr lang="en-US" sz="2000" dirty="0">
                      <a:solidFill>
                        <a:schemeClr val="tx2"/>
                      </a:solidFill>
                    </a:rPr>
                    <a:t>?</a:t>
                  </a:r>
                </a:p>
              </p:txBody>
            </p:sp>
          </p:grpSp>
          <p:cxnSp>
            <p:nvCxnSpPr>
              <p:cNvPr id="36" name="Straight Connector 31">
                <a:extLst>
                  <a:ext uri="{FF2B5EF4-FFF2-40B4-BE49-F238E27FC236}">
                    <a16:creationId xmlns:a16="http://schemas.microsoft.com/office/drawing/2014/main" id="{42FFD5C9-D9C3-4AAF-90D7-68BC4A5181CF}"/>
                  </a:ext>
                </a:extLst>
              </p:cNvPr>
              <p:cNvCxnSpPr/>
              <p:nvPr/>
            </p:nvCxnSpPr>
            <p:spPr>
              <a:xfrm>
                <a:off x="3600450" y="4885287"/>
                <a:ext cx="0" cy="1515703"/>
              </a:xfrm>
              <a:prstGeom prst="line">
                <a:avLst/>
              </a:prstGeom>
              <a:ln w="25400" cap="sq">
                <a:solidFill>
                  <a:schemeClr val="accent2"/>
                </a:solidFill>
                <a:bevel/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Freeform 463">
                <a:extLst>
                  <a:ext uri="{FF2B5EF4-FFF2-40B4-BE49-F238E27FC236}">
                    <a16:creationId xmlns:a16="http://schemas.microsoft.com/office/drawing/2014/main" id="{7B8DAC65-3FDA-4935-BF41-B43785B3E54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92915" y="5270779"/>
                <a:ext cx="783754" cy="630417"/>
              </a:xfrm>
              <a:custGeom>
                <a:avLst/>
                <a:gdLst>
                  <a:gd name="T0" fmla="*/ 16 w 176"/>
                  <a:gd name="T1" fmla="*/ 104 h 144"/>
                  <a:gd name="T2" fmla="*/ 24 w 176"/>
                  <a:gd name="T3" fmla="*/ 104 h 144"/>
                  <a:gd name="T4" fmla="*/ 44 w 176"/>
                  <a:gd name="T5" fmla="*/ 84 h 144"/>
                  <a:gd name="T6" fmla="*/ 136 w 176"/>
                  <a:gd name="T7" fmla="*/ 80 h 144"/>
                  <a:gd name="T8" fmla="*/ 116 w 176"/>
                  <a:gd name="T9" fmla="*/ 108 h 144"/>
                  <a:gd name="T10" fmla="*/ 136 w 176"/>
                  <a:gd name="T11" fmla="*/ 88 h 144"/>
                  <a:gd name="T12" fmla="*/ 136 w 176"/>
                  <a:gd name="T13" fmla="*/ 80 h 144"/>
                  <a:gd name="T14" fmla="*/ 143 w 176"/>
                  <a:gd name="T15" fmla="*/ 16 h 144"/>
                  <a:gd name="T16" fmla="*/ 120 w 176"/>
                  <a:gd name="T17" fmla="*/ 0 h 144"/>
                  <a:gd name="T18" fmla="*/ 80 w 176"/>
                  <a:gd name="T19" fmla="*/ 24 h 144"/>
                  <a:gd name="T20" fmla="*/ 33 w 176"/>
                  <a:gd name="T21" fmla="*/ 16 h 144"/>
                  <a:gd name="T22" fmla="*/ 4 w 176"/>
                  <a:gd name="T23" fmla="*/ 87 h 144"/>
                  <a:gd name="T24" fmla="*/ 40 w 176"/>
                  <a:gd name="T25" fmla="*/ 144 h 144"/>
                  <a:gd name="T26" fmla="*/ 97 w 176"/>
                  <a:gd name="T27" fmla="*/ 112 h 144"/>
                  <a:gd name="T28" fmla="*/ 176 w 176"/>
                  <a:gd name="T29" fmla="*/ 104 h 144"/>
                  <a:gd name="T30" fmla="*/ 40 w 176"/>
                  <a:gd name="T31" fmla="*/ 136 h 144"/>
                  <a:gd name="T32" fmla="*/ 40 w 176"/>
                  <a:gd name="T33" fmla="*/ 72 h 144"/>
                  <a:gd name="T34" fmla="*/ 40 w 176"/>
                  <a:gd name="T35" fmla="*/ 136 h 144"/>
                  <a:gd name="T36" fmla="*/ 40 w 176"/>
                  <a:gd name="T37" fmla="*/ 64 h 144"/>
                  <a:gd name="T38" fmla="*/ 41 w 176"/>
                  <a:gd name="T39" fmla="*/ 17 h 144"/>
                  <a:gd name="T40" fmla="*/ 56 w 176"/>
                  <a:gd name="T41" fmla="*/ 8 h 144"/>
                  <a:gd name="T42" fmla="*/ 72 w 176"/>
                  <a:gd name="T43" fmla="*/ 23 h 144"/>
                  <a:gd name="T44" fmla="*/ 96 w 176"/>
                  <a:gd name="T45" fmla="*/ 104 h 144"/>
                  <a:gd name="T46" fmla="*/ 80 w 176"/>
                  <a:gd name="T47" fmla="*/ 96 h 144"/>
                  <a:gd name="T48" fmla="*/ 96 w 176"/>
                  <a:gd name="T49" fmla="*/ 104 h 144"/>
                  <a:gd name="T50" fmla="*/ 80 w 176"/>
                  <a:gd name="T51" fmla="*/ 88 h 144"/>
                  <a:gd name="T52" fmla="*/ 96 w 176"/>
                  <a:gd name="T53" fmla="*/ 32 h 144"/>
                  <a:gd name="T54" fmla="*/ 104 w 176"/>
                  <a:gd name="T55" fmla="*/ 23 h 144"/>
                  <a:gd name="T56" fmla="*/ 120 w 176"/>
                  <a:gd name="T57" fmla="*/ 8 h 144"/>
                  <a:gd name="T58" fmla="*/ 135 w 176"/>
                  <a:gd name="T59" fmla="*/ 17 h 144"/>
                  <a:gd name="T60" fmla="*/ 136 w 176"/>
                  <a:gd name="T61" fmla="*/ 64 h 144"/>
                  <a:gd name="T62" fmla="*/ 104 w 176"/>
                  <a:gd name="T63" fmla="*/ 23 h 144"/>
                  <a:gd name="T64" fmla="*/ 104 w 176"/>
                  <a:gd name="T65" fmla="*/ 104 h 144"/>
                  <a:gd name="T66" fmla="*/ 168 w 176"/>
                  <a:gd name="T67" fmla="*/ 10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6" h="144">
                    <a:moveTo>
                      <a:pt x="40" y="80"/>
                    </a:moveTo>
                    <a:cubicBezTo>
                      <a:pt x="27" y="80"/>
                      <a:pt x="16" y="91"/>
                      <a:pt x="16" y="104"/>
                    </a:cubicBezTo>
                    <a:cubicBezTo>
                      <a:pt x="16" y="106"/>
                      <a:pt x="18" y="108"/>
                      <a:pt x="20" y="108"/>
                    </a:cubicBezTo>
                    <a:cubicBezTo>
                      <a:pt x="22" y="108"/>
                      <a:pt x="24" y="106"/>
                      <a:pt x="24" y="104"/>
                    </a:cubicBezTo>
                    <a:cubicBezTo>
                      <a:pt x="24" y="95"/>
                      <a:pt x="31" y="88"/>
                      <a:pt x="40" y="88"/>
                    </a:cubicBezTo>
                    <a:cubicBezTo>
                      <a:pt x="42" y="88"/>
                      <a:pt x="44" y="86"/>
                      <a:pt x="44" y="84"/>
                    </a:cubicBezTo>
                    <a:cubicBezTo>
                      <a:pt x="44" y="82"/>
                      <a:pt x="42" y="80"/>
                      <a:pt x="40" y="80"/>
                    </a:cubicBezTo>
                    <a:moveTo>
                      <a:pt x="136" y="80"/>
                    </a:moveTo>
                    <a:cubicBezTo>
                      <a:pt x="123" y="80"/>
                      <a:pt x="112" y="91"/>
                      <a:pt x="112" y="104"/>
                    </a:cubicBezTo>
                    <a:cubicBezTo>
                      <a:pt x="112" y="106"/>
                      <a:pt x="114" y="108"/>
                      <a:pt x="116" y="108"/>
                    </a:cubicBezTo>
                    <a:cubicBezTo>
                      <a:pt x="118" y="108"/>
                      <a:pt x="120" y="106"/>
                      <a:pt x="120" y="104"/>
                    </a:cubicBezTo>
                    <a:cubicBezTo>
                      <a:pt x="120" y="95"/>
                      <a:pt x="127" y="88"/>
                      <a:pt x="136" y="88"/>
                    </a:cubicBezTo>
                    <a:cubicBezTo>
                      <a:pt x="138" y="88"/>
                      <a:pt x="140" y="86"/>
                      <a:pt x="140" y="84"/>
                    </a:cubicBezTo>
                    <a:cubicBezTo>
                      <a:pt x="140" y="82"/>
                      <a:pt x="138" y="80"/>
                      <a:pt x="136" y="80"/>
                    </a:cubicBezTo>
                    <a:moveTo>
                      <a:pt x="172" y="87"/>
                    </a:moveTo>
                    <a:cubicBezTo>
                      <a:pt x="143" y="16"/>
                      <a:pt x="143" y="16"/>
                      <a:pt x="143" y="16"/>
                    </a:cubicBezTo>
                    <a:cubicBezTo>
                      <a:pt x="143" y="16"/>
                      <a:pt x="143" y="16"/>
                      <a:pt x="143" y="16"/>
                    </a:cubicBezTo>
                    <a:cubicBezTo>
                      <a:pt x="139" y="7"/>
                      <a:pt x="130" y="0"/>
                      <a:pt x="120" y="0"/>
                    </a:cubicBezTo>
                    <a:cubicBezTo>
                      <a:pt x="107" y="0"/>
                      <a:pt x="96" y="11"/>
                      <a:pt x="96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0" y="11"/>
                      <a:pt x="69" y="0"/>
                      <a:pt x="56" y="0"/>
                    </a:cubicBezTo>
                    <a:cubicBezTo>
                      <a:pt x="46" y="0"/>
                      <a:pt x="37" y="7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4" y="87"/>
                      <a:pt x="4" y="87"/>
                      <a:pt x="4" y="87"/>
                    </a:cubicBezTo>
                    <a:cubicBezTo>
                      <a:pt x="1" y="92"/>
                      <a:pt x="0" y="98"/>
                      <a:pt x="0" y="104"/>
                    </a:cubicBezTo>
                    <a:cubicBezTo>
                      <a:pt x="0" y="126"/>
                      <a:pt x="18" y="144"/>
                      <a:pt x="40" y="144"/>
                    </a:cubicBezTo>
                    <a:cubicBezTo>
                      <a:pt x="59" y="144"/>
                      <a:pt x="75" y="130"/>
                      <a:pt x="79" y="112"/>
                    </a:cubicBezTo>
                    <a:cubicBezTo>
                      <a:pt x="97" y="112"/>
                      <a:pt x="97" y="112"/>
                      <a:pt x="97" y="112"/>
                    </a:cubicBezTo>
                    <a:cubicBezTo>
                      <a:pt x="101" y="130"/>
                      <a:pt x="117" y="144"/>
                      <a:pt x="136" y="144"/>
                    </a:cubicBezTo>
                    <a:cubicBezTo>
                      <a:pt x="158" y="144"/>
                      <a:pt x="176" y="126"/>
                      <a:pt x="176" y="104"/>
                    </a:cubicBezTo>
                    <a:cubicBezTo>
                      <a:pt x="176" y="98"/>
                      <a:pt x="175" y="92"/>
                      <a:pt x="172" y="87"/>
                    </a:cubicBezTo>
                    <a:moveTo>
                      <a:pt x="40" y="136"/>
                    </a:moveTo>
                    <a:cubicBezTo>
                      <a:pt x="22" y="136"/>
                      <a:pt x="8" y="122"/>
                      <a:pt x="8" y="104"/>
                    </a:cubicBezTo>
                    <a:cubicBezTo>
                      <a:pt x="8" y="86"/>
                      <a:pt x="22" y="72"/>
                      <a:pt x="40" y="72"/>
                    </a:cubicBezTo>
                    <a:cubicBezTo>
                      <a:pt x="58" y="72"/>
                      <a:pt x="72" y="86"/>
                      <a:pt x="72" y="104"/>
                    </a:cubicBezTo>
                    <a:cubicBezTo>
                      <a:pt x="72" y="122"/>
                      <a:pt x="58" y="136"/>
                      <a:pt x="40" y="136"/>
                    </a:cubicBezTo>
                    <a:moveTo>
                      <a:pt x="72" y="80"/>
                    </a:moveTo>
                    <a:cubicBezTo>
                      <a:pt x="65" y="70"/>
                      <a:pt x="53" y="64"/>
                      <a:pt x="40" y="64"/>
                    </a:cubicBezTo>
                    <a:cubicBezTo>
                      <a:pt x="33" y="64"/>
                      <a:pt x="26" y="66"/>
                      <a:pt x="20" y="69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4" y="12"/>
                      <a:pt x="50" y="8"/>
                      <a:pt x="56" y="8"/>
                    </a:cubicBezTo>
                    <a:cubicBezTo>
                      <a:pt x="64" y="8"/>
                      <a:pt x="71" y="14"/>
                      <a:pt x="72" y="23"/>
                    </a:cubicBezTo>
                    <a:cubicBezTo>
                      <a:pt x="72" y="23"/>
                      <a:pt x="72" y="23"/>
                      <a:pt x="72" y="23"/>
                    </a:cubicBezTo>
                    <a:lnTo>
                      <a:pt x="72" y="80"/>
                    </a:lnTo>
                    <a:close/>
                    <a:moveTo>
                      <a:pt x="96" y="104"/>
                    </a:moveTo>
                    <a:cubicBezTo>
                      <a:pt x="80" y="104"/>
                      <a:pt x="80" y="104"/>
                      <a:pt x="80" y="104"/>
                    </a:cubicBezTo>
                    <a:cubicBezTo>
                      <a:pt x="80" y="96"/>
                      <a:pt x="80" y="96"/>
                      <a:pt x="80" y="96"/>
                    </a:cubicBezTo>
                    <a:cubicBezTo>
                      <a:pt x="96" y="96"/>
                      <a:pt x="96" y="96"/>
                      <a:pt x="96" y="96"/>
                    </a:cubicBezTo>
                    <a:lnTo>
                      <a:pt x="96" y="104"/>
                    </a:lnTo>
                    <a:close/>
                    <a:moveTo>
                      <a:pt x="96" y="88"/>
                    </a:moveTo>
                    <a:cubicBezTo>
                      <a:pt x="80" y="88"/>
                      <a:pt x="80" y="88"/>
                      <a:pt x="80" y="88"/>
                    </a:cubicBezTo>
                    <a:cubicBezTo>
                      <a:pt x="80" y="32"/>
                      <a:pt x="80" y="32"/>
                      <a:pt x="80" y="32"/>
                    </a:cubicBezTo>
                    <a:cubicBezTo>
                      <a:pt x="96" y="32"/>
                      <a:pt x="96" y="32"/>
                      <a:pt x="96" y="32"/>
                    </a:cubicBezTo>
                    <a:lnTo>
                      <a:pt x="96" y="88"/>
                    </a:lnTo>
                    <a:close/>
                    <a:moveTo>
                      <a:pt x="104" y="23"/>
                    </a:moveTo>
                    <a:cubicBezTo>
                      <a:pt x="104" y="23"/>
                      <a:pt x="104" y="23"/>
                      <a:pt x="104" y="23"/>
                    </a:cubicBezTo>
                    <a:cubicBezTo>
                      <a:pt x="105" y="14"/>
                      <a:pt x="112" y="8"/>
                      <a:pt x="120" y="8"/>
                    </a:cubicBezTo>
                    <a:cubicBezTo>
                      <a:pt x="126" y="8"/>
                      <a:pt x="132" y="12"/>
                      <a:pt x="135" y="17"/>
                    </a:cubicBezTo>
                    <a:cubicBezTo>
                      <a:pt x="135" y="17"/>
                      <a:pt x="135" y="17"/>
                      <a:pt x="135" y="17"/>
                    </a:cubicBezTo>
                    <a:cubicBezTo>
                      <a:pt x="156" y="69"/>
                      <a:pt x="156" y="69"/>
                      <a:pt x="156" y="69"/>
                    </a:cubicBezTo>
                    <a:cubicBezTo>
                      <a:pt x="150" y="66"/>
                      <a:pt x="143" y="64"/>
                      <a:pt x="136" y="64"/>
                    </a:cubicBezTo>
                    <a:cubicBezTo>
                      <a:pt x="123" y="64"/>
                      <a:pt x="111" y="70"/>
                      <a:pt x="104" y="80"/>
                    </a:cubicBezTo>
                    <a:lnTo>
                      <a:pt x="104" y="23"/>
                    </a:lnTo>
                    <a:close/>
                    <a:moveTo>
                      <a:pt x="136" y="136"/>
                    </a:moveTo>
                    <a:cubicBezTo>
                      <a:pt x="118" y="136"/>
                      <a:pt x="104" y="122"/>
                      <a:pt x="104" y="104"/>
                    </a:cubicBezTo>
                    <a:cubicBezTo>
                      <a:pt x="104" y="86"/>
                      <a:pt x="118" y="72"/>
                      <a:pt x="136" y="72"/>
                    </a:cubicBezTo>
                    <a:cubicBezTo>
                      <a:pt x="154" y="72"/>
                      <a:pt x="168" y="86"/>
                      <a:pt x="168" y="104"/>
                    </a:cubicBezTo>
                    <a:cubicBezTo>
                      <a:pt x="168" y="122"/>
                      <a:pt x="154" y="136"/>
                      <a:pt x="136" y="136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uk-UA"/>
              </a:p>
            </p:txBody>
          </p:sp>
        </p:grpSp>
        <p:grpSp>
          <p:nvGrpSpPr>
            <p:cNvPr id="13" name="Group 15">
              <a:extLst>
                <a:ext uri="{FF2B5EF4-FFF2-40B4-BE49-F238E27FC236}">
                  <a16:creationId xmlns:a16="http://schemas.microsoft.com/office/drawing/2014/main" id="{604A195B-8380-4D1B-BA1F-CB317DCF01B0}"/>
                </a:ext>
              </a:extLst>
            </p:cNvPr>
            <p:cNvGrpSpPr/>
            <p:nvPr/>
          </p:nvGrpSpPr>
          <p:grpSpPr>
            <a:xfrm>
              <a:off x="5568758" y="1524682"/>
              <a:ext cx="2538947" cy="830997"/>
              <a:chOff x="11945733" y="2882997"/>
              <a:chExt cx="2538947" cy="830997"/>
            </a:xfrm>
          </p:grpSpPr>
          <p:sp>
            <p:nvSpPr>
              <p:cNvPr id="33" name="TextBox 19">
                <a:extLst>
                  <a:ext uri="{FF2B5EF4-FFF2-40B4-BE49-F238E27FC236}">
                    <a16:creationId xmlns:a16="http://schemas.microsoft.com/office/drawing/2014/main" id="{4C4C9B8A-CFC0-45D1-98CB-5C94D374907A}"/>
                  </a:ext>
                </a:extLst>
              </p:cNvPr>
              <p:cNvSpPr txBox="1"/>
              <p:nvPr/>
            </p:nvSpPr>
            <p:spPr>
              <a:xfrm>
                <a:off x="12597204" y="2882997"/>
                <a:ext cx="188747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46"/>
                <a:r>
                  <a:rPr lang="sk-SK" sz="1600" dirty="0">
                    <a:solidFill>
                      <a:srgbClr val="0A091B"/>
                    </a:solidFill>
                  </a:rPr>
                  <a:t>Požiadavky generované na úrovni OVM</a:t>
                </a:r>
                <a:endParaRPr lang="uk-UA" sz="1600" dirty="0">
                  <a:solidFill>
                    <a:srgbClr val="0A091B"/>
                  </a:solidFill>
                </a:endParaRPr>
              </a:p>
            </p:txBody>
          </p:sp>
          <p:sp>
            <p:nvSpPr>
              <p:cNvPr id="34" name="Oval 38">
                <a:extLst>
                  <a:ext uri="{FF2B5EF4-FFF2-40B4-BE49-F238E27FC236}">
                    <a16:creationId xmlns:a16="http://schemas.microsoft.com/office/drawing/2014/main" id="{2EFCB0B8-E924-4236-829D-2E5377FB37A8}"/>
                  </a:ext>
                </a:extLst>
              </p:cNvPr>
              <p:cNvSpPr/>
              <p:nvPr/>
            </p:nvSpPr>
            <p:spPr>
              <a:xfrm>
                <a:off x="11945733" y="3003165"/>
                <a:ext cx="542481" cy="542481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sk-SK" sz="2400" dirty="0">
                    <a:solidFill>
                      <a:schemeClr val="tx1"/>
                    </a:solidFill>
                  </a:rPr>
                  <a:t>A</a:t>
                </a:r>
                <a:endParaRPr lang="uk-UA" sz="24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" name="Skupina 1">
              <a:extLst>
                <a:ext uri="{FF2B5EF4-FFF2-40B4-BE49-F238E27FC236}">
                  <a16:creationId xmlns:a16="http://schemas.microsoft.com/office/drawing/2014/main" id="{125569D9-9FB6-4AF2-8E34-D06B48B1348B}"/>
                </a:ext>
              </a:extLst>
            </p:cNvPr>
            <p:cNvGrpSpPr/>
            <p:nvPr/>
          </p:nvGrpSpPr>
          <p:grpSpPr>
            <a:xfrm>
              <a:off x="4868740" y="3356758"/>
              <a:ext cx="1199516" cy="542481"/>
              <a:chOff x="4868740" y="3356758"/>
              <a:chExt cx="1199516" cy="542481"/>
            </a:xfrm>
          </p:grpSpPr>
          <p:sp>
            <p:nvSpPr>
              <p:cNvPr id="31" name="TextBox 19">
                <a:extLst>
                  <a:ext uri="{FF2B5EF4-FFF2-40B4-BE49-F238E27FC236}">
                    <a16:creationId xmlns:a16="http://schemas.microsoft.com/office/drawing/2014/main" id="{D0DAB283-F651-450A-91A3-4FD81D74FD41}"/>
                  </a:ext>
                </a:extLst>
              </p:cNvPr>
              <p:cNvSpPr txBox="1"/>
              <p:nvPr/>
            </p:nvSpPr>
            <p:spPr>
              <a:xfrm>
                <a:off x="5375868" y="3443617"/>
                <a:ext cx="692388" cy="3403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46"/>
                <a:r>
                  <a:rPr lang="en-US" sz="1600" dirty="0" err="1">
                    <a:solidFill>
                      <a:srgbClr val="0A091B"/>
                    </a:solidFill>
                  </a:rPr>
                  <a:t>Nová</a:t>
                </a:r>
                <a:endParaRPr lang="uk-UA" sz="1600" dirty="0">
                  <a:solidFill>
                    <a:srgbClr val="0A091B"/>
                  </a:solidFill>
                </a:endParaRPr>
              </a:p>
            </p:txBody>
          </p:sp>
          <p:sp>
            <p:nvSpPr>
              <p:cNvPr id="32" name="Oval 38">
                <a:extLst>
                  <a:ext uri="{FF2B5EF4-FFF2-40B4-BE49-F238E27FC236}">
                    <a16:creationId xmlns:a16="http://schemas.microsoft.com/office/drawing/2014/main" id="{C628DC4E-761D-44EC-B035-D4D65D0C810F}"/>
                  </a:ext>
                </a:extLst>
              </p:cNvPr>
              <p:cNvSpPr/>
              <p:nvPr/>
            </p:nvSpPr>
            <p:spPr>
              <a:xfrm>
                <a:off x="4868740" y="3356758"/>
                <a:ext cx="542481" cy="542481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sk-SK" sz="2400" dirty="0">
                    <a:solidFill>
                      <a:schemeClr val="tx1"/>
                    </a:solidFill>
                  </a:rPr>
                  <a:t>1</a:t>
                </a:r>
                <a:endParaRPr lang="uk-UA" sz="24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" name="Group 15">
              <a:extLst>
                <a:ext uri="{FF2B5EF4-FFF2-40B4-BE49-F238E27FC236}">
                  <a16:creationId xmlns:a16="http://schemas.microsoft.com/office/drawing/2014/main" id="{F4B23519-1162-4CB7-97A5-E0C120BDDD40}"/>
                </a:ext>
              </a:extLst>
            </p:cNvPr>
            <p:cNvGrpSpPr/>
            <p:nvPr/>
          </p:nvGrpSpPr>
          <p:grpSpPr>
            <a:xfrm>
              <a:off x="10148134" y="3326779"/>
              <a:ext cx="1684685" cy="542481"/>
              <a:chOff x="11945733" y="2994671"/>
              <a:chExt cx="1684685" cy="542481"/>
            </a:xfrm>
          </p:grpSpPr>
          <p:sp>
            <p:nvSpPr>
              <p:cNvPr id="29" name="TextBox 19">
                <a:extLst>
                  <a:ext uri="{FF2B5EF4-FFF2-40B4-BE49-F238E27FC236}">
                    <a16:creationId xmlns:a16="http://schemas.microsoft.com/office/drawing/2014/main" id="{6F66878F-D4E2-4884-8405-093CE7D8490E}"/>
                  </a:ext>
                </a:extLst>
              </p:cNvPr>
              <p:cNvSpPr txBox="1"/>
              <p:nvPr/>
            </p:nvSpPr>
            <p:spPr>
              <a:xfrm>
                <a:off x="12488214" y="3091565"/>
                <a:ext cx="114220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46"/>
                <a:r>
                  <a:rPr lang="sk-SK" sz="1600" dirty="0">
                    <a:solidFill>
                      <a:srgbClr val="0A091B"/>
                    </a:solidFill>
                  </a:rPr>
                  <a:t>Existujúca</a:t>
                </a:r>
                <a:endParaRPr lang="uk-UA" sz="1600" dirty="0">
                  <a:solidFill>
                    <a:srgbClr val="0A091B"/>
                  </a:solidFill>
                </a:endParaRPr>
              </a:p>
            </p:txBody>
          </p:sp>
          <p:sp>
            <p:nvSpPr>
              <p:cNvPr id="30" name="Oval 38">
                <a:extLst>
                  <a:ext uri="{FF2B5EF4-FFF2-40B4-BE49-F238E27FC236}">
                    <a16:creationId xmlns:a16="http://schemas.microsoft.com/office/drawing/2014/main" id="{882174F9-57D7-47C8-B78F-4C7A9E4FE4F8}"/>
                  </a:ext>
                </a:extLst>
              </p:cNvPr>
              <p:cNvSpPr/>
              <p:nvPr/>
            </p:nvSpPr>
            <p:spPr>
              <a:xfrm>
                <a:off x="11945733" y="2994671"/>
                <a:ext cx="542481" cy="542481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sk-SK" sz="2400" dirty="0">
                    <a:solidFill>
                      <a:schemeClr val="bg1"/>
                    </a:solidFill>
                  </a:rPr>
                  <a:t>2</a:t>
                </a:r>
                <a:endParaRPr lang="uk-UA" sz="2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6" name="Skupina 94">
              <a:extLst>
                <a:ext uri="{FF2B5EF4-FFF2-40B4-BE49-F238E27FC236}">
                  <a16:creationId xmlns:a16="http://schemas.microsoft.com/office/drawing/2014/main" id="{F92FA0B1-30B8-489F-95DC-24616703F84E}"/>
                </a:ext>
              </a:extLst>
            </p:cNvPr>
            <p:cNvGrpSpPr/>
            <p:nvPr/>
          </p:nvGrpSpPr>
          <p:grpSpPr>
            <a:xfrm>
              <a:off x="8510059" y="3336814"/>
              <a:ext cx="1199516" cy="542481"/>
              <a:chOff x="4868740" y="3356758"/>
              <a:chExt cx="1199516" cy="542481"/>
            </a:xfrm>
          </p:grpSpPr>
          <p:sp>
            <p:nvSpPr>
              <p:cNvPr id="27" name="TextBox 19">
                <a:extLst>
                  <a:ext uri="{FF2B5EF4-FFF2-40B4-BE49-F238E27FC236}">
                    <a16:creationId xmlns:a16="http://schemas.microsoft.com/office/drawing/2014/main" id="{F822B6CC-676C-4711-8185-5B6A62A5C5F6}"/>
                  </a:ext>
                </a:extLst>
              </p:cNvPr>
              <p:cNvSpPr txBox="1"/>
              <p:nvPr/>
            </p:nvSpPr>
            <p:spPr>
              <a:xfrm>
                <a:off x="5375868" y="3443617"/>
                <a:ext cx="692388" cy="3403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46"/>
                <a:r>
                  <a:rPr lang="en-US" sz="1600" dirty="0" err="1">
                    <a:solidFill>
                      <a:srgbClr val="0A091B"/>
                    </a:solidFill>
                  </a:rPr>
                  <a:t>Nová</a:t>
                </a:r>
                <a:endParaRPr lang="uk-UA" sz="1600" dirty="0">
                  <a:solidFill>
                    <a:srgbClr val="0A091B"/>
                  </a:solidFill>
                </a:endParaRPr>
              </a:p>
            </p:txBody>
          </p:sp>
          <p:sp>
            <p:nvSpPr>
              <p:cNvPr id="28" name="Oval 38">
                <a:extLst>
                  <a:ext uri="{FF2B5EF4-FFF2-40B4-BE49-F238E27FC236}">
                    <a16:creationId xmlns:a16="http://schemas.microsoft.com/office/drawing/2014/main" id="{E7711FFB-D06A-44BD-85EB-F0FA7F2B9F95}"/>
                  </a:ext>
                </a:extLst>
              </p:cNvPr>
              <p:cNvSpPr/>
              <p:nvPr/>
            </p:nvSpPr>
            <p:spPr>
              <a:xfrm>
                <a:off x="4868740" y="3356758"/>
                <a:ext cx="542481" cy="542481"/>
              </a:xfrm>
              <a:prstGeom prst="ellipse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sk-SK" sz="2400" dirty="0">
                    <a:solidFill>
                      <a:schemeClr val="tx1"/>
                    </a:solidFill>
                  </a:rPr>
                  <a:t>1</a:t>
                </a:r>
                <a:endParaRPr lang="uk-UA" sz="2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" name="Rectangle 26">
              <a:extLst>
                <a:ext uri="{FF2B5EF4-FFF2-40B4-BE49-F238E27FC236}">
                  <a16:creationId xmlns:a16="http://schemas.microsoft.com/office/drawing/2014/main" id="{C1E14FB7-12A3-4DC0-A094-1DC31AEF6A2F}"/>
                </a:ext>
              </a:extLst>
            </p:cNvPr>
            <p:cNvSpPr/>
            <p:nvPr/>
          </p:nvSpPr>
          <p:spPr>
            <a:xfrm>
              <a:off x="4816177" y="4898114"/>
              <a:ext cx="595344" cy="61465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sz="2400" dirty="0">
                  <a:solidFill>
                    <a:schemeClr val="bg1"/>
                  </a:solidFill>
                </a:rPr>
                <a:t>A1</a:t>
              </a:r>
              <a:endParaRPr lang="uk-UA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19" name="Spojnica: zalomená 99">
              <a:extLst>
                <a:ext uri="{FF2B5EF4-FFF2-40B4-BE49-F238E27FC236}">
                  <a16:creationId xmlns:a16="http://schemas.microsoft.com/office/drawing/2014/main" id="{F687FA88-4184-4711-A1D8-6AEDF6F7E8B5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6271060" y="4406590"/>
              <a:ext cx="998875" cy="1"/>
            </a:xfrm>
            <a:prstGeom prst="bentConnector3">
              <a:avLst/>
            </a:prstGeom>
            <a:ln w="25400" cap="sq">
              <a:solidFill>
                <a:schemeClr val="tx2"/>
              </a:solidFill>
              <a:bevel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26">
              <a:extLst>
                <a:ext uri="{FF2B5EF4-FFF2-40B4-BE49-F238E27FC236}">
                  <a16:creationId xmlns:a16="http://schemas.microsoft.com/office/drawing/2014/main" id="{980E1862-D31E-44B4-9059-AD2DF17DC33F}"/>
                </a:ext>
              </a:extLst>
            </p:cNvPr>
            <p:cNvSpPr/>
            <p:nvPr/>
          </p:nvSpPr>
          <p:spPr>
            <a:xfrm>
              <a:off x="6446693" y="4906029"/>
              <a:ext cx="595344" cy="61465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A</a:t>
              </a:r>
              <a:r>
                <a:rPr lang="sk-SK" sz="2400" dirty="0">
                  <a:solidFill>
                    <a:schemeClr val="bg1"/>
                  </a:solidFill>
                </a:rPr>
                <a:t>2</a:t>
              </a:r>
              <a:endParaRPr lang="uk-UA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22" name="Spojnica: zalomená 102">
              <a:extLst>
                <a:ext uri="{FF2B5EF4-FFF2-40B4-BE49-F238E27FC236}">
                  <a16:creationId xmlns:a16="http://schemas.microsoft.com/office/drawing/2014/main" id="{F69E667B-5672-4BF7-8F27-746B7B3E02C4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8300657" y="4386094"/>
              <a:ext cx="998875" cy="1"/>
            </a:xfrm>
            <a:prstGeom prst="bentConnector3">
              <a:avLst/>
            </a:prstGeom>
            <a:ln w="25400" cap="sq">
              <a:solidFill>
                <a:schemeClr val="tx2"/>
              </a:solidFill>
              <a:bevel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tangle 26">
              <a:extLst>
                <a:ext uri="{FF2B5EF4-FFF2-40B4-BE49-F238E27FC236}">
                  <a16:creationId xmlns:a16="http://schemas.microsoft.com/office/drawing/2014/main" id="{5E18DC5A-FE49-429B-BF04-1EE5F965E833}"/>
                </a:ext>
              </a:extLst>
            </p:cNvPr>
            <p:cNvSpPr/>
            <p:nvPr/>
          </p:nvSpPr>
          <p:spPr>
            <a:xfrm>
              <a:off x="8486754" y="4885532"/>
              <a:ext cx="595344" cy="61465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B</a:t>
              </a:r>
              <a:r>
                <a:rPr lang="sk-SK" sz="2400" dirty="0">
                  <a:solidFill>
                    <a:schemeClr val="bg1"/>
                  </a:solidFill>
                </a:rPr>
                <a:t>1</a:t>
              </a:r>
              <a:endParaRPr lang="uk-UA" sz="2400" dirty="0">
                <a:solidFill>
                  <a:schemeClr val="bg1"/>
                </a:solidFill>
              </a:endParaRPr>
            </a:p>
          </p:txBody>
        </p:sp>
        <p:cxnSp>
          <p:nvCxnSpPr>
            <p:cNvPr id="25" name="Spojnica: zalomená 105">
              <a:extLst>
                <a:ext uri="{FF2B5EF4-FFF2-40B4-BE49-F238E27FC236}">
                  <a16:creationId xmlns:a16="http://schemas.microsoft.com/office/drawing/2014/main" id="{0D4EF4F0-4A1C-48C1-AAFF-B2B9864B8214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9938732" y="4386093"/>
              <a:ext cx="998875" cy="1"/>
            </a:xfrm>
            <a:prstGeom prst="bentConnector3">
              <a:avLst/>
            </a:prstGeom>
            <a:ln w="25400" cap="sq">
              <a:solidFill>
                <a:schemeClr val="tx2"/>
              </a:solidFill>
              <a:bevel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6">
              <a:extLst>
                <a:ext uri="{FF2B5EF4-FFF2-40B4-BE49-F238E27FC236}">
                  <a16:creationId xmlns:a16="http://schemas.microsoft.com/office/drawing/2014/main" id="{E80B83C4-C3F0-43CC-A05D-873CC44FDD32}"/>
                </a:ext>
              </a:extLst>
            </p:cNvPr>
            <p:cNvSpPr/>
            <p:nvPr/>
          </p:nvSpPr>
          <p:spPr>
            <a:xfrm>
              <a:off x="10144245" y="4872744"/>
              <a:ext cx="595344" cy="61465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sz="2400" dirty="0">
                  <a:solidFill>
                    <a:schemeClr val="bg1"/>
                  </a:solidFill>
                </a:rPr>
                <a:t>B2</a:t>
              </a:r>
              <a:endParaRPr lang="uk-UA" sz="2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9105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AD995-80B2-433C-A3C2-C28985BC9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200" y="380941"/>
            <a:ext cx="3632200" cy="923330"/>
          </a:xfrm>
        </p:spPr>
        <p:txBody>
          <a:bodyPr/>
          <a:lstStyle/>
          <a:p>
            <a:r>
              <a:rPr lang="sk-SK" dirty="0"/>
              <a:t>Hlavné </a:t>
            </a:r>
            <a:r>
              <a:rPr lang="sk-SK" dirty="0" err="1"/>
              <a:t>driver</a:t>
            </a:r>
            <a:r>
              <a:rPr lang="sk-SK" dirty="0"/>
              <a:t>-y výberu riešenia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96DA3E-7C21-4568-9B3A-4868FDF99F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807" y="380941"/>
            <a:ext cx="5695950" cy="5943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48BA5F1-073E-417D-BC66-A6FE765BFDC8}"/>
              </a:ext>
            </a:extLst>
          </p:cNvPr>
          <p:cNvSpPr txBox="1"/>
          <p:nvPr/>
        </p:nvSpPr>
        <p:spPr>
          <a:xfrm>
            <a:off x="579660" y="842606"/>
            <a:ext cx="396594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sk-SK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sk-SK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/>
              <a:t>Splnenie cieľov NKIVS „1x a dosť“ v stanovenom termíne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/>
              <a:t>Zníženie administratívnej náročnosti integrácie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/>
              <a:t>Možnosť plánovať a efektívne využívať implementačné zdroje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k-SK" sz="2000" b="1" dirty="0"/>
              <a:t>Využitie</a:t>
            </a:r>
            <a:r>
              <a:rPr lang="sk-SK" dirty="0">
                <a:solidFill>
                  <a:schemeClr val="tx2"/>
                </a:solidFill>
              </a:rPr>
              <a:t> </a:t>
            </a:r>
            <a:r>
              <a:rPr lang="sk-SK" sz="2000" b="1" dirty="0"/>
              <a:t>aktuálne prevádzkovanej technológie - TALEND (</a:t>
            </a:r>
            <a:r>
              <a:rPr lang="sk-SK" sz="2000" b="1" dirty="0" err="1"/>
              <a:t>open</a:t>
            </a:r>
            <a:r>
              <a:rPr lang="sk-SK" sz="2000" b="1" dirty="0"/>
              <a:t> </a:t>
            </a:r>
            <a:r>
              <a:rPr lang="sk-SK" sz="2000" b="1" dirty="0" err="1"/>
              <a:t>source</a:t>
            </a:r>
            <a:r>
              <a:rPr lang="sk-SK" sz="2000" b="1" dirty="0"/>
              <a:t>) líder v dátovej integrácii</a:t>
            </a:r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E77620DD-E43E-4457-BD5C-9C9B732B4E6B}"/>
              </a:ext>
            </a:extLst>
          </p:cNvPr>
          <p:cNvSpPr/>
          <p:nvPr/>
        </p:nvSpPr>
        <p:spPr>
          <a:xfrm>
            <a:off x="8229600" y="2474752"/>
            <a:ext cx="117446" cy="100668"/>
          </a:xfrm>
          <a:prstGeom prst="ellipse">
            <a:avLst/>
          </a:prstGeom>
          <a:solidFill>
            <a:schemeClr val="accent1"/>
          </a:solidFill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sk-SK" sz="2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065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GENARAL LAYOUTS">
  <a:themeElements>
    <a:clrScheme name="SIMPLICITY - Raspberry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B32066"/>
      </a:accent1>
      <a:accent2>
        <a:srgbClr val="C0C0C8"/>
      </a:accent2>
      <a:accent3>
        <a:srgbClr val="B32066"/>
      </a:accent3>
      <a:accent4>
        <a:srgbClr val="B32066"/>
      </a:accent4>
      <a:accent5>
        <a:srgbClr val="B32066"/>
      </a:accent5>
      <a:accent6>
        <a:srgbClr val="B32066"/>
      </a:accent6>
      <a:hlink>
        <a:srgbClr val="86174C"/>
      </a:hlink>
      <a:folHlink>
        <a:srgbClr val="E366A2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emeUPVI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UPVII" id="{F8B98810-472B-4719-AFCE-5F62E204AAEE}" vid="{882DB506-DF07-4331-A23E-DD434DE50C1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CA8111DA4157847AB3D28A315D6E359" ma:contentTypeVersion="1" ma:contentTypeDescription="Umožňuje vytvoriť nový dokument." ma:contentTypeScope="" ma:versionID="1432a405dbc178c3fef641232c2ddf8a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CTYWSUCD3UHA-699772915-86</_dlc_DocId>
    <_dlc_DocIdUrl xmlns="af457a4c-de28-4d38-bda9-e56a61b168cd">
      <Url>https://sp1.prod.metais.local/lepsie-data/_layouts/15/DocIdRedir.aspx?ID=CTYWSUCD3UHA-699772915-86</Url>
      <Description>CTYWSUCD3UHA-699772915-86</Description>
    </_dlc_DocIdUrl>
  </documentManagement>
</p:properties>
</file>

<file path=customXml/itemProps1.xml><?xml version="1.0" encoding="utf-8"?>
<ds:datastoreItem xmlns:ds="http://schemas.openxmlformats.org/officeDocument/2006/customXml" ds:itemID="{D867B721-23EB-4F37-A818-D1070187807D}"/>
</file>

<file path=customXml/itemProps2.xml><?xml version="1.0" encoding="utf-8"?>
<ds:datastoreItem xmlns:ds="http://schemas.openxmlformats.org/officeDocument/2006/customXml" ds:itemID="{A1560AA7-E714-4B64-884C-546F9154000D}"/>
</file>

<file path=customXml/itemProps3.xml><?xml version="1.0" encoding="utf-8"?>
<ds:datastoreItem xmlns:ds="http://schemas.openxmlformats.org/officeDocument/2006/customXml" ds:itemID="{C78DAC53-BF1D-44E1-98F1-1572AF9AFDB9}"/>
</file>

<file path=customXml/itemProps4.xml><?xml version="1.0" encoding="utf-8"?>
<ds:datastoreItem xmlns:ds="http://schemas.openxmlformats.org/officeDocument/2006/customXml" ds:itemID="{9915FA4B-C77E-4DAA-AAF0-436AEF60C39E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831</TotalTime>
  <Words>881</Words>
  <Application>Microsoft Office PowerPoint</Application>
  <PresentationFormat>Widescreen</PresentationFormat>
  <Paragraphs>203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Calibri</vt:lpstr>
      <vt:lpstr>Courier New</vt:lpstr>
      <vt:lpstr>Roboto</vt:lpstr>
      <vt:lpstr>Roboto Condensed</vt:lpstr>
      <vt:lpstr>Tahoma</vt:lpstr>
      <vt:lpstr>Wingdings</vt:lpstr>
      <vt:lpstr>GENARAL LAYOUTS</vt:lpstr>
      <vt:lpstr>ThemeUPVII</vt:lpstr>
      <vt:lpstr>PowerPoint Presentation</vt:lpstr>
      <vt:lpstr>PowerPoint Presentation</vt:lpstr>
      <vt:lpstr>PowerPoint Presentation</vt:lpstr>
      <vt:lpstr>Ciele projektu dátová integrácia</vt:lpstr>
      <vt:lpstr>Východiská projektu</vt:lpstr>
      <vt:lpstr>Platforma integrácie údajov</vt:lpstr>
      <vt:lpstr>Fázovanie projektu </vt:lpstr>
      <vt:lpstr>Mechanizmus výberu riešenia   </vt:lpstr>
      <vt:lpstr>Hlavné driver-y výberu riešenia</vt:lpstr>
      <vt:lpstr>Zvolená alternatíva B2: využitie existujúceho IS CSRÚ so zmenou modelu dodávania služieb</vt:lpstr>
      <vt:lpstr>Dátová integrácia výstup projektu </vt:lpstr>
      <vt:lpstr>Prínosy projektu</vt:lpstr>
      <vt:lpstr>Úspora verejných zdrojov</vt:lpstr>
      <vt:lpstr>Rámcový harmonogram projektu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Juraj Bardy</dc:creator>
  <cp:lastModifiedBy>Valent Gura</cp:lastModifiedBy>
  <cp:revision>86</cp:revision>
  <dcterms:created xsi:type="dcterms:W3CDTF">2017-09-04T16:09:18Z</dcterms:created>
  <dcterms:modified xsi:type="dcterms:W3CDTF">2017-09-15T06:31:29Z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0x0101009CA8111DA4157847AB3D28A315D6E359</vt:lpwstr>
  </property>
  <property fmtid="{D5CDD505-2E9C-101B-9397-08002B2CF9AE}" pid="3" name="_dlc_DocIdItemGuid">
    <vt:lpwstr>22a5a63d-eca9-4bc6-8a97-3c3b8f871fc5</vt:lpwstr>
  </property>
</Properties>
</file>