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77" r:id="rId3"/>
    <p:sldId id="295" r:id="rId4"/>
    <p:sldId id="303" r:id="rId5"/>
    <p:sldId id="304" r:id="rId6"/>
    <p:sldId id="305" r:id="rId7"/>
    <p:sldId id="282" r:id="rId8"/>
    <p:sldId id="314" r:id="rId9"/>
    <p:sldId id="315" r:id="rId10"/>
    <p:sldId id="316" r:id="rId11"/>
    <p:sldId id="317" r:id="rId12"/>
    <p:sldId id="284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7" r:id="rId23"/>
    <p:sldId id="328" r:id="rId24"/>
    <p:sldId id="334" r:id="rId25"/>
    <p:sldId id="329" r:id="rId26"/>
    <p:sldId id="330" r:id="rId27"/>
    <p:sldId id="331" r:id="rId28"/>
    <p:sldId id="332" r:id="rId29"/>
    <p:sldId id="333" r:id="rId30"/>
    <p:sldId id="267" r:id="rId31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dvolená sekcia" id="{29C13552-6C77-4FEE-9C98-A03DA76EAF8E}">
          <p14:sldIdLst/>
        </p14:section>
        <p14:section name="Sekcia bez názvu" id="{291B4776-3A2D-43BB-A279-1709C8138629}">
          <p14:sldIdLst>
            <p14:sldId id="256"/>
            <p14:sldId id="277"/>
            <p14:sldId id="295"/>
            <p14:sldId id="303"/>
            <p14:sldId id="304"/>
            <p14:sldId id="305"/>
            <p14:sldId id="282"/>
            <p14:sldId id="314"/>
            <p14:sldId id="315"/>
            <p14:sldId id="316"/>
            <p14:sldId id="317"/>
            <p14:sldId id="284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34"/>
            <p14:sldId id="329"/>
            <p14:sldId id="330"/>
            <p14:sldId id="331"/>
            <p14:sldId id="332"/>
            <p14:sldId id="333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i Adamek" initials="AA" lastIdx="5" clrIdx="0">
    <p:extLst>
      <p:ext uri="{19B8F6BF-5375-455C-9EA6-DF929625EA0E}">
        <p15:presenceInfo xmlns:p15="http://schemas.microsoft.com/office/powerpoint/2012/main" userId="Andri Adame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3" autoAdjust="0"/>
    <p:restoredTop sz="94660"/>
  </p:normalViewPr>
  <p:slideViewPr>
    <p:cSldViewPr snapToGrid="0">
      <p:cViewPr>
        <p:scale>
          <a:sx n="75" d="100"/>
          <a:sy n="75" d="100"/>
        </p:scale>
        <p:origin x="408" y="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3" d="100"/>
          <a:sy n="113" d="100"/>
        </p:scale>
        <p:origin x="424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229FB2-A0FD-4340-9188-6BA466516BF8}" type="datetimeFigureOut">
              <a:rPr lang="en-US" smtClean="0"/>
              <a:t>1/11/2017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3C5D5-FB93-5C49-9767-BEEBB4AD5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62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3C5D5-FB93-5C49-9767-BEEBB4AD509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40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3C5D5-FB93-5C49-9767-BEEBB4AD509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7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3C5D5-FB93-5C49-9767-BEEBB4AD509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49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A3C5D5-FB93-5C49-9767-BEEBB4AD509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953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0410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80744"/>
            <a:ext cx="6172200" cy="448030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13091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201572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61169"/>
            <a:ext cx="10515600" cy="400271"/>
          </a:xfrm>
        </p:spPr>
        <p:txBody>
          <a:bodyPr/>
          <a:lstStyle>
            <a:lvl1pPr marL="0" indent="0">
              <a:buNone/>
              <a:defRPr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27570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0912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0308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195836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5354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3491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sk-SK" sz="24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sk-SK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sk-SK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6338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30309"/>
            <a:ext cx="7226808" cy="5035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sk-S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25880"/>
            <a:ext cx="10515600" cy="4851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3F6FA-EEDC-4E0F-B4E8-78EA30F450DD}" type="slidenum">
              <a:rPr lang="sk-SK" smtClean="0"/>
              <a:t>‹#›</a:t>
            </a:fld>
            <a:endParaRPr lang="sk-SK"/>
          </a:p>
        </p:txBody>
      </p:sp>
      <p:pic>
        <p:nvPicPr>
          <p:cNvPr id="1026" name="Picture 2" descr="https://www.vicepremier.gov.sk/wp-content/uploads/2016/05/UPVSR-1.pn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185738"/>
            <a:ext cx="3078127" cy="99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849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8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accent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70694"/>
            <a:ext cx="9144000" cy="2387600"/>
          </a:xfrm>
        </p:spPr>
        <p:txBody>
          <a:bodyPr>
            <a:normAutofit/>
          </a:bodyPr>
          <a:lstStyle/>
          <a:p>
            <a:r>
              <a:rPr lang="sk-SK" sz="4000" dirty="0"/>
              <a:t>Strategická priorita: </a:t>
            </a:r>
            <a:br>
              <a:rPr lang="sk-SK" sz="4000" dirty="0"/>
            </a:br>
            <a:r>
              <a:rPr lang="sk-SK" sz="4000" dirty="0"/>
              <a:t>Manažment údajov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10" y="3383924"/>
            <a:ext cx="9144000" cy="424678"/>
          </a:xfrm>
        </p:spPr>
        <p:txBody>
          <a:bodyPr/>
          <a:lstStyle/>
          <a:p>
            <a:r>
              <a:rPr lang="sk-SK" dirty="0"/>
              <a:t>Sekcia informatizácie ÚPVII</a:t>
            </a:r>
          </a:p>
        </p:txBody>
      </p:sp>
      <p:sp>
        <p:nvSpPr>
          <p:cNvPr id="4" name="TextBox 30"/>
          <p:cNvSpPr txBox="1"/>
          <p:nvPr/>
        </p:nvSpPr>
        <p:spPr>
          <a:xfrm>
            <a:off x="867374" y="5972409"/>
            <a:ext cx="26478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600" b="1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K9.4 Tím lepšie dáta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135"/>
          <p:cNvGrpSpPr/>
          <p:nvPr/>
        </p:nvGrpSpPr>
        <p:grpSpPr>
          <a:xfrm>
            <a:off x="269897" y="5931906"/>
            <a:ext cx="535740" cy="509772"/>
            <a:chOff x="1588" y="4763"/>
            <a:chExt cx="6746875" cy="6419850"/>
          </a:xfrm>
          <a:solidFill>
            <a:schemeClr val="bg1">
              <a:lumMod val="50000"/>
            </a:schemeClr>
          </a:solidFill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4" name="TextBox 30"/>
          <p:cNvSpPr txBox="1"/>
          <p:nvPr/>
        </p:nvSpPr>
        <p:spPr>
          <a:xfrm>
            <a:off x="867374" y="5375641"/>
            <a:ext cx="352006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9.11.2016 </a:t>
            </a:r>
            <a:r>
              <a:rPr lang="sk-SK" sz="1600" kern="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Kick-off</a:t>
            </a:r>
            <a:r>
              <a:rPr lang="sk-SK" sz="16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prezentácia</a:t>
            </a:r>
            <a:endParaRPr kumimoji="0" lang="id-ID" sz="16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34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10"/>
          <p:cNvCxnSpPr/>
          <p:nvPr/>
        </p:nvCxnSpPr>
        <p:spPr>
          <a:xfrm>
            <a:off x="5467083" y="2672616"/>
            <a:ext cx="24183" cy="3888230"/>
          </a:xfrm>
          <a:prstGeom prst="line">
            <a:avLst/>
          </a:prstGeom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Straight Connector 10"/>
          <p:cNvCxnSpPr/>
          <p:nvPr/>
        </p:nvCxnSpPr>
        <p:spPr>
          <a:xfrm>
            <a:off x="2425785" y="2684020"/>
            <a:ext cx="24183" cy="3888230"/>
          </a:xfrm>
          <a:prstGeom prst="line">
            <a:avLst/>
          </a:prstGeom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Plánovanie workshopov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/>
        </p:nvSpPr>
        <p:spPr>
          <a:xfrm>
            <a:off x="838200" y="963978"/>
            <a:ext cx="10515600" cy="979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Workshop sa bude konať každý týždeň v</a:t>
            </a:r>
            <a:r>
              <a:rPr lang="en-US" dirty="0"/>
              <a:t> </a:t>
            </a:r>
            <a:r>
              <a:rPr lang="en-US" dirty="0" err="1"/>
              <a:t>stredu</a:t>
            </a:r>
            <a:r>
              <a:rPr lang="sk-SK" dirty="0"/>
              <a:t> o 1</a:t>
            </a:r>
            <a:r>
              <a:rPr lang="en-US" dirty="0"/>
              <a:t>4</a:t>
            </a:r>
            <a:r>
              <a:rPr lang="sk-SK" dirty="0"/>
              <a:t>:00</a:t>
            </a:r>
          </a:p>
          <a:p>
            <a:r>
              <a:rPr lang="sk-SK" dirty="0"/>
              <a:t>Výstupy úloh budú hotové v utorok o 14:00</a:t>
            </a:r>
          </a:p>
          <a:p>
            <a:endParaRPr lang="sk-SK" dirty="0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816265" y="2455421"/>
            <a:ext cx="10680410" cy="217195"/>
          </a:xfrm>
          <a:prstGeom prst="chevron">
            <a:avLst>
              <a:gd name="adj" fmla="val 22105"/>
            </a:avLst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 lIns="90000" tIns="46800" rIns="90000" bIns="46800" anchor="ctr">
            <a:noAutofit/>
          </a:bodyPr>
          <a:lstStyle/>
          <a:p>
            <a:pPr algn="ctr" defTabSz="900113" eaLnBrk="0" hangingPunct="0"/>
            <a:endParaRPr lang="en-US" sz="1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18653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9321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39989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50657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61325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71993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82661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>
            <a:off x="93329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>
            <a:off x="10323512" y="2455421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Flowchart: Decision 9"/>
          <p:cNvSpPr/>
          <p:nvPr/>
        </p:nvSpPr>
        <p:spPr>
          <a:xfrm>
            <a:off x="2326530" y="3205671"/>
            <a:ext cx="187473" cy="155544"/>
          </a:xfrm>
          <a:prstGeom prst="flowChartDecisi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11"/>
          <p:cNvSpPr txBox="1"/>
          <p:nvPr/>
        </p:nvSpPr>
        <p:spPr>
          <a:xfrm>
            <a:off x="2514002" y="3148984"/>
            <a:ext cx="6641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Workshop 1: </a:t>
            </a:r>
            <a:r>
              <a:rPr lang="sk-SK" sz="12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Kick-off</a:t>
            </a:r>
            <a:r>
              <a:rPr lang="sk-SK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</a:t>
            </a:r>
            <a:r>
              <a:rPr lang="sk-SK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Sformovanie tímu a rozdelenie úloh, diskusia o rozsahu riešenia</a:t>
            </a:r>
          </a:p>
        </p:txBody>
      </p:sp>
      <p:sp>
        <p:nvSpPr>
          <p:cNvPr id="45" name="TextBox 11"/>
          <p:cNvSpPr txBox="1"/>
          <p:nvPr/>
        </p:nvSpPr>
        <p:spPr>
          <a:xfrm>
            <a:off x="3590186" y="3461367"/>
            <a:ext cx="7119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Workshop 2: </a:t>
            </a:r>
            <a:r>
              <a:rPr lang="sk-SK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Referenčné údaje, dátová kvalita a dátová integrácia </a:t>
            </a:r>
          </a:p>
        </p:txBody>
      </p:sp>
      <p:sp>
        <p:nvSpPr>
          <p:cNvPr id="46" name="Flowchart: Decision 9"/>
          <p:cNvSpPr/>
          <p:nvPr/>
        </p:nvSpPr>
        <p:spPr>
          <a:xfrm>
            <a:off x="3415117" y="3522094"/>
            <a:ext cx="187473" cy="155544"/>
          </a:xfrm>
          <a:prstGeom prst="flowChartDecision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11"/>
          <p:cNvSpPr txBox="1"/>
          <p:nvPr/>
        </p:nvSpPr>
        <p:spPr>
          <a:xfrm>
            <a:off x="4665423" y="3784401"/>
            <a:ext cx="52777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Workshop 3: </a:t>
            </a:r>
            <a:r>
              <a:rPr lang="sk-SK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Analytické využitie dát, služba moje dáta a </a:t>
            </a:r>
            <a:r>
              <a:rPr lang="sk-SK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geo</a:t>
            </a:r>
            <a:r>
              <a:rPr lang="sk-SK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-dáta </a:t>
            </a:r>
          </a:p>
        </p:txBody>
      </p:sp>
      <p:sp>
        <p:nvSpPr>
          <p:cNvPr id="48" name="Flowchart: Decision 9"/>
          <p:cNvSpPr/>
          <p:nvPr/>
        </p:nvSpPr>
        <p:spPr>
          <a:xfrm>
            <a:off x="4490355" y="3845128"/>
            <a:ext cx="187473" cy="155544"/>
          </a:xfrm>
          <a:prstGeom prst="flowChartDecision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11"/>
          <p:cNvSpPr txBox="1"/>
          <p:nvPr/>
        </p:nvSpPr>
        <p:spPr>
          <a:xfrm>
            <a:off x="5552152" y="4194173"/>
            <a:ext cx="43910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Workshop 4: </a:t>
            </a:r>
            <a:r>
              <a:rPr lang="sk-SK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Plánovanie</a:t>
            </a:r>
            <a:endParaRPr lang="sk-SK" sz="12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Flowchart: Decision 9"/>
          <p:cNvSpPr/>
          <p:nvPr/>
        </p:nvSpPr>
        <p:spPr>
          <a:xfrm>
            <a:off x="5377084" y="4254900"/>
            <a:ext cx="187473" cy="155544"/>
          </a:xfrm>
          <a:prstGeom prst="flowChartDecisi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1"/>
          <p:cNvSpPr>
            <a:spLocks noChangeArrowheads="1"/>
          </p:cNvSpPr>
          <p:nvPr/>
        </p:nvSpPr>
        <p:spPr bwMode="auto">
          <a:xfrm>
            <a:off x="1434717" y="2057857"/>
            <a:ext cx="4208175" cy="2878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algn="ctr" defTabSz="762000" eaLnBrk="0" hangingPunct="0"/>
            <a:r>
              <a:rPr lang="sk-SK" sz="1200" b="1" dirty="0">
                <a:solidFill>
                  <a:schemeClr val="bg1"/>
                </a:solidFill>
              </a:rPr>
              <a:t>November 16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1" name="Rectangle 21"/>
          <p:cNvSpPr>
            <a:spLocks noChangeArrowheads="1"/>
          </p:cNvSpPr>
          <p:nvPr/>
        </p:nvSpPr>
        <p:spPr bwMode="auto">
          <a:xfrm>
            <a:off x="5740401" y="2060370"/>
            <a:ext cx="4583111" cy="28529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algn="ctr" defTabSz="762000" eaLnBrk="0" hangingPunct="0"/>
            <a:r>
              <a:rPr lang="sk-SK" sz="1200" b="1" dirty="0">
                <a:solidFill>
                  <a:schemeClr val="bg1"/>
                </a:solidFill>
              </a:rPr>
              <a:t>December 16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41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Časový plán úloh</a:t>
            </a:r>
            <a:endParaRPr lang="en-US" dirty="0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816265" y="2455421"/>
            <a:ext cx="10680410" cy="217195"/>
          </a:xfrm>
          <a:prstGeom prst="chevron">
            <a:avLst>
              <a:gd name="adj" fmla="val 22105"/>
            </a:avLst>
          </a:prstGeom>
          <a:solidFill>
            <a:schemeClr val="tx1">
              <a:lumMod val="65000"/>
              <a:lumOff val="35000"/>
            </a:schemeClr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  <a:extLst/>
        </p:spPr>
        <p:txBody>
          <a:bodyPr lIns="90000" tIns="46800" rIns="90000" bIns="46800" anchor="ctr">
            <a:noAutofit/>
          </a:bodyPr>
          <a:lstStyle/>
          <a:p>
            <a:pPr algn="ctr" defTabSz="900113" eaLnBrk="0" hangingPunct="0"/>
            <a:endParaRPr lang="en-US" sz="12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18653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29321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39989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50657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61325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71993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82661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Line 34"/>
          <p:cNvSpPr>
            <a:spLocks noChangeShapeType="1"/>
          </p:cNvSpPr>
          <p:nvPr/>
        </p:nvSpPr>
        <p:spPr bwMode="auto">
          <a:xfrm>
            <a:off x="9332912" y="2444017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Line 34"/>
          <p:cNvSpPr>
            <a:spLocks noChangeShapeType="1"/>
          </p:cNvSpPr>
          <p:nvPr/>
        </p:nvSpPr>
        <p:spPr bwMode="auto">
          <a:xfrm>
            <a:off x="10323512" y="2455421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US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9" name="Straight Connector 10"/>
          <p:cNvCxnSpPr/>
          <p:nvPr/>
        </p:nvCxnSpPr>
        <p:spPr>
          <a:xfrm>
            <a:off x="7819666" y="2684020"/>
            <a:ext cx="28913" cy="3888230"/>
          </a:xfrm>
          <a:prstGeom prst="line">
            <a:avLst/>
          </a:prstGeom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168"/>
          <p:cNvSpPr txBox="1"/>
          <p:nvPr/>
        </p:nvSpPr>
        <p:spPr>
          <a:xfrm flipH="1">
            <a:off x="2049533" y="2953045"/>
            <a:ext cx="3341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Analýza aktuálneho stavu</a:t>
            </a:r>
          </a:p>
        </p:txBody>
      </p:sp>
      <p:cxnSp>
        <p:nvCxnSpPr>
          <p:cNvPr id="26" name="Rovná spojnica 25"/>
          <p:cNvCxnSpPr/>
          <p:nvPr/>
        </p:nvCxnSpPr>
        <p:spPr>
          <a:xfrm flipV="1">
            <a:off x="2428353" y="3262006"/>
            <a:ext cx="1745695" cy="96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ovná spojnica 28"/>
          <p:cNvCxnSpPr/>
          <p:nvPr/>
        </p:nvCxnSpPr>
        <p:spPr>
          <a:xfrm>
            <a:off x="2780125" y="4286925"/>
            <a:ext cx="193750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68"/>
          <p:cNvSpPr txBox="1"/>
          <p:nvPr/>
        </p:nvSpPr>
        <p:spPr>
          <a:xfrm flipH="1">
            <a:off x="2507083" y="3425966"/>
            <a:ext cx="35293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Posúdenie alternatív pre riadenie jednotlivé témy</a:t>
            </a:r>
          </a:p>
        </p:txBody>
      </p:sp>
      <p:cxnSp>
        <p:nvCxnSpPr>
          <p:cNvPr id="32" name="Rovná spojnica 31"/>
          <p:cNvCxnSpPr/>
          <p:nvPr/>
        </p:nvCxnSpPr>
        <p:spPr>
          <a:xfrm flipV="1">
            <a:off x="2435667" y="3809400"/>
            <a:ext cx="1725455" cy="511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68"/>
          <p:cNvSpPr txBox="1"/>
          <p:nvPr/>
        </p:nvSpPr>
        <p:spPr>
          <a:xfrm flipH="1">
            <a:off x="3299487" y="3924532"/>
            <a:ext cx="3281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Návrh princípov a výber štandardov</a:t>
            </a:r>
          </a:p>
        </p:txBody>
      </p:sp>
      <p:cxnSp>
        <p:nvCxnSpPr>
          <p:cNvPr id="35" name="Rovná spojnica 34"/>
          <p:cNvCxnSpPr/>
          <p:nvPr/>
        </p:nvCxnSpPr>
        <p:spPr>
          <a:xfrm>
            <a:off x="2752725" y="4843391"/>
            <a:ext cx="2708678" cy="836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ovná spojnica 39"/>
          <p:cNvCxnSpPr/>
          <p:nvPr/>
        </p:nvCxnSpPr>
        <p:spPr>
          <a:xfrm>
            <a:off x="5525608" y="6428969"/>
            <a:ext cx="2294058" cy="9642"/>
          </a:xfrm>
          <a:prstGeom prst="line">
            <a:avLst/>
          </a:prstGeom>
          <a:ln w="762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168"/>
          <p:cNvSpPr txBox="1"/>
          <p:nvPr/>
        </p:nvSpPr>
        <p:spPr>
          <a:xfrm flipH="1">
            <a:off x="5461403" y="6067243"/>
            <a:ext cx="2514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Pripomienkovanie</a:t>
            </a:r>
          </a:p>
        </p:txBody>
      </p:sp>
      <p:sp>
        <p:nvSpPr>
          <p:cNvPr id="42" name="TextBox 168"/>
          <p:cNvSpPr txBox="1"/>
          <p:nvPr/>
        </p:nvSpPr>
        <p:spPr>
          <a:xfrm flipH="1">
            <a:off x="5508057" y="5561112"/>
            <a:ext cx="15536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Plánovanie realizácie</a:t>
            </a:r>
          </a:p>
        </p:txBody>
      </p:sp>
      <p:cxnSp>
        <p:nvCxnSpPr>
          <p:cNvPr id="43" name="Rovná spojnica 42"/>
          <p:cNvCxnSpPr/>
          <p:nvPr/>
        </p:nvCxnSpPr>
        <p:spPr>
          <a:xfrm flipV="1">
            <a:off x="4451604" y="5386827"/>
            <a:ext cx="1015479" cy="1568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168"/>
          <p:cNvSpPr txBox="1"/>
          <p:nvPr/>
        </p:nvSpPr>
        <p:spPr>
          <a:xfrm flipH="1">
            <a:off x="3252385" y="4503687"/>
            <a:ext cx="35293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Návrh architektúry a úprava modelov</a:t>
            </a:r>
          </a:p>
        </p:txBody>
      </p:sp>
      <p:sp>
        <p:nvSpPr>
          <p:cNvPr id="37" name="TextBox 168"/>
          <p:cNvSpPr txBox="1"/>
          <p:nvPr/>
        </p:nvSpPr>
        <p:spPr>
          <a:xfrm flipH="1">
            <a:off x="3165095" y="5038760"/>
            <a:ext cx="15536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Legislatívna analýza</a:t>
            </a:r>
          </a:p>
        </p:txBody>
      </p:sp>
      <p:cxnSp>
        <p:nvCxnSpPr>
          <p:cNvPr id="38" name="Rovná spojnica 37"/>
          <p:cNvCxnSpPr/>
          <p:nvPr/>
        </p:nvCxnSpPr>
        <p:spPr>
          <a:xfrm>
            <a:off x="5531032" y="5883761"/>
            <a:ext cx="2279099" cy="467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lowchart: Decision 9"/>
          <p:cNvSpPr/>
          <p:nvPr/>
        </p:nvSpPr>
        <p:spPr>
          <a:xfrm>
            <a:off x="7740385" y="3193926"/>
            <a:ext cx="187473" cy="155544"/>
          </a:xfrm>
          <a:prstGeom prst="flowChartDecisi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168"/>
          <p:cNvSpPr txBox="1"/>
          <p:nvPr/>
        </p:nvSpPr>
        <p:spPr>
          <a:xfrm flipH="1">
            <a:off x="7910766" y="3130393"/>
            <a:ext cx="3341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Pripravená ucelená verzia</a:t>
            </a:r>
          </a:p>
        </p:txBody>
      </p:sp>
      <p:sp>
        <p:nvSpPr>
          <p:cNvPr id="46" name="Content Placeholder 1"/>
          <p:cNvSpPr>
            <a:spLocks noGrp="1"/>
          </p:cNvSpPr>
          <p:nvPr/>
        </p:nvSpPr>
        <p:spPr>
          <a:xfrm>
            <a:off x="838200" y="963978"/>
            <a:ext cx="10515600" cy="979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Pre dokument Strate</a:t>
            </a:r>
            <a:r>
              <a:rPr lang="en-US" dirty="0"/>
              <a:t>g</a:t>
            </a:r>
            <a:r>
              <a:rPr lang="sk-SK" dirty="0" err="1"/>
              <a:t>ická</a:t>
            </a:r>
            <a:r>
              <a:rPr lang="sk-SK" dirty="0"/>
              <a:t> priorita Manažment údajov</a:t>
            </a:r>
          </a:p>
          <a:p>
            <a:endParaRPr lang="sk-SK" dirty="0"/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1434717" y="2057857"/>
            <a:ext cx="4208175" cy="28780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algn="ctr" defTabSz="762000" eaLnBrk="0" hangingPunct="0"/>
            <a:r>
              <a:rPr lang="sk-SK" sz="1200" b="1" dirty="0">
                <a:solidFill>
                  <a:schemeClr val="bg1"/>
                </a:solidFill>
              </a:rPr>
              <a:t>November 16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7" name="Rectangle 21"/>
          <p:cNvSpPr>
            <a:spLocks noChangeArrowheads="1"/>
          </p:cNvSpPr>
          <p:nvPr/>
        </p:nvSpPr>
        <p:spPr bwMode="auto">
          <a:xfrm>
            <a:off x="5740401" y="2060370"/>
            <a:ext cx="4583111" cy="28529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  <a:extLst/>
        </p:spPr>
        <p:txBody>
          <a:bodyPr lIns="0" tIns="0" rIns="0" bIns="0" anchor="ctr">
            <a:noAutofit/>
          </a:bodyPr>
          <a:lstStyle/>
          <a:p>
            <a:pPr algn="ctr" defTabSz="762000" eaLnBrk="0" hangingPunct="0"/>
            <a:r>
              <a:rPr lang="sk-SK" sz="1200" b="1" dirty="0">
                <a:solidFill>
                  <a:schemeClr val="bg1"/>
                </a:solidFill>
              </a:rPr>
              <a:t>December 16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8" name="Straight Connector 10"/>
          <p:cNvCxnSpPr/>
          <p:nvPr/>
        </p:nvCxnSpPr>
        <p:spPr>
          <a:xfrm>
            <a:off x="5467083" y="2672616"/>
            <a:ext cx="24183" cy="3888230"/>
          </a:xfrm>
          <a:prstGeom prst="line">
            <a:avLst/>
          </a:prstGeom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Straight Connector 10"/>
          <p:cNvCxnSpPr/>
          <p:nvPr/>
        </p:nvCxnSpPr>
        <p:spPr>
          <a:xfrm>
            <a:off x="2425785" y="2684020"/>
            <a:ext cx="24183" cy="3888230"/>
          </a:xfrm>
          <a:prstGeom prst="line">
            <a:avLst/>
          </a:prstGeom>
          <a:ln w="9525" cap="flat" cmpd="sng" algn="ctr">
            <a:solidFill>
              <a:srgbClr val="C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0" name="Flowchart: Decision 9"/>
          <p:cNvSpPr/>
          <p:nvPr/>
        </p:nvSpPr>
        <p:spPr>
          <a:xfrm>
            <a:off x="2326530" y="3205671"/>
            <a:ext cx="187473" cy="155544"/>
          </a:xfrm>
          <a:prstGeom prst="flowChartDecisi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Flowchart: Decision 9"/>
          <p:cNvSpPr/>
          <p:nvPr/>
        </p:nvSpPr>
        <p:spPr>
          <a:xfrm>
            <a:off x="5385437" y="3161188"/>
            <a:ext cx="187473" cy="155544"/>
          </a:xfrm>
          <a:prstGeom prst="flowChartDecisi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168"/>
          <p:cNvSpPr txBox="1"/>
          <p:nvPr/>
        </p:nvSpPr>
        <p:spPr>
          <a:xfrm flipH="1">
            <a:off x="5544910" y="3105737"/>
            <a:ext cx="3341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Pripravená prvá verzia</a:t>
            </a:r>
          </a:p>
        </p:txBody>
      </p:sp>
    </p:spTree>
    <p:extLst>
      <p:ext uri="{BB962C8B-B14F-4D97-AF65-F5344CB8AC3E}">
        <p14:creationId xmlns:p14="http://schemas.microsoft.com/office/powerpoint/2010/main" val="3044481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Obsah prezentácie</a:t>
            </a:r>
            <a:endParaRPr lang="en-US" dirty="0"/>
          </a:p>
        </p:txBody>
      </p:sp>
      <p:graphicFrame>
        <p:nvGraphicFramePr>
          <p:cNvPr id="4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605189"/>
              </p:ext>
            </p:extLst>
          </p:nvPr>
        </p:nvGraphicFramePr>
        <p:xfrm>
          <a:off x="382588" y="1600193"/>
          <a:ext cx="11104562" cy="1394463"/>
        </p:xfrm>
        <a:graphic>
          <a:graphicData uri="http://schemas.openxmlformats.org/drawingml/2006/table">
            <a:tbl>
              <a:tblPr/>
              <a:tblGrid>
                <a:gridCol w="738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6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Kontext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cs-CZ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en-US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Organizácia</a:t>
                      </a:r>
                      <a:r>
                        <a:rPr lang="en-US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a </a:t>
                      </a:r>
                      <a:r>
                        <a:rPr lang="en-US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harmonogram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cs-CZ" sz="1800" b="0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  <a:endParaRPr lang="en-US" sz="1800" b="0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0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Prístup k riešeniu strategickej priority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415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Štruktúra pripravovaného dokumentu</a:t>
            </a:r>
            <a:endParaRPr lang="en-US" dirty="0"/>
          </a:p>
        </p:txBody>
      </p:sp>
      <p:sp>
        <p:nvSpPr>
          <p:cNvPr id="305" name="Freeform 7"/>
          <p:cNvSpPr>
            <a:spLocks/>
          </p:cNvSpPr>
          <p:nvPr/>
        </p:nvSpPr>
        <p:spPr bwMode="auto">
          <a:xfrm>
            <a:off x="12011216" y="146820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4546A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6" name="Freeform 8"/>
          <p:cNvSpPr>
            <a:spLocks/>
          </p:cNvSpPr>
          <p:nvPr/>
        </p:nvSpPr>
        <p:spPr bwMode="auto">
          <a:xfrm>
            <a:off x="10007111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7" name="Freeform 9"/>
          <p:cNvSpPr>
            <a:spLocks/>
          </p:cNvSpPr>
          <p:nvPr/>
        </p:nvSpPr>
        <p:spPr bwMode="auto">
          <a:xfrm>
            <a:off x="10007111" y="1487250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9FCBE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8" name="Freeform 10"/>
          <p:cNvSpPr>
            <a:spLocks/>
          </p:cNvSpPr>
          <p:nvPr/>
        </p:nvSpPr>
        <p:spPr bwMode="auto">
          <a:xfrm>
            <a:off x="8003006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9FCBE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09" name="Freeform 11"/>
          <p:cNvSpPr>
            <a:spLocks/>
          </p:cNvSpPr>
          <p:nvPr/>
        </p:nvSpPr>
        <p:spPr bwMode="auto">
          <a:xfrm>
            <a:off x="8003006" y="1487250"/>
            <a:ext cx="179061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7BB8E1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0" name="Freeform 12"/>
          <p:cNvSpPr>
            <a:spLocks/>
          </p:cNvSpPr>
          <p:nvPr/>
        </p:nvSpPr>
        <p:spPr bwMode="auto">
          <a:xfrm>
            <a:off x="5997180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7BB8E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1" name="Freeform 7"/>
          <p:cNvSpPr>
            <a:spLocks/>
          </p:cNvSpPr>
          <p:nvPr/>
        </p:nvSpPr>
        <p:spPr bwMode="auto">
          <a:xfrm>
            <a:off x="5997180" y="1487250"/>
            <a:ext cx="180783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4098D4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2" name="Freeform 8"/>
          <p:cNvSpPr>
            <a:spLocks/>
          </p:cNvSpPr>
          <p:nvPr/>
        </p:nvSpPr>
        <p:spPr bwMode="auto">
          <a:xfrm>
            <a:off x="3993076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4098D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3" name="Freeform 9"/>
          <p:cNvSpPr>
            <a:spLocks/>
          </p:cNvSpPr>
          <p:nvPr/>
        </p:nvSpPr>
        <p:spPr bwMode="auto">
          <a:xfrm>
            <a:off x="3993076" y="1477725"/>
            <a:ext cx="182504" cy="1399775"/>
          </a:xfrm>
          <a:custGeom>
            <a:avLst/>
            <a:gdLst>
              <a:gd name="T0" fmla="*/ 54 w 82"/>
              <a:gd name="T1" fmla="*/ 575 h 628"/>
              <a:gd name="T2" fmla="*/ 54 w 82"/>
              <a:gd name="T3" fmla="*/ 0 h 628"/>
              <a:gd name="T4" fmla="*/ 0 w 82"/>
              <a:gd name="T5" fmla="*/ 11 h 628"/>
              <a:gd name="T6" fmla="*/ 0 w 82"/>
              <a:gd name="T7" fmla="*/ 628 h 628"/>
              <a:gd name="T8" fmla="*/ 54 w 82"/>
              <a:gd name="T9" fmla="*/ 617 h 628"/>
              <a:gd name="T10" fmla="*/ 54 w 82"/>
              <a:gd name="T11" fmla="*/ 617 h 628"/>
              <a:gd name="T12" fmla="*/ 80 w 82"/>
              <a:gd name="T13" fmla="*/ 587 h 628"/>
              <a:gd name="T14" fmla="*/ 54 w 82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2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2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2980B9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4" name="Freeform 10"/>
          <p:cNvSpPr>
            <a:spLocks/>
          </p:cNvSpPr>
          <p:nvPr/>
        </p:nvSpPr>
        <p:spPr bwMode="auto">
          <a:xfrm>
            <a:off x="1988971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5" name="Freeform 11"/>
          <p:cNvSpPr>
            <a:spLocks/>
          </p:cNvSpPr>
          <p:nvPr/>
        </p:nvSpPr>
        <p:spPr bwMode="auto">
          <a:xfrm>
            <a:off x="1988971" y="1487250"/>
            <a:ext cx="179061" cy="1399775"/>
          </a:xfrm>
          <a:custGeom>
            <a:avLst/>
            <a:gdLst>
              <a:gd name="T0" fmla="*/ 54 w 81"/>
              <a:gd name="T1" fmla="*/ 575 h 628"/>
              <a:gd name="T2" fmla="*/ 54 w 81"/>
              <a:gd name="T3" fmla="*/ 0 h 628"/>
              <a:gd name="T4" fmla="*/ 0 w 81"/>
              <a:gd name="T5" fmla="*/ 11 h 628"/>
              <a:gd name="T6" fmla="*/ 0 w 81"/>
              <a:gd name="T7" fmla="*/ 628 h 628"/>
              <a:gd name="T8" fmla="*/ 54 w 81"/>
              <a:gd name="T9" fmla="*/ 617 h 628"/>
              <a:gd name="T10" fmla="*/ 54 w 81"/>
              <a:gd name="T11" fmla="*/ 617 h 628"/>
              <a:gd name="T12" fmla="*/ 80 w 81"/>
              <a:gd name="T13" fmla="*/ 587 h 628"/>
              <a:gd name="T14" fmla="*/ 54 w 81"/>
              <a:gd name="T15" fmla="*/ 57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1" h="628">
                <a:moveTo>
                  <a:pt x="54" y="575"/>
                </a:moveTo>
                <a:cubicBezTo>
                  <a:pt x="54" y="0"/>
                  <a:pt x="54" y="0"/>
                  <a:pt x="54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28"/>
                  <a:pt x="0" y="628"/>
                  <a:pt x="0" y="628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54" y="617"/>
                  <a:pt x="54" y="617"/>
                </a:cubicBezTo>
                <a:cubicBezTo>
                  <a:pt x="54" y="617"/>
                  <a:pt x="81" y="613"/>
                  <a:pt x="80" y="587"/>
                </a:cubicBezTo>
                <a:cubicBezTo>
                  <a:pt x="79" y="568"/>
                  <a:pt x="54" y="575"/>
                  <a:pt x="54" y="575"/>
                </a:cubicBezTo>
                <a:close/>
              </a:path>
            </a:pathLst>
          </a:custGeom>
          <a:solidFill>
            <a:srgbClr val="1F608B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6" name="Freeform 12"/>
          <p:cNvSpPr>
            <a:spLocks/>
          </p:cNvSpPr>
          <p:nvPr/>
        </p:nvSpPr>
        <p:spPr bwMode="auto">
          <a:xfrm>
            <a:off x="-16855" y="1378781"/>
            <a:ext cx="2183166" cy="1811270"/>
          </a:xfrm>
          <a:custGeom>
            <a:avLst/>
            <a:gdLst>
              <a:gd name="T0" fmla="*/ 954 w 980"/>
              <a:gd name="T1" fmla="*/ 7 h 813"/>
              <a:gd name="T2" fmla="*/ 954 w 980"/>
              <a:gd name="T3" fmla="*/ 7 h 813"/>
              <a:gd name="T4" fmla="*/ 0 w 980"/>
              <a:gd name="T5" fmla="*/ 196 h 813"/>
              <a:gd name="T6" fmla="*/ 0 w 980"/>
              <a:gd name="T7" fmla="*/ 813 h 813"/>
              <a:gd name="T8" fmla="*/ 954 w 980"/>
              <a:gd name="T9" fmla="*/ 624 h 813"/>
              <a:gd name="T10" fmla="*/ 980 w 980"/>
              <a:gd name="T11" fmla="*/ 636 h 813"/>
              <a:gd name="T12" fmla="*/ 980 w 980"/>
              <a:gd name="T13" fmla="*/ 18 h 813"/>
              <a:gd name="T14" fmla="*/ 954 w 980"/>
              <a:gd name="T15" fmla="*/ 7 h 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0" h="813">
                <a:moveTo>
                  <a:pt x="954" y="7"/>
                </a:moveTo>
                <a:cubicBezTo>
                  <a:pt x="954" y="7"/>
                  <a:pt x="954" y="7"/>
                  <a:pt x="954" y="7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813"/>
                  <a:pt x="0" y="813"/>
                  <a:pt x="0" y="813"/>
                </a:cubicBezTo>
                <a:cubicBezTo>
                  <a:pt x="954" y="624"/>
                  <a:pt x="954" y="624"/>
                  <a:pt x="954" y="624"/>
                </a:cubicBezTo>
                <a:cubicBezTo>
                  <a:pt x="954" y="624"/>
                  <a:pt x="979" y="617"/>
                  <a:pt x="980" y="636"/>
                </a:cubicBezTo>
                <a:cubicBezTo>
                  <a:pt x="980" y="18"/>
                  <a:pt x="980" y="18"/>
                  <a:pt x="980" y="18"/>
                </a:cubicBezTo>
                <a:cubicBezTo>
                  <a:pt x="979" y="0"/>
                  <a:pt x="954" y="7"/>
                  <a:pt x="954" y="7"/>
                </a:cubicBezTo>
                <a:close/>
              </a:path>
            </a:pathLst>
          </a:custGeom>
          <a:solidFill>
            <a:srgbClr val="1F608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8" name="TextBox 39"/>
          <p:cNvSpPr txBox="1"/>
          <p:nvPr/>
        </p:nvSpPr>
        <p:spPr>
          <a:xfrm>
            <a:off x="152655" y="2370144"/>
            <a:ext cx="1258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Úvodný pohľad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/>
            </a:endParaRPr>
          </a:p>
        </p:txBody>
      </p:sp>
      <p:sp>
        <p:nvSpPr>
          <p:cNvPr id="319" name="Freeform 102"/>
          <p:cNvSpPr>
            <a:spLocks noEditPoints="1"/>
          </p:cNvSpPr>
          <p:nvPr/>
        </p:nvSpPr>
        <p:spPr bwMode="auto">
          <a:xfrm>
            <a:off x="757700" y="1891704"/>
            <a:ext cx="463006" cy="463006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20" name="Group 351"/>
          <p:cNvGrpSpPr/>
          <p:nvPr/>
        </p:nvGrpSpPr>
        <p:grpSpPr>
          <a:xfrm>
            <a:off x="2302868" y="1834068"/>
            <a:ext cx="1469878" cy="844476"/>
            <a:chOff x="2302868" y="2703772"/>
            <a:chExt cx="1469878" cy="844476"/>
          </a:xfrm>
        </p:grpSpPr>
        <p:sp>
          <p:nvSpPr>
            <p:cNvPr id="321" name="TextBox 227"/>
            <p:cNvSpPr txBox="1"/>
            <p:nvPr/>
          </p:nvSpPr>
          <p:spPr>
            <a:xfrm>
              <a:off x="2302868" y="2963473"/>
              <a:ext cx="10985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Ciele realizácie</a:t>
              </a:r>
              <a:endParaRPr kumimoji="0" lang="id-ID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grpSp>
          <p:nvGrpSpPr>
            <p:cNvPr id="322" name="Group 232"/>
            <p:cNvGrpSpPr/>
            <p:nvPr/>
          </p:nvGrpSpPr>
          <p:grpSpPr>
            <a:xfrm>
              <a:off x="3368348" y="2703772"/>
              <a:ext cx="404398" cy="479417"/>
              <a:chOff x="10414652" y="3620343"/>
              <a:chExt cx="328613" cy="389574"/>
            </a:xfrm>
            <a:solidFill>
              <a:sysClr val="window" lastClr="FFFFFF"/>
            </a:solidFill>
          </p:grpSpPr>
          <p:sp>
            <p:nvSpPr>
              <p:cNvPr id="323" name="Freeform 98"/>
              <p:cNvSpPr>
                <a:spLocks noEditPoints="1"/>
              </p:cNvSpPr>
              <p:nvPr/>
            </p:nvSpPr>
            <p:spPr bwMode="auto">
              <a:xfrm>
                <a:off x="10486559" y="3620343"/>
                <a:ext cx="188913" cy="93663"/>
              </a:xfrm>
              <a:custGeom>
                <a:avLst/>
                <a:gdLst>
                  <a:gd name="T0" fmla="*/ 32 w 32"/>
                  <a:gd name="T1" fmla="*/ 8 h 16"/>
                  <a:gd name="T2" fmla="*/ 24 w 32"/>
                  <a:gd name="T3" fmla="*/ 8 h 16"/>
                  <a:gd name="T4" fmla="*/ 16 w 32"/>
                  <a:gd name="T5" fmla="*/ 0 h 16"/>
                  <a:gd name="T6" fmla="*/ 8 w 32"/>
                  <a:gd name="T7" fmla="*/ 8 h 16"/>
                  <a:gd name="T8" fmla="*/ 0 w 32"/>
                  <a:gd name="T9" fmla="*/ 8 h 16"/>
                  <a:gd name="T10" fmla="*/ 0 w 32"/>
                  <a:gd name="T11" fmla="*/ 16 h 16"/>
                  <a:gd name="T12" fmla="*/ 32 w 32"/>
                  <a:gd name="T13" fmla="*/ 16 h 16"/>
                  <a:gd name="T14" fmla="*/ 32 w 32"/>
                  <a:gd name="T15" fmla="*/ 8 h 16"/>
                  <a:gd name="T16" fmla="*/ 16 w 32"/>
                  <a:gd name="T17" fmla="*/ 12 h 16"/>
                  <a:gd name="T18" fmla="*/ 12 w 32"/>
                  <a:gd name="T19" fmla="*/ 8 h 16"/>
                  <a:gd name="T20" fmla="*/ 16 w 32"/>
                  <a:gd name="T21" fmla="*/ 4 h 16"/>
                  <a:gd name="T22" fmla="*/ 20 w 32"/>
                  <a:gd name="T23" fmla="*/ 8 h 16"/>
                  <a:gd name="T24" fmla="*/ 16 w 32"/>
                  <a:gd name="T25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" h="16">
                    <a:moveTo>
                      <a:pt x="32" y="8"/>
                    </a:moveTo>
                    <a:cubicBezTo>
                      <a:pt x="24" y="8"/>
                      <a:pt x="24" y="8"/>
                      <a:pt x="24" y="8"/>
                    </a:cubicBezTo>
                    <a:cubicBezTo>
                      <a:pt x="24" y="4"/>
                      <a:pt x="20" y="0"/>
                      <a:pt x="16" y="0"/>
                    </a:cubicBezTo>
                    <a:cubicBezTo>
                      <a:pt x="12" y="0"/>
                      <a:pt x="8" y="4"/>
                      <a:pt x="8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2" y="16"/>
                      <a:pt x="32" y="16"/>
                      <a:pt x="32" y="16"/>
                    </a:cubicBezTo>
                    <a:lnTo>
                      <a:pt x="32" y="8"/>
                    </a:lnTo>
                    <a:close/>
                    <a:moveTo>
                      <a:pt x="16" y="12"/>
                    </a:moveTo>
                    <a:cubicBezTo>
                      <a:pt x="14" y="12"/>
                      <a:pt x="12" y="10"/>
                      <a:pt x="12" y="8"/>
                    </a:cubicBezTo>
                    <a:cubicBezTo>
                      <a:pt x="12" y="6"/>
                      <a:pt x="14" y="4"/>
                      <a:pt x="16" y="4"/>
                    </a:cubicBezTo>
                    <a:cubicBezTo>
                      <a:pt x="18" y="4"/>
                      <a:pt x="20" y="6"/>
                      <a:pt x="20" y="8"/>
                    </a:cubicBezTo>
                    <a:cubicBezTo>
                      <a:pt x="20" y="10"/>
                      <a:pt x="18" y="12"/>
                      <a:pt x="1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Freeform 99"/>
              <p:cNvSpPr>
                <a:spLocks noEditPoints="1"/>
              </p:cNvSpPr>
              <p:nvPr/>
            </p:nvSpPr>
            <p:spPr bwMode="auto">
              <a:xfrm>
                <a:off x="10414652" y="3681304"/>
                <a:ext cx="328613" cy="328613"/>
              </a:xfrm>
              <a:custGeom>
                <a:avLst/>
                <a:gdLst>
                  <a:gd name="T0" fmla="*/ 178 w 207"/>
                  <a:gd name="T1" fmla="*/ 0 h 207"/>
                  <a:gd name="T2" fmla="*/ 178 w 207"/>
                  <a:gd name="T3" fmla="*/ 44 h 207"/>
                  <a:gd name="T4" fmla="*/ 29 w 207"/>
                  <a:gd name="T5" fmla="*/ 44 h 207"/>
                  <a:gd name="T6" fmla="*/ 29 w 207"/>
                  <a:gd name="T7" fmla="*/ 0 h 207"/>
                  <a:gd name="T8" fmla="*/ 0 w 207"/>
                  <a:gd name="T9" fmla="*/ 0 h 207"/>
                  <a:gd name="T10" fmla="*/ 0 w 207"/>
                  <a:gd name="T11" fmla="*/ 207 h 207"/>
                  <a:gd name="T12" fmla="*/ 207 w 207"/>
                  <a:gd name="T13" fmla="*/ 207 h 207"/>
                  <a:gd name="T14" fmla="*/ 207 w 207"/>
                  <a:gd name="T15" fmla="*/ 0 h 207"/>
                  <a:gd name="T16" fmla="*/ 178 w 207"/>
                  <a:gd name="T17" fmla="*/ 0 h 207"/>
                  <a:gd name="T18" fmla="*/ 96 w 207"/>
                  <a:gd name="T19" fmla="*/ 174 h 207"/>
                  <a:gd name="T20" fmla="*/ 85 w 207"/>
                  <a:gd name="T21" fmla="*/ 166 h 207"/>
                  <a:gd name="T22" fmla="*/ 44 w 207"/>
                  <a:gd name="T23" fmla="*/ 122 h 207"/>
                  <a:gd name="T24" fmla="*/ 67 w 207"/>
                  <a:gd name="T25" fmla="*/ 103 h 207"/>
                  <a:gd name="T26" fmla="*/ 96 w 207"/>
                  <a:gd name="T27" fmla="*/ 133 h 207"/>
                  <a:gd name="T28" fmla="*/ 155 w 207"/>
                  <a:gd name="T29" fmla="*/ 74 h 207"/>
                  <a:gd name="T30" fmla="*/ 178 w 207"/>
                  <a:gd name="T31" fmla="*/ 96 h 207"/>
                  <a:gd name="T32" fmla="*/ 96 w 207"/>
                  <a:gd name="T33" fmla="*/ 17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207">
                    <a:moveTo>
                      <a:pt x="178" y="0"/>
                    </a:moveTo>
                    <a:lnTo>
                      <a:pt x="178" y="44"/>
                    </a:lnTo>
                    <a:lnTo>
                      <a:pt x="29" y="44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07"/>
                    </a:lnTo>
                    <a:lnTo>
                      <a:pt x="207" y="207"/>
                    </a:lnTo>
                    <a:lnTo>
                      <a:pt x="207" y="0"/>
                    </a:lnTo>
                    <a:lnTo>
                      <a:pt x="178" y="0"/>
                    </a:lnTo>
                    <a:close/>
                    <a:moveTo>
                      <a:pt x="96" y="174"/>
                    </a:moveTo>
                    <a:lnTo>
                      <a:pt x="85" y="166"/>
                    </a:lnTo>
                    <a:lnTo>
                      <a:pt x="44" y="122"/>
                    </a:lnTo>
                    <a:lnTo>
                      <a:pt x="67" y="103"/>
                    </a:lnTo>
                    <a:lnTo>
                      <a:pt x="96" y="133"/>
                    </a:lnTo>
                    <a:lnTo>
                      <a:pt x="155" y="74"/>
                    </a:lnTo>
                    <a:lnTo>
                      <a:pt x="178" y="96"/>
                    </a:lnTo>
                    <a:lnTo>
                      <a:pt x="96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326" name="TextBox 226"/>
          <p:cNvSpPr txBox="1"/>
          <p:nvPr/>
        </p:nvSpPr>
        <p:spPr>
          <a:xfrm>
            <a:off x="4452740" y="2403048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Organizácia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7" name="Freeform 101"/>
          <p:cNvSpPr>
            <a:spLocks noEditPoints="1"/>
          </p:cNvSpPr>
          <p:nvPr/>
        </p:nvSpPr>
        <p:spPr bwMode="auto">
          <a:xfrm>
            <a:off x="6808561" y="1897035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29" name="TextBox 228"/>
          <p:cNvSpPr txBox="1"/>
          <p:nvPr/>
        </p:nvSpPr>
        <p:spPr>
          <a:xfrm>
            <a:off x="6548939" y="2403048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Stratégia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37" name="TextBox 229"/>
          <p:cNvSpPr txBox="1"/>
          <p:nvPr/>
        </p:nvSpPr>
        <p:spPr>
          <a:xfrm>
            <a:off x="8365036" y="2403048"/>
            <a:ext cx="12570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Architektúra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3" name="TextBox 230"/>
          <p:cNvSpPr txBox="1"/>
          <p:nvPr/>
        </p:nvSpPr>
        <p:spPr>
          <a:xfrm>
            <a:off x="10572088" y="2403048"/>
            <a:ext cx="10230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Rea</a:t>
            </a:r>
            <a:r>
              <a:rPr lang="sk-SK" sz="1600" b="1" kern="0" dirty="0" err="1">
                <a:solidFill>
                  <a:prstClr val="white"/>
                </a:solidFill>
              </a:rPr>
              <a:t>lizácia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8" name="TextBox 44"/>
          <p:cNvSpPr txBox="1"/>
          <p:nvPr/>
        </p:nvSpPr>
        <p:spPr>
          <a:xfrm>
            <a:off x="2660196" y="5934911"/>
            <a:ext cx="1630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 "/>
              </a:rPr>
              <a:t>Dokument</a:t>
            </a:r>
            <a:r>
              <a:rPr kumimoji="0" lang="sk-SK" sz="1600" b="1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 "/>
              </a:rPr>
              <a:t> </a:t>
            </a:r>
            <a:r>
              <a:rPr kumimoji="0" lang="sk-SK" sz="1600" b="1" i="0" u="none" strike="noStrike" kern="0" cap="none" spc="0" normalizeH="0" noProof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 "/>
              </a:rPr>
              <a:t>Doc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"/>
            </a:endParaRPr>
          </a:p>
        </p:txBody>
      </p:sp>
      <p:grpSp>
        <p:nvGrpSpPr>
          <p:cNvPr id="349" name="Group 100"/>
          <p:cNvGrpSpPr/>
          <p:nvPr/>
        </p:nvGrpSpPr>
        <p:grpSpPr>
          <a:xfrm>
            <a:off x="186198" y="3298076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351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2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3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4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5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6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7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8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9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0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1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2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3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4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7" name="Group 257"/>
          <p:cNvGrpSpPr/>
          <p:nvPr/>
        </p:nvGrpSpPr>
        <p:grpSpPr>
          <a:xfrm>
            <a:off x="1991151" y="3351902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369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0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1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2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3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4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5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6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7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8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9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0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1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2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68" name="Rectangle 272"/>
          <p:cNvSpPr/>
          <p:nvPr/>
        </p:nvSpPr>
        <p:spPr>
          <a:xfrm>
            <a:off x="1880564" y="3685798"/>
            <a:ext cx="2300699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Motivačná analýza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sz="1050" kern="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Stakeholderi</a:t>
            </a: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ich záujmy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Architektonické ciele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85" name="Group 273"/>
          <p:cNvGrpSpPr/>
          <p:nvPr/>
        </p:nvGrpSpPr>
        <p:grpSpPr>
          <a:xfrm>
            <a:off x="3999351" y="3298076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387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8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9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0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1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2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3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4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5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6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7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8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99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0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86" name="Rectangle 288"/>
          <p:cNvSpPr/>
          <p:nvPr/>
        </p:nvSpPr>
        <p:spPr>
          <a:xfrm>
            <a:off x="3789838" y="3651876"/>
            <a:ext cx="193145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Zodpovednosť a kompetencie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Návrh organizačných zmien 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03" name="Group 289"/>
          <p:cNvGrpSpPr/>
          <p:nvPr/>
        </p:nvGrpSpPr>
        <p:grpSpPr>
          <a:xfrm>
            <a:off x="5998023" y="3278992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405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6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7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8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9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0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1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2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3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4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5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6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7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8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04" name="Rectangle 304"/>
          <p:cNvSpPr/>
          <p:nvPr/>
        </p:nvSpPr>
        <p:spPr>
          <a:xfrm>
            <a:off x="5872519" y="3689884"/>
            <a:ext cx="206137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50" b="1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Posúdenie alternatív: </a:t>
            </a: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Výber strategického prístupu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Predpoklady realizácie 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21" name="Group 305"/>
          <p:cNvGrpSpPr/>
          <p:nvPr/>
        </p:nvGrpSpPr>
        <p:grpSpPr>
          <a:xfrm>
            <a:off x="8008108" y="3283266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423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4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5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6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7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8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9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0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1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2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3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4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5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6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38" name="TextBox 253"/>
          <p:cNvSpPr txBox="1"/>
          <p:nvPr/>
        </p:nvSpPr>
        <p:spPr>
          <a:xfrm>
            <a:off x="8830148" y="6238665"/>
            <a:ext cx="1130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6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Source Sans Pro Light"/>
              </a:rPr>
              <a:t>EA model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Source Sans Pro Light"/>
            </a:endParaRPr>
          </a:p>
        </p:txBody>
      </p:sp>
      <p:grpSp>
        <p:nvGrpSpPr>
          <p:cNvPr id="439" name="Group 321"/>
          <p:cNvGrpSpPr/>
          <p:nvPr/>
        </p:nvGrpSpPr>
        <p:grpSpPr>
          <a:xfrm>
            <a:off x="10025172" y="3298076"/>
            <a:ext cx="269159" cy="253225"/>
            <a:chOff x="1587" y="1"/>
            <a:chExt cx="1746446" cy="1643062"/>
          </a:xfrm>
          <a:solidFill>
            <a:sysClr val="window" lastClr="FFFFFF">
              <a:lumMod val="85000"/>
            </a:sysClr>
          </a:solidFill>
        </p:grpSpPr>
        <p:sp>
          <p:nvSpPr>
            <p:cNvPr id="441" name="Freeform 45"/>
            <p:cNvSpPr>
              <a:spLocks/>
            </p:cNvSpPr>
            <p:nvPr/>
          </p:nvSpPr>
          <p:spPr bwMode="auto">
            <a:xfrm>
              <a:off x="1587" y="1"/>
              <a:ext cx="225425" cy="225425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8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8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6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2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6" y="0"/>
                    <a:pt x="177" y="21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2" name="Freeform 46"/>
            <p:cNvSpPr>
              <a:spLocks/>
            </p:cNvSpPr>
            <p:nvPr/>
          </p:nvSpPr>
          <p:spPr bwMode="auto">
            <a:xfrm>
              <a:off x="239713" y="236538"/>
              <a:ext cx="223838" cy="225425"/>
            </a:xfrm>
            <a:custGeom>
              <a:avLst/>
              <a:gdLst>
                <a:gd name="T0" fmla="*/ 176 w 176"/>
                <a:gd name="T1" fmla="*/ 129 h 177"/>
                <a:gd name="T2" fmla="*/ 128 w 176"/>
                <a:gd name="T3" fmla="*/ 177 h 177"/>
                <a:gd name="T4" fmla="*/ 47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7 w 176"/>
                <a:gd name="T11" fmla="*/ 0 h 177"/>
                <a:gd name="T12" fmla="*/ 128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5"/>
                    <a:pt x="155" y="177"/>
                    <a:pt x="128" y="177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3" name="Freeform 47"/>
            <p:cNvSpPr>
              <a:spLocks/>
            </p:cNvSpPr>
            <p:nvPr/>
          </p:nvSpPr>
          <p:spPr bwMode="auto">
            <a:xfrm>
              <a:off x="474663" y="471488"/>
              <a:ext cx="223838" cy="227013"/>
            </a:xfrm>
            <a:custGeom>
              <a:avLst/>
              <a:gdLst>
                <a:gd name="T0" fmla="*/ 176 w 176"/>
                <a:gd name="T1" fmla="*/ 129 h 177"/>
                <a:gd name="T2" fmla="*/ 129 w 176"/>
                <a:gd name="T3" fmla="*/ 177 h 177"/>
                <a:gd name="T4" fmla="*/ 48 w 176"/>
                <a:gd name="T5" fmla="*/ 177 h 177"/>
                <a:gd name="T6" fmla="*/ 0 w 176"/>
                <a:gd name="T7" fmla="*/ 129 h 177"/>
                <a:gd name="T8" fmla="*/ 0 w 176"/>
                <a:gd name="T9" fmla="*/ 48 h 177"/>
                <a:gd name="T10" fmla="*/ 48 w 176"/>
                <a:gd name="T11" fmla="*/ 0 h 177"/>
                <a:gd name="T12" fmla="*/ 129 w 176"/>
                <a:gd name="T13" fmla="*/ 0 h 177"/>
                <a:gd name="T14" fmla="*/ 176 w 176"/>
                <a:gd name="T15" fmla="*/ 48 h 177"/>
                <a:gd name="T16" fmla="*/ 176 w 176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129"/>
                  </a:moveTo>
                  <a:cubicBezTo>
                    <a:pt x="176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2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4" name="Freeform 48"/>
            <p:cNvSpPr>
              <a:spLocks/>
            </p:cNvSpPr>
            <p:nvPr/>
          </p:nvSpPr>
          <p:spPr bwMode="auto">
            <a:xfrm>
              <a:off x="711200" y="709613"/>
              <a:ext cx="225425" cy="223838"/>
            </a:xfrm>
            <a:custGeom>
              <a:avLst/>
              <a:gdLst>
                <a:gd name="T0" fmla="*/ 177 w 177"/>
                <a:gd name="T1" fmla="*/ 129 h 176"/>
                <a:gd name="T2" fmla="*/ 129 w 177"/>
                <a:gd name="T3" fmla="*/ 176 h 176"/>
                <a:gd name="T4" fmla="*/ 48 w 177"/>
                <a:gd name="T5" fmla="*/ 176 h 176"/>
                <a:gd name="T6" fmla="*/ 0 w 177"/>
                <a:gd name="T7" fmla="*/ 129 h 176"/>
                <a:gd name="T8" fmla="*/ 0 w 177"/>
                <a:gd name="T9" fmla="*/ 47 h 176"/>
                <a:gd name="T10" fmla="*/ 48 w 177"/>
                <a:gd name="T11" fmla="*/ 0 h 176"/>
                <a:gd name="T12" fmla="*/ 129 w 177"/>
                <a:gd name="T13" fmla="*/ 0 h 176"/>
                <a:gd name="T14" fmla="*/ 177 w 177"/>
                <a:gd name="T15" fmla="*/ 47 h 176"/>
                <a:gd name="T16" fmla="*/ 177 w 177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129"/>
                  </a:moveTo>
                  <a:cubicBezTo>
                    <a:pt x="177" y="155"/>
                    <a:pt x="155" y="176"/>
                    <a:pt x="129" y="176"/>
                  </a:cubicBezTo>
                  <a:cubicBezTo>
                    <a:pt x="48" y="176"/>
                    <a:pt x="48" y="176"/>
                    <a:pt x="48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1"/>
                    <a:pt x="177" y="47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5" name="Freeform 49"/>
            <p:cNvSpPr>
              <a:spLocks/>
            </p:cNvSpPr>
            <p:nvPr/>
          </p:nvSpPr>
          <p:spPr bwMode="auto">
            <a:xfrm>
              <a:off x="1587" y="1417638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6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6" y="177"/>
                    <a:pt x="177" y="156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6" name="Freeform 50"/>
            <p:cNvSpPr>
              <a:spLocks/>
            </p:cNvSpPr>
            <p:nvPr/>
          </p:nvSpPr>
          <p:spPr bwMode="auto">
            <a:xfrm>
              <a:off x="239713" y="1181101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8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8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7" y="177"/>
                  </a:cubicBezTo>
                  <a:cubicBezTo>
                    <a:pt x="128" y="177"/>
                    <a:pt x="128" y="177"/>
                    <a:pt x="128" y="177"/>
                  </a:cubicBezTo>
                  <a:cubicBezTo>
                    <a:pt x="155" y="177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7" name="Freeform 51"/>
            <p:cNvSpPr>
              <a:spLocks/>
            </p:cNvSpPr>
            <p:nvPr/>
          </p:nvSpPr>
          <p:spPr bwMode="auto">
            <a:xfrm>
              <a:off x="474663" y="946151"/>
              <a:ext cx="223838" cy="223838"/>
            </a:xfrm>
            <a:custGeom>
              <a:avLst/>
              <a:gdLst>
                <a:gd name="T0" fmla="*/ 176 w 176"/>
                <a:gd name="T1" fmla="*/ 48 h 176"/>
                <a:gd name="T2" fmla="*/ 129 w 176"/>
                <a:gd name="T3" fmla="*/ 0 h 176"/>
                <a:gd name="T4" fmla="*/ 48 w 176"/>
                <a:gd name="T5" fmla="*/ 0 h 176"/>
                <a:gd name="T6" fmla="*/ 0 w 176"/>
                <a:gd name="T7" fmla="*/ 48 h 176"/>
                <a:gd name="T8" fmla="*/ 0 w 176"/>
                <a:gd name="T9" fmla="*/ 129 h 176"/>
                <a:gd name="T10" fmla="*/ 48 w 176"/>
                <a:gd name="T11" fmla="*/ 176 h 176"/>
                <a:gd name="T12" fmla="*/ 129 w 176"/>
                <a:gd name="T13" fmla="*/ 176 h 176"/>
                <a:gd name="T14" fmla="*/ 176 w 176"/>
                <a:gd name="T15" fmla="*/ 129 h 176"/>
                <a:gd name="T16" fmla="*/ 176 w 176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48"/>
                  </a:moveTo>
                  <a:cubicBezTo>
                    <a:pt x="176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6" y="155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8" name="Freeform 52"/>
            <p:cNvSpPr>
              <a:spLocks/>
            </p:cNvSpPr>
            <p:nvPr/>
          </p:nvSpPr>
          <p:spPr bwMode="auto">
            <a:xfrm>
              <a:off x="814583" y="1"/>
              <a:ext cx="223838" cy="225425"/>
            </a:xfrm>
            <a:custGeom>
              <a:avLst/>
              <a:gdLst>
                <a:gd name="T0" fmla="*/ 176 w 176"/>
                <a:gd name="T1" fmla="*/ 129 h 176"/>
                <a:gd name="T2" fmla="*/ 129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8 h 176"/>
                <a:gd name="T10" fmla="*/ 47 w 176"/>
                <a:gd name="T11" fmla="*/ 0 h 176"/>
                <a:gd name="T12" fmla="*/ 129 w 176"/>
                <a:gd name="T13" fmla="*/ 0 h 176"/>
                <a:gd name="T14" fmla="*/ 176 w 176"/>
                <a:gd name="T15" fmla="*/ 48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9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6" y="21"/>
                    <a:pt x="176" y="48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9" name="Freeform 53"/>
            <p:cNvSpPr>
              <a:spLocks/>
            </p:cNvSpPr>
            <p:nvPr/>
          </p:nvSpPr>
          <p:spPr bwMode="auto">
            <a:xfrm>
              <a:off x="1051120" y="236538"/>
              <a:ext cx="225425" cy="225425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5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1" y="177"/>
                    <a:pt x="0" y="155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0" name="Freeform 54"/>
            <p:cNvSpPr>
              <a:spLocks/>
            </p:cNvSpPr>
            <p:nvPr/>
          </p:nvSpPr>
          <p:spPr bwMode="auto">
            <a:xfrm>
              <a:off x="1286070" y="471488"/>
              <a:ext cx="225425" cy="227013"/>
            </a:xfrm>
            <a:custGeom>
              <a:avLst/>
              <a:gdLst>
                <a:gd name="T0" fmla="*/ 177 w 177"/>
                <a:gd name="T1" fmla="*/ 129 h 177"/>
                <a:gd name="T2" fmla="*/ 129 w 177"/>
                <a:gd name="T3" fmla="*/ 177 h 177"/>
                <a:gd name="T4" fmla="*/ 48 w 177"/>
                <a:gd name="T5" fmla="*/ 177 h 177"/>
                <a:gd name="T6" fmla="*/ 0 w 177"/>
                <a:gd name="T7" fmla="*/ 129 h 177"/>
                <a:gd name="T8" fmla="*/ 0 w 177"/>
                <a:gd name="T9" fmla="*/ 48 h 177"/>
                <a:gd name="T10" fmla="*/ 48 w 177"/>
                <a:gd name="T11" fmla="*/ 0 h 177"/>
                <a:gd name="T12" fmla="*/ 129 w 177"/>
                <a:gd name="T13" fmla="*/ 0 h 177"/>
                <a:gd name="T14" fmla="*/ 177 w 177"/>
                <a:gd name="T15" fmla="*/ 48 h 177"/>
                <a:gd name="T16" fmla="*/ 177 w 177"/>
                <a:gd name="T17" fmla="*/ 129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129"/>
                  </a:moveTo>
                  <a:cubicBezTo>
                    <a:pt x="177" y="156"/>
                    <a:pt x="155" y="177"/>
                    <a:pt x="129" y="177"/>
                  </a:cubicBezTo>
                  <a:cubicBezTo>
                    <a:pt x="48" y="177"/>
                    <a:pt x="48" y="177"/>
                    <a:pt x="48" y="177"/>
                  </a:cubicBezTo>
                  <a:cubicBezTo>
                    <a:pt x="22" y="177"/>
                    <a:pt x="0" y="156"/>
                    <a:pt x="0" y="12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22"/>
                    <a:pt x="22" y="0"/>
                    <a:pt x="48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55" y="0"/>
                    <a:pt x="177" y="22"/>
                    <a:pt x="177" y="48"/>
                  </a:cubicBezTo>
                  <a:lnTo>
                    <a:pt x="177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1" name="Freeform 55"/>
            <p:cNvSpPr>
              <a:spLocks/>
            </p:cNvSpPr>
            <p:nvPr/>
          </p:nvSpPr>
          <p:spPr bwMode="auto">
            <a:xfrm>
              <a:off x="1524195" y="709613"/>
              <a:ext cx="223838" cy="223838"/>
            </a:xfrm>
            <a:custGeom>
              <a:avLst/>
              <a:gdLst>
                <a:gd name="T0" fmla="*/ 176 w 176"/>
                <a:gd name="T1" fmla="*/ 129 h 176"/>
                <a:gd name="T2" fmla="*/ 128 w 176"/>
                <a:gd name="T3" fmla="*/ 176 h 176"/>
                <a:gd name="T4" fmla="*/ 47 w 176"/>
                <a:gd name="T5" fmla="*/ 176 h 176"/>
                <a:gd name="T6" fmla="*/ 0 w 176"/>
                <a:gd name="T7" fmla="*/ 129 h 176"/>
                <a:gd name="T8" fmla="*/ 0 w 176"/>
                <a:gd name="T9" fmla="*/ 47 h 176"/>
                <a:gd name="T10" fmla="*/ 47 w 176"/>
                <a:gd name="T11" fmla="*/ 0 h 176"/>
                <a:gd name="T12" fmla="*/ 128 w 176"/>
                <a:gd name="T13" fmla="*/ 0 h 176"/>
                <a:gd name="T14" fmla="*/ 176 w 176"/>
                <a:gd name="T15" fmla="*/ 47 h 176"/>
                <a:gd name="T16" fmla="*/ 176 w 176"/>
                <a:gd name="T17" fmla="*/ 12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6">
                  <a:moveTo>
                    <a:pt x="176" y="129"/>
                  </a:moveTo>
                  <a:cubicBezTo>
                    <a:pt x="176" y="155"/>
                    <a:pt x="155" y="176"/>
                    <a:pt x="128" y="176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21" y="176"/>
                    <a:pt x="0" y="155"/>
                    <a:pt x="0" y="1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55" y="0"/>
                    <a:pt x="176" y="21"/>
                    <a:pt x="176" y="47"/>
                  </a:cubicBezTo>
                  <a:lnTo>
                    <a:pt x="176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2" name="Freeform 56"/>
            <p:cNvSpPr>
              <a:spLocks/>
            </p:cNvSpPr>
            <p:nvPr/>
          </p:nvSpPr>
          <p:spPr bwMode="auto">
            <a:xfrm>
              <a:off x="814583" y="1417638"/>
              <a:ext cx="223838" cy="225425"/>
            </a:xfrm>
            <a:custGeom>
              <a:avLst/>
              <a:gdLst>
                <a:gd name="T0" fmla="*/ 176 w 176"/>
                <a:gd name="T1" fmla="*/ 48 h 177"/>
                <a:gd name="T2" fmla="*/ 129 w 176"/>
                <a:gd name="T3" fmla="*/ 0 h 177"/>
                <a:gd name="T4" fmla="*/ 47 w 176"/>
                <a:gd name="T5" fmla="*/ 0 h 177"/>
                <a:gd name="T6" fmla="*/ 0 w 176"/>
                <a:gd name="T7" fmla="*/ 48 h 177"/>
                <a:gd name="T8" fmla="*/ 0 w 176"/>
                <a:gd name="T9" fmla="*/ 129 h 177"/>
                <a:gd name="T10" fmla="*/ 47 w 176"/>
                <a:gd name="T11" fmla="*/ 177 h 177"/>
                <a:gd name="T12" fmla="*/ 129 w 176"/>
                <a:gd name="T13" fmla="*/ 177 h 177"/>
                <a:gd name="T14" fmla="*/ 176 w 176"/>
                <a:gd name="T15" fmla="*/ 129 h 177"/>
                <a:gd name="T16" fmla="*/ 176 w 176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6" h="177">
                  <a:moveTo>
                    <a:pt x="176" y="48"/>
                  </a:moveTo>
                  <a:cubicBezTo>
                    <a:pt x="176" y="22"/>
                    <a:pt x="155" y="0"/>
                    <a:pt x="129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1" y="177"/>
                    <a:pt x="47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6" y="156"/>
                    <a:pt x="176" y="129"/>
                  </a:cubicBezTo>
                  <a:lnTo>
                    <a:pt x="176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3" name="Freeform 57"/>
            <p:cNvSpPr>
              <a:spLocks/>
            </p:cNvSpPr>
            <p:nvPr/>
          </p:nvSpPr>
          <p:spPr bwMode="auto">
            <a:xfrm>
              <a:off x="1051120" y="1181101"/>
              <a:ext cx="225425" cy="225425"/>
            </a:xfrm>
            <a:custGeom>
              <a:avLst/>
              <a:gdLst>
                <a:gd name="T0" fmla="*/ 177 w 177"/>
                <a:gd name="T1" fmla="*/ 48 h 177"/>
                <a:gd name="T2" fmla="*/ 129 w 177"/>
                <a:gd name="T3" fmla="*/ 0 h 177"/>
                <a:gd name="T4" fmla="*/ 48 w 177"/>
                <a:gd name="T5" fmla="*/ 0 h 177"/>
                <a:gd name="T6" fmla="*/ 0 w 177"/>
                <a:gd name="T7" fmla="*/ 48 h 177"/>
                <a:gd name="T8" fmla="*/ 0 w 177"/>
                <a:gd name="T9" fmla="*/ 129 h 177"/>
                <a:gd name="T10" fmla="*/ 48 w 177"/>
                <a:gd name="T11" fmla="*/ 177 h 177"/>
                <a:gd name="T12" fmla="*/ 129 w 177"/>
                <a:gd name="T13" fmla="*/ 177 h 177"/>
                <a:gd name="T14" fmla="*/ 177 w 177"/>
                <a:gd name="T15" fmla="*/ 129 h 177"/>
                <a:gd name="T16" fmla="*/ 177 w 177"/>
                <a:gd name="T17" fmla="*/ 4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7">
                  <a:moveTo>
                    <a:pt x="177" y="48"/>
                  </a:moveTo>
                  <a:cubicBezTo>
                    <a:pt x="177" y="22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1" y="0"/>
                    <a:pt x="0" y="22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1" y="177"/>
                    <a:pt x="48" y="177"/>
                  </a:cubicBezTo>
                  <a:cubicBezTo>
                    <a:pt x="129" y="177"/>
                    <a:pt x="129" y="177"/>
                    <a:pt x="129" y="177"/>
                  </a:cubicBezTo>
                  <a:cubicBezTo>
                    <a:pt x="155" y="177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4" name="Freeform 58"/>
            <p:cNvSpPr>
              <a:spLocks/>
            </p:cNvSpPr>
            <p:nvPr/>
          </p:nvSpPr>
          <p:spPr bwMode="auto">
            <a:xfrm>
              <a:off x="1286070" y="946151"/>
              <a:ext cx="225425" cy="223838"/>
            </a:xfrm>
            <a:custGeom>
              <a:avLst/>
              <a:gdLst>
                <a:gd name="T0" fmla="*/ 177 w 177"/>
                <a:gd name="T1" fmla="*/ 48 h 176"/>
                <a:gd name="T2" fmla="*/ 129 w 177"/>
                <a:gd name="T3" fmla="*/ 0 h 176"/>
                <a:gd name="T4" fmla="*/ 48 w 177"/>
                <a:gd name="T5" fmla="*/ 0 h 176"/>
                <a:gd name="T6" fmla="*/ 0 w 177"/>
                <a:gd name="T7" fmla="*/ 48 h 176"/>
                <a:gd name="T8" fmla="*/ 0 w 177"/>
                <a:gd name="T9" fmla="*/ 129 h 176"/>
                <a:gd name="T10" fmla="*/ 48 w 177"/>
                <a:gd name="T11" fmla="*/ 176 h 176"/>
                <a:gd name="T12" fmla="*/ 129 w 177"/>
                <a:gd name="T13" fmla="*/ 176 h 176"/>
                <a:gd name="T14" fmla="*/ 177 w 177"/>
                <a:gd name="T15" fmla="*/ 129 h 176"/>
                <a:gd name="T16" fmla="*/ 177 w 177"/>
                <a:gd name="T17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76">
                  <a:moveTo>
                    <a:pt x="177" y="48"/>
                  </a:moveTo>
                  <a:cubicBezTo>
                    <a:pt x="177" y="21"/>
                    <a:pt x="155" y="0"/>
                    <a:pt x="129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5"/>
                    <a:pt x="22" y="176"/>
                    <a:pt x="48" y="176"/>
                  </a:cubicBezTo>
                  <a:cubicBezTo>
                    <a:pt x="129" y="176"/>
                    <a:pt x="129" y="176"/>
                    <a:pt x="129" y="176"/>
                  </a:cubicBezTo>
                  <a:cubicBezTo>
                    <a:pt x="155" y="176"/>
                    <a:pt x="177" y="155"/>
                    <a:pt x="177" y="129"/>
                  </a:cubicBezTo>
                  <a:lnTo>
                    <a:pt x="177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40" name="Rectangle 336"/>
          <p:cNvSpPr/>
          <p:nvPr/>
        </p:nvSpPr>
        <p:spPr>
          <a:xfrm>
            <a:off x="10075533" y="3689884"/>
            <a:ext cx="193568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id-ID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Legislatívne požiadavky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id-ID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Problémy a výzvy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id-ID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Plánovanie a migrácia (v súlade s akčným plánom) 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5" name="Rectangle 304"/>
          <p:cNvSpPr/>
          <p:nvPr/>
        </p:nvSpPr>
        <p:spPr>
          <a:xfrm>
            <a:off x="7974026" y="3660426"/>
            <a:ext cx="206137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Biznis vrstva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Aplikačná vrstva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Dátová vrstva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Technologická vrstva </a:t>
            </a:r>
            <a:endParaRPr kumimoji="0" lang="id-ID" sz="105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56" name="Group 8"/>
          <p:cNvGrpSpPr/>
          <p:nvPr/>
        </p:nvGrpSpPr>
        <p:grpSpPr>
          <a:xfrm>
            <a:off x="2190710" y="5838961"/>
            <a:ext cx="430247" cy="488165"/>
            <a:chOff x="1663030" y="680759"/>
            <a:chExt cx="330200" cy="374650"/>
          </a:xfrm>
          <a:solidFill>
            <a:schemeClr val="accent1">
              <a:lumMod val="75000"/>
            </a:schemeClr>
          </a:solidFill>
        </p:grpSpPr>
        <p:sp>
          <p:nvSpPr>
            <p:cNvPr id="457" name="Freeform 12"/>
            <p:cNvSpPr>
              <a:spLocks noEditPoints="1"/>
            </p:cNvSpPr>
            <p:nvPr/>
          </p:nvSpPr>
          <p:spPr bwMode="auto">
            <a:xfrm>
              <a:off x="1663030" y="680759"/>
              <a:ext cx="330200" cy="374650"/>
            </a:xfrm>
            <a:custGeom>
              <a:avLst/>
              <a:gdLst>
                <a:gd name="T0" fmla="*/ 141 w 208"/>
                <a:gd name="T1" fmla="*/ 0 h 236"/>
                <a:gd name="T2" fmla="*/ 0 w 208"/>
                <a:gd name="T3" fmla="*/ 0 h 236"/>
                <a:gd name="T4" fmla="*/ 0 w 208"/>
                <a:gd name="T5" fmla="*/ 236 h 236"/>
                <a:gd name="T6" fmla="*/ 208 w 208"/>
                <a:gd name="T7" fmla="*/ 236 h 236"/>
                <a:gd name="T8" fmla="*/ 208 w 208"/>
                <a:gd name="T9" fmla="*/ 66 h 236"/>
                <a:gd name="T10" fmla="*/ 141 w 208"/>
                <a:gd name="T11" fmla="*/ 0 h 236"/>
                <a:gd name="T12" fmla="*/ 178 w 208"/>
                <a:gd name="T13" fmla="*/ 207 h 236"/>
                <a:gd name="T14" fmla="*/ 30 w 208"/>
                <a:gd name="T15" fmla="*/ 207 h 236"/>
                <a:gd name="T16" fmla="*/ 30 w 208"/>
                <a:gd name="T17" fmla="*/ 29 h 236"/>
                <a:gd name="T18" fmla="*/ 126 w 208"/>
                <a:gd name="T19" fmla="*/ 29 h 236"/>
                <a:gd name="T20" fmla="*/ 178 w 208"/>
                <a:gd name="T21" fmla="*/ 81 h 236"/>
                <a:gd name="T22" fmla="*/ 178 w 208"/>
                <a:gd name="T23" fmla="*/ 20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36">
                  <a:moveTo>
                    <a:pt x="141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208" y="236"/>
                  </a:lnTo>
                  <a:lnTo>
                    <a:pt x="208" y="66"/>
                  </a:lnTo>
                  <a:lnTo>
                    <a:pt x="141" y="0"/>
                  </a:lnTo>
                  <a:close/>
                  <a:moveTo>
                    <a:pt x="178" y="207"/>
                  </a:moveTo>
                  <a:lnTo>
                    <a:pt x="30" y="207"/>
                  </a:lnTo>
                  <a:lnTo>
                    <a:pt x="30" y="29"/>
                  </a:lnTo>
                  <a:lnTo>
                    <a:pt x="126" y="29"/>
                  </a:lnTo>
                  <a:lnTo>
                    <a:pt x="178" y="81"/>
                  </a:lnTo>
                  <a:lnTo>
                    <a:pt x="17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8" name="Freeform 13"/>
            <p:cNvSpPr>
              <a:spLocks noEditPoints="1"/>
            </p:cNvSpPr>
            <p:nvPr/>
          </p:nvSpPr>
          <p:spPr bwMode="auto">
            <a:xfrm>
              <a:off x="1734467" y="820459"/>
              <a:ext cx="187325" cy="165100"/>
            </a:xfrm>
            <a:custGeom>
              <a:avLst/>
              <a:gdLst>
                <a:gd name="T0" fmla="*/ 0 w 118"/>
                <a:gd name="T1" fmla="*/ 104 h 104"/>
                <a:gd name="T2" fmla="*/ 118 w 118"/>
                <a:gd name="T3" fmla="*/ 104 h 104"/>
                <a:gd name="T4" fmla="*/ 118 w 118"/>
                <a:gd name="T5" fmla="*/ 0 h 104"/>
                <a:gd name="T6" fmla="*/ 0 w 118"/>
                <a:gd name="T7" fmla="*/ 0 h 104"/>
                <a:gd name="T8" fmla="*/ 0 w 118"/>
                <a:gd name="T9" fmla="*/ 104 h 104"/>
                <a:gd name="T10" fmla="*/ 59 w 118"/>
                <a:gd name="T11" fmla="*/ 15 h 104"/>
                <a:gd name="T12" fmla="*/ 103 w 118"/>
                <a:gd name="T13" fmla="*/ 15 h 104"/>
                <a:gd name="T14" fmla="*/ 103 w 118"/>
                <a:gd name="T15" fmla="*/ 45 h 104"/>
                <a:gd name="T16" fmla="*/ 59 w 118"/>
                <a:gd name="T17" fmla="*/ 45 h 104"/>
                <a:gd name="T18" fmla="*/ 59 w 118"/>
                <a:gd name="T19" fmla="*/ 15 h 104"/>
                <a:gd name="T20" fmla="*/ 59 w 118"/>
                <a:gd name="T21" fmla="*/ 60 h 104"/>
                <a:gd name="T22" fmla="*/ 103 w 118"/>
                <a:gd name="T23" fmla="*/ 60 h 104"/>
                <a:gd name="T24" fmla="*/ 103 w 118"/>
                <a:gd name="T25" fmla="*/ 89 h 104"/>
                <a:gd name="T26" fmla="*/ 59 w 118"/>
                <a:gd name="T27" fmla="*/ 89 h 104"/>
                <a:gd name="T28" fmla="*/ 59 w 118"/>
                <a:gd name="T29" fmla="*/ 60 h 104"/>
                <a:gd name="T30" fmla="*/ 14 w 118"/>
                <a:gd name="T31" fmla="*/ 15 h 104"/>
                <a:gd name="T32" fmla="*/ 44 w 118"/>
                <a:gd name="T33" fmla="*/ 15 h 104"/>
                <a:gd name="T34" fmla="*/ 44 w 118"/>
                <a:gd name="T35" fmla="*/ 45 h 104"/>
                <a:gd name="T36" fmla="*/ 14 w 118"/>
                <a:gd name="T37" fmla="*/ 45 h 104"/>
                <a:gd name="T38" fmla="*/ 14 w 118"/>
                <a:gd name="T39" fmla="*/ 15 h 104"/>
                <a:gd name="T40" fmla="*/ 14 w 118"/>
                <a:gd name="T41" fmla="*/ 60 h 104"/>
                <a:gd name="T42" fmla="*/ 44 w 118"/>
                <a:gd name="T43" fmla="*/ 60 h 104"/>
                <a:gd name="T44" fmla="*/ 44 w 118"/>
                <a:gd name="T45" fmla="*/ 89 h 104"/>
                <a:gd name="T46" fmla="*/ 14 w 118"/>
                <a:gd name="T47" fmla="*/ 89 h 104"/>
                <a:gd name="T48" fmla="*/ 14 w 118"/>
                <a:gd name="T49" fmla="*/ 6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8" h="104">
                  <a:moveTo>
                    <a:pt x="0" y="104"/>
                  </a:moveTo>
                  <a:lnTo>
                    <a:pt x="118" y="104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104"/>
                  </a:lnTo>
                  <a:close/>
                  <a:moveTo>
                    <a:pt x="59" y="15"/>
                  </a:moveTo>
                  <a:lnTo>
                    <a:pt x="103" y="15"/>
                  </a:lnTo>
                  <a:lnTo>
                    <a:pt x="103" y="45"/>
                  </a:lnTo>
                  <a:lnTo>
                    <a:pt x="59" y="45"/>
                  </a:lnTo>
                  <a:lnTo>
                    <a:pt x="59" y="15"/>
                  </a:lnTo>
                  <a:close/>
                  <a:moveTo>
                    <a:pt x="59" y="60"/>
                  </a:moveTo>
                  <a:lnTo>
                    <a:pt x="103" y="60"/>
                  </a:lnTo>
                  <a:lnTo>
                    <a:pt x="103" y="89"/>
                  </a:lnTo>
                  <a:lnTo>
                    <a:pt x="59" y="89"/>
                  </a:lnTo>
                  <a:lnTo>
                    <a:pt x="59" y="60"/>
                  </a:lnTo>
                  <a:close/>
                  <a:moveTo>
                    <a:pt x="14" y="15"/>
                  </a:moveTo>
                  <a:lnTo>
                    <a:pt x="44" y="15"/>
                  </a:lnTo>
                  <a:lnTo>
                    <a:pt x="44" y="45"/>
                  </a:lnTo>
                  <a:lnTo>
                    <a:pt x="14" y="45"/>
                  </a:lnTo>
                  <a:lnTo>
                    <a:pt x="14" y="15"/>
                  </a:lnTo>
                  <a:close/>
                  <a:moveTo>
                    <a:pt x="14" y="60"/>
                  </a:moveTo>
                  <a:lnTo>
                    <a:pt x="44" y="60"/>
                  </a:lnTo>
                  <a:lnTo>
                    <a:pt x="44" y="89"/>
                  </a:lnTo>
                  <a:lnTo>
                    <a:pt x="14" y="89"/>
                  </a:lnTo>
                  <a:lnTo>
                    <a:pt x="1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459" name="Straight Connector 14"/>
          <p:cNvCxnSpPr/>
          <p:nvPr/>
        </p:nvCxnSpPr>
        <p:spPr>
          <a:xfrm flipV="1">
            <a:off x="94261" y="5645791"/>
            <a:ext cx="12007346" cy="18971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Straight Connector 14"/>
          <p:cNvCxnSpPr/>
          <p:nvPr/>
        </p:nvCxnSpPr>
        <p:spPr>
          <a:xfrm flipV="1">
            <a:off x="8003006" y="5972961"/>
            <a:ext cx="1996671" cy="16699"/>
          </a:xfrm>
          <a:prstGeom prst="line">
            <a:avLst/>
          </a:prstGeom>
          <a:ln w="31750">
            <a:solidFill>
              <a:schemeClr val="tx2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3" name="Group 5"/>
          <p:cNvGrpSpPr/>
          <p:nvPr/>
        </p:nvGrpSpPr>
        <p:grpSpPr>
          <a:xfrm>
            <a:off x="8406546" y="6163860"/>
            <a:ext cx="430247" cy="488165"/>
            <a:chOff x="3169567" y="680759"/>
            <a:chExt cx="330200" cy="374650"/>
          </a:xfrm>
          <a:solidFill>
            <a:schemeClr val="bg2">
              <a:lumMod val="25000"/>
            </a:schemeClr>
          </a:solidFill>
        </p:grpSpPr>
        <p:sp>
          <p:nvSpPr>
            <p:cNvPr id="464" name="Freeform 17"/>
            <p:cNvSpPr>
              <a:spLocks noEditPoints="1"/>
            </p:cNvSpPr>
            <p:nvPr/>
          </p:nvSpPr>
          <p:spPr bwMode="auto">
            <a:xfrm>
              <a:off x="3169567" y="680759"/>
              <a:ext cx="330200" cy="374650"/>
            </a:xfrm>
            <a:custGeom>
              <a:avLst/>
              <a:gdLst>
                <a:gd name="T0" fmla="*/ 141 w 208"/>
                <a:gd name="T1" fmla="*/ 0 h 236"/>
                <a:gd name="T2" fmla="*/ 0 w 208"/>
                <a:gd name="T3" fmla="*/ 0 h 236"/>
                <a:gd name="T4" fmla="*/ 0 w 208"/>
                <a:gd name="T5" fmla="*/ 236 h 236"/>
                <a:gd name="T6" fmla="*/ 208 w 208"/>
                <a:gd name="T7" fmla="*/ 236 h 236"/>
                <a:gd name="T8" fmla="*/ 208 w 208"/>
                <a:gd name="T9" fmla="*/ 66 h 236"/>
                <a:gd name="T10" fmla="*/ 141 w 208"/>
                <a:gd name="T11" fmla="*/ 0 h 236"/>
                <a:gd name="T12" fmla="*/ 178 w 208"/>
                <a:gd name="T13" fmla="*/ 207 h 236"/>
                <a:gd name="T14" fmla="*/ 30 w 208"/>
                <a:gd name="T15" fmla="*/ 207 h 236"/>
                <a:gd name="T16" fmla="*/ 30 w 208"/>
                <a:gd name="T17" fmla="*/ 29 h 236"/>
                <a:gd name="T18" fmla="*/ 126 w 208"/>
                <a:gd name="T19" fmla="*/ 29 h 236"/>
                <a:gd name="T20" fmla="*/ 178 w 208"/>
                <a:gd name="T21" fmla="*/ 81 h 236"/>
                <a:gd name="T22" fmla="*/ 178 w 208"/>
                <a:gd name="T23" fmla="*/ 20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36">
                  <a:moveTo>
                    <a:pt x="141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208" y="236"/>
                  </a:lnTo>
                  <a:lnTo>
                    <a:pt x="208" y="66"/>
                  </a:lnTo>
                  <a:lnTo>
                    <a:pt x="141" y="0"/>
                  </a:lnTo>
                  <a:close/>
                  <a:moveTo>
                    <a:pt x="178" y="207"/>
                  </a:moveTo>
                  <a:lnTo>
                    <a:pt x="30" y="207"/>
                  </a:lnTo>
                  <a:lnTo>
                    <a:pt x="30" y="29"/>
                  </a:lnTo>
                  <a:lnTo>
                    <a:pt x="126" y="29"/>
                  </a:lnTo>
                  <a:lnTo>
                    <a:pt x="178" y="81"/>
                  </a:lnTo>
                  <a:lnTo>
                    <a:pt x="17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5" name="Freeform 18"/>
            <p:cNvSpPr>
              <a:spLocks/>
            </p:cNvSpPr>
            <p:nvPr/>
          </p:nvSpPr>
          <p:spPr bwMode="auto">
            <a:xfrm>
              <a:off x="3287042" y="820459"/>
              <a:ext cx="123825" cy="141288"/>
            </a:xfrm>
            <a:custGeom>
              <a:avLst/>
              <a:gdLst>
                <a:gd name="T0" fmla="*/ 0 w 78"/>
                <a:gd name="T1" fmla="*/ 89 h 89"/>
                <a:gd name="T2" fmla="*/ 78 w 78"/>
                <a:gd name="T3" fmla="*/ 45 h 89"/>
                <a:gd name="T4" fmla="*/ 0 w 78"/>
                <a:gd name="T5" fmla="*/ 0 h 89"/>
                <a:gd name="T6" fmla="*/ 0 w 78"/>
                <a:gd name="T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89">
                  <a:moveTo>
                    <a:pt x="0" y="89"/>
                  </a:moveTo>
                  <a:lnTo>
                    <a:pt x="78" y="45"/>
                  </a:lnTo>
                  <a:lnTo>
                    <a:pt x="0" y="0"/>
                  </a:lnTo>
                  <a:lnTo>
                    <a:pt x="0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9" name="Rectangle 272"/>
          <p:cNvSpPr/>
          <p:nvPr/>
        </p:nvSpPr>
        <p:spPr>
          <a:xfrm>
            <a:off x="94261" y="3688085"/>
            <a:ext cx="151245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Popis problému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sz="1050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Definície pojmov  </a:t>
            </a:r>
          </a:p>
          <a:p>
            <a:pPr marL="171450" lvl="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sz="1050" b="1" kern="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Analýza súčasného stavu </a:t>
            </a:r>
            <a:endParaRPr kumimoji="0" lang="id-ID" sz="1050" b="1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0" name="Freeform 5"/>
          <p:cNvSpPr>
            <a:spLocks noEditPoints="1"/>
          </p:cNvSpPr>
          <p:nvPr/>
        </p:nvSpPr>
        <p:spPr bwMode="auto">
          <a:xfrm>
            <a:off x="4815157" y="1882558"/>
            <a:ext cx="479074" cy="478849"/>
          </a:xfrm>
          <a:custGeom>
            <a:avLst/>
            <a:gdLst>
              <a:gd name="T0" fmla="*/ 1726 w 2124"/>
              <a:gd name="T1" fmla="*/ 1327 h 2123"/>
              <a:gd name="T2" fmla="*/ 1726 w 2124"/>
              <a:gd name="T3" fmla="*/ 929 h 2123"/>
              <a:gd name="T4" fmla="*/ 1195 w 2124"/>
              <a:gd name="T5" fmla="*/ 929 h 2123"/>
              <a:gd name="T6" fmla="*/ 1195 w 2124"/>
              <a:gd name="T7" fmla="*/ 796 h 2123"/>
              <a:gd name="T8" fmla="*/ 1593 w 2124"/>
              <a:gd name="T9" fmla="*/ 796 h 2123"/>
              <a:gd name="T10" fmla="*/ 1593 w 2124"/>
              <a:gd name="T11" fmla="*/ 0 h 2123"/>
              <a:gd name="T12" fmla="*/ 664 w 2124"/>
              <a:gd name="T13" fmla="*/ 0 h 2123"/>
              <a:gd name="T14" fmla="*/ 664 w 2124"/>
              <a:gd name="T15" fmla="*/ 796 h 2123"/>
              <a:gd name="T16" fmla="*/ 1062 w 2124"/>
              <a:gd name="T17" fmla="*/ 796 h 2123"/>
              <a:gd name="T18" fmla="*/ 1062 w 2124"/>
              <a:gd name="T19" fmla="*/ 929 h 2123"/>
              <a:gd name="T20" fmla="*/ 399 w 2124"/>
              <a:gd name="T21" fmla="*/ 929 h 2123"/>
              <a:gd name="T22" fmla="*/ 399 w 2124"/>
              <a:gd name="T23" fmla="*/ 1327 h 2123"/>
              <a:gd name="T24" fmla="*/ 0 w 2124"/>
              <a:gd name="T25" fmla="*/ 1327 h 2123"/>
              <a:gd name="T26" fmla="*/ 0 w 2124"/>
              <a:gd name="T27" fmla="*/ 2123 h 2123"/>
              <a:gd name="T28" fmla="*/ 930 w 2124"/>
              <a:gd name="T29" fmla="*/ 2123 h 2123"/>
              <a:gd name="T30" fmla="*/ 930 w 2124"/>
              <a:gd name="T31" fmla="*/ 1327 h 2123"/>
              <a:gd name="T32" fmla="*/ 531 w 2124"/>
              <a:gd name="T33" fmla="*/ 1327 h 2123"/>
              <a:gd name="T34" fmla="*/ 531 w 2124"/>
              <a:gd name="T35" fmla="*/ 1061 h 2123"/>
              <a:gd name="T36" fmla="*/ 1593 w 2124"/>
              <a:gd name="T37" fmla="*/ 1061 h 2123"/>
              <a:gd name="T38" fmla="*/ 1593 w 2124"/>
              <a:gd name="T39" fmla="*/ 1327 h 2123"/>
              <a:gd name="T40" fmla="*/ 1195 w 2124"/>
              <a:gd name="T41" fmla="*/ 1327 h 2123"/>
              <a:gd name="T42" fmla="*/ 1195 w 2124"/>
              <a:gd name="T43" fmla="*/ 2123 h 2123"/>
              <a:gd name="T44" fmla="*/ 2124 w 2124"/>
              <a:gd name="T45" fmla="*/ 2123 h 2123"/>
              <a:gd name="T46" fmla="*/ 2124 w 2124"/>
              <a:gd name="T47" fmla="*/ 1327 h 2123"/>
              <a:gd name="T48" fmla="*/ 1726 w 2124"/>
              <a:gd name="T49" fmla="*/ 1327 h 2123"/>
              <a:gd name="T50" fmla="*/ 797 w 2124"/>
              <a:gd name="T51" fmla="*/ 1460 h 2123"/>
              <a:gd name="T52" fmla="*/ 797 w 2124"/>
              <a:gd name="T53" fmla="*/ 1592 h 2123"/>
              <a:gd name="T54" fmla="*/ 133 w 2124"/>
              <a:gd name="T55" fmla="*/ 1592 h 2123"/>
              <a:gd name="T56" fmla="*/ 133 w 2124"/>
              <a:gd name="T57" fmla="*/ 1460 h 2123"/>
              <a:gd name="T58" fmla="*/ 797 w 2124"/>
              <a:gd name="T59" fmla="*/ 1460 h 2123"/>
              <a:gd name="T60" fmla="*/ 797 w 2124"/>
              <a:gd name="T61" fmla="*/ 265 h 2123"/>
              <a:gd name="T62" fmla="*/ 797 w 2124"/>
              <a:gd name="T63" fmla="*/ 132 h 2123"/>
              <a:gd name="T64" fmla="*/ 1460 w 2124"/>
              <a:gd name="T65" fmla="*/ 132 h 2123"/>
              <a:gd name="T66" fmla="*/ 1460 w 2124"/>
              <a:gd name="T67" fmla="*/ 265 h 2123"/>
              <a:gd name="T68" fmla="*/ 797 w 2124"/>
              <a:gd name="T69" fmla="*/ 265 h 2123"/>
              <a:gd name="T70" fmla="*/ 1991 w 2124"/>
              <a:gd name="T71" fmla="*/ 1592 h 2123"/>
              <a:gd name="T72" fmla="*/ 1328 w 2124"/>
              <a:gd name="T73" fmla="*/ 1592 h 2123"/>
              <a:gd name="T74" fmla="*/ 1328 w 2124"/>
              <a:gd name="T75" fmla="*/ 1460 h 2123"/>
              <a:gd name="T76" fmla="*/ 1991 w 2124"/>
              <a:gd name="T77" fmla="*/ 1460 h 2123"/>
              <a:gd name="T78" fmla="*/ 1991 w 2124"/>
              <a:gd name="T79" fmla="*/ 1592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24" h="2123">
                <a:moveTo>
                  <a:pt x="1726" y="1327"/>
                </a:moveTo>
                <a:lnTo>
                  <a:pt x="1726" y="929"/>
                </a:lnTo>
                <a:lnTo>
                  <a:pt x="1195" y="929"/>
                </a:lnTo>
                <a:lnTo>
                  <a:pt x="1195" y="796"/>
                </a:lnTo>
                <a:lnTo>
                  <a:pt x="1593" y="796"/>
                </a:lnTo>
                <a:lnTo>
                  <a:pt x="1593" y="0"/>
                </a:lnTo>
                <a:lnTo>
                  <a:pt x="664" y="0"/>
                </a:lnTo>
                <a:lnTo>
                  <a:pt x="664" y="796"/>
                </a:lnTo>
                <a:lnTo>
                  <a:pt x="1062" y="796"/>
                </a:lnTo>
                <a:lnTo>
                  <a:pt x="1062" y="929"/>
                </a:lnTo>
                <a:lnTo>
                  <a:pt x="399" y="929"/>
                </a:lnTo>
                <a:lnTo>
                  <a:pt x="399" y="1327"/>
                </a:lnTo>
                <a:lnTo>
                  <a:pt x="0" y="1327"/>
                </a:lnTo>
                <a:lnTo>
                  <a:pt x="0" y="2123"/>
                </a:lnTo>
                <a:lnTo>
                  <a:pt x="930" y="2123"/>
                </a:lnTo>
                <a:lnTo>
                  <a:pt x="930" y="1327"/>
                </a:lnTo>
                <a:lnTo>
                  <a:pt x="531" y="1327"/>
                </a:lnTo>
                <a:lnTo>
                  <a:pt x="531" y="1061"/>
                </a:lnTo>
                <a:lnTo>
                  <a:pt x="1593" y="1061"/>
                </a:lnTo>
                <a:lnTo>
                  <a:pt x="1593" y="1327"/>
                </a:lnTo>
                <a:lnTo>
                  <a:pt x="1195" y="1327"/>
                </a:lnTo>
                <a:lnTo>
                  <a:pt x="1195" y="2123"/>
                </a:lnTo>
                <a:lnTo>
                  <a:pt x="2124" y="2123"/>
                </a:lnTo>
                <a:lnTo>
                  <a:pt x="2124" y="1327"/>
                </a:lnTo>
                <a:lnTo>
                  <a:pt x="1726" y="1327"/>
                </a:lnTo>
                <a:close/>
                <a:moveTo>
                  <a:pt x="797" y="1460"/>
                </a:moveTo>
                <a:lnTo>
                  <a:pt x="797" y="1592"/>
                </a:lnTo>
                <a:lnTo>
                  <a:pt x="133" y="1592"/>
                </a:lnTo>
                <a:lnTo>
                  <a:pt x="133" y="1460"/>
                </a:lnTo>
                <a:lnTo>
                  <a:pt x="797" y="1460"/>
                </a:lnTo>
                <a:close/>
                <a:moveTo>
                  <a:pt x="797" y="265"/>
                </a:moveTo>
                <a:lnTo>
                  <a:pt x="797" y="132"/>
                </a:lnTo>
                <a:lnTo>
                  <a:pt x="1460" y="132"/>
                </a:lnTo>
                <a:lnTo>
                  <a:pt x="1460" y="265"/>
                </a:lnTo>
                <a:lnTo>
                  <a:pt x="797" y="265"/>
                </a:lnTo>
                <a:close/>
                <a:moveTo>
                  <a:pt x="1991" y="1592"/>
                </a:moveTo>
                <a:lnTo>
                  <a:pt x="1328" y="1592"/>
                </a:lnTo>
                <a:lnTo>
                  <a:pt x="1328" y="1460"/>
                </a:lnTo>
                <a:lnTo>
                  <a:pt x="1991" y="1460"/>
                </a:lnTo>
                <a:lnTo>
                  <a:pt x="1991" y="15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id-ID"/>
          </a:p>
        </p:txBody>
      </p:sp>
      <p:grpSp>
        <p:nvGrpSpPr>
          <p:cNvPr id="151" name="Group 54"/>
          <p:cNvGrpSpPr/>
          <p:nvPr/>
        </p:nvGrpSpPr>
        <p:grpSpPr>
          <a:xfrm>
            <a:off x="8731922" y="2045368"/>
            <a:ext cx="523301" cy="295020"/>
            <a:chOff x="3175" y="1588"/>
            <a:chExt cx="2427288" cy="1368425"/>
          </a:xfrm>
          <a:solidFill>
            <a:schemeClr val="bg1"/>
          </a:solidFill>
        </p:grpSpPr>
        <p:sp>
          <p:nvSpPr>
            <p:cNvPr id="152" name="Freeform 5"/>
            <p:cNvSpPr>
              <a:spLocks noEditPoints="1"/>
            </p:cNvSpPr>
            <p:nvPr/>
          </p:nvSpPr>
          <p:spPr bwMode="auto">
            <a:xfrm>
              <a:off x="3175" y="1588"/>
              <a:ext cx="2427288" cy="1368425"/>
            </a:xfrm>
            <a:custGeom>
              <a:avLst/>
              <a:gdLst>
                <a:gd name="T0" fmla="*/ 1434 w 1529"/>
                <a:gd name="T1" fmla="*/ 288 h 862"/>
                <a:gd name="T2" fmla="*/ 1434 w 1529"/>
                <a:gd name="T3" fmla="*/ 0 h 862"/>
                <a:gd name="T4" fmla="*/ 0 w 1529"/>
                <a:gd name="T5" fmla="*/ 0 h 862"/>
                <a:gd name="T6" fmla="*/ 0 w 1529"/>
                <a:gd name="T7" fmla="*/ 862 h 862"/>
                <a:gd name="T8" fmla="*/ 1434 w 1529"/>
                <a:gd name="T9" fmla="*/ 862 h 862"/>
                <a:gd name="T10" fmla="*/ 1434 w 1529"/>
                <a:gd name="T11" fmla="*/ 671 h 862"/>
                <a:gd name="T12" fmla="*/ 1529 w 1529"/>
                <a:gd name="T13" fmla="*/ 671 h 862"/>
                <a:gd name="T14" fmla="*/ 1529 w 1529"/>
                <a:gd name="T15" fmla="*/ 288 h 862"/>
                <a:gd name="T16" fmla="*/ 1434 w 1529"/>
                <a:gd name="T17" fmla="*/ 288 h 862"/>
                <a:gd name="T18" fmla="*/ 1241 w 1529"/>
                <a:gd name="T19" fmla="*/ 671 h 862"/>
                <a:gd name="T20" fmla="*/ 192 w 1529"/>
                <a:gd name="T21" fmla="*/ 671 h 862"/>
                <a:gd name="T22" fmla="*/ 192 w 1529"/>
                <a:gd name="T23" fmla="*/ 190 h 862"/>
                <a:gd name="T24" fmla="*/ 1241 w 1529"/>
                <a:gd name="T25" fmla="*/ 190 h 862"/>
                <a:gd name="T26" fmla="*/ 1241 w 1529"/>
                <a:gd name="T27" fmla="*/ 671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29" h="862">
                  <a:moveTo>
                    <a:pt x="1434" y="288"/>
                  </a:moveTo>
                  <a:lnTo>
                    <a:pt x="1434" y="0"/>
                  </a:lnTo>
                  <a:lnTo>
                    <a:pt x="0" y="0"/>
                  </a:lnTo>
                  <a:lnTo>
                    <a:pt x="0" y="862"/>
                  </a:lnTo>
                  <a:lnTo>
                    <a:pt x="1434" y="862"/>
                  </a:lnTo>
                  <a:lnTo>
                    <a:pt x="1434" y="671"/>
                  </a:lnTo>
                  <a:lnTo>
                    <a:pt x="1529" y="671"/>
                  </a:lnTo>
                  <a:lnTo>
                    <a:pt x="1529" y="288"/>
                  </a:lnTo>
                  <a:lnTo>
                    <a:pt x="1434" y="288"/>
                  </a:lnTo>
                  <a:close/>
                  <a:moveTo>
                    <a:pt x="1241" y="671"/>
                  </a:moveTo>
                  <a:lnTo>
                    <a:pt x="192" y="671"/>
                  </a:lnTo>
                  <a:lnTo>
                    <a:pt x="192" y="190"/>
                  </a:lnTo>
                  <a:lnTo>
                    <a:pt x="1241" y="190"/>
                  </a:lnTo>
                  <a:lnTo>
                    <a:pt x="1241" y="6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  <p:sp>
          <p:nvSpPr>
            <p:cNvPr id="153" name="Freeform 6"/>
            <p:cNvSpPr>
              <a:spLocks/>
            </p:cNvSpPr>
            <p:nvPr/>
          </p:nvSpPr>
          <p:spPr bwMode="auto">
            <a:xfrm>
              <a:off x="458788" y="458788"/>
              <a:ext cx="908050" cy="454025"/>
            </a:xfrm>
            <a:custGeom>
              <a:avLst/>
              <a:gdLst>
                <a:gd name="T0" fmla="*/ 287 w 572"/>
                <a:gd name="T1" fmla="*/ 0 h 286"/>
                <a:gd name="T2" fmla="*/ 0 w 572"/>
                <a:gd name="T3" fmla="*/ 0 h 286"/>
                <a:gd name="T4" fmla="*/ 0 w 572"/>
                <a:gd name="T5" fmla="*/ 286 h 286"/>
                <a:gd name="T6" fmla="*/ 572 w 572"/>
                <a:gd name="T7" fmla="*/ 286 h 286"/>
                <a:gd name="T8" fmla="*/ 287 w 572"/>
                <a:gd name="T9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2" h="286">
                  <a:moveTo>
                    <a:pt x="287" y="0"/>
                  </a:moveTo>
                  <a:lnTo>
                    <a:pt x="0" y="0"/>
                  </a:lnTo>
                  <a:lnTo>
                    <a:pt x="0" y="286"/>
                  </a:lnTo>
                  <a:lnTo>
                    <a:pt x="572" y="286"/>
                  </a:lnTo>
                  <a:lnTo>
                    <a:pt x="28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id-ID"/>
            </a:p>
          </p:txBody>
        </p:sp>
      </p:grpSp>
      <p:grpSp>
        <p:nvGrpSpPr>
          <p:cNvPr id="157" name="Group 153"/>
          <p:cNvGrpSpPr/>
          <p:nvPr/>
        </p:nvGrpSpPr>
        <p:grpSpPr>
          <a:xfrm>
            <a:off x="10768894" y="1843341"/>
            <a:ext cx="548959" cy="548959"/>
            <a:chOff x="1928427" y="-1529876"/>
            <a:chExt cx="1960563" cy="1960563"/>
          </a:xfrm>
          <a:solidFill>
            <a:schemeClr val="bg1"/>
          </a:solidFill>
        </p:grpSpPr>
        <p:sp>
          <p:nvSpPr>
            <p:cNvPr id="158" name="Freeform 19"/>
            <p:cNvSpPr>
              <a:spLocks noEditPoints="1"/>
            </p:cNvSpPr>
            <p:nvPr/>
          </p:nvSpPr>
          <p:spPr bwMode="auto">
            <a:xfrm>
              <a:off x="3200014" y="-256700"/>
              <a:ext cx="265113" cy="260350"/>
            </a:xfrm>
            <a:custGeom>
              <a:avLst/>
              <a:gdLst>
                <a:gd name="T0" fmla="*/ 78 w 156"/>
                <a:gd name="T1" fmla="*/ 0 h 154"/>
                <a:gd name="T2" fmla="*/ 0 w 156"/>
                <a:gd name="T3" fmla="*/ 77 h 154"/>
                <a:gd name="T4" fmla="*/ 78 w 156"/>
                <a:gd name="T5" fmla="*/ 154 h 154"/>
                <a:gd name="T6" fmla="*/ 156 w 156"/>
                <a:gd name="T7" fmla="*/ 77 h 154"/>
                <a:gd name="T8" fmla="*/ 78 w 156"/>
                <a:gd name="T9" fmla="*/ 0 h 154"/>
                <a:gd name="T10" fmla="*/ 78 w 156"/>
                <a:gd name="T11" fmla="*/ 116 h 154"/>
                <a:gd name="T12" fmla="*/ 39 w 156"/>
                <a:gd name="T13" fmla="*/ 77 h 154"/>
                <a:gd name="T14" fmla="*/ 78 w 156"/>
                <a:gd name="T15" fmla="*/ 39 h 154"/>
                <a:gd name="T16" fmla="*/ 117 w 156"/>
                <a:gd name="T17" fmla="*/ 77 h 154"/>
                <a:gd name="T18" fmla="*/ 78 w 156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6" y="120"/>
                    <a:pt x="156" y="77"/>
                  </a:cubicBezTo>
                  <a:cubicBezTo>
                    <a:pt x="156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20"/>
            <p:cNvSpPr>
              <a:spLocks noEditPoints="1"/>
            </p:cNvSpPr>
            <p:nvPr/>
          </p:nvSpPr>
          <p:spPr bwMode="auto">
            <a:xfrm>
              <a:off x="2350702" y="-256700"/>
              <a:ext cx="263525" cy="260350"/>
            </a:xfrm>
            <a:custGeom>
              <a:avLst/>
              <a:gdLst>
                <a:gd name="T0" fmla="*/ 78 w 155"/>
                <a:gd name="T1" fmla="*/ 0 h 154"/>
                <a:gd name="T2" fmla="*/ 0 w 155"/>
                <a:gd name="T3" fmla="*/ 77 h 154"/>
                <a:gd name="T4" fmla="*/ 78 w 155"/>
                <a:gd name="T5" fmla="*/ 154 h 154"/>
                <a:gd name="T6" fmla="*/ 155 w 155"/>
                <a:gd name="T7" fmla="*/ 77 h 154"/>
                <a:gd name="T8" fmla="*/ 78 w 155"/>
                <a:gd name="T9" fmla="*/ 0 h 154"/>
                <a:gd name="T10" fmla="*/ 78 w 155"/>
                <a:gd name="T11" fmla="*/ 116 h 154"/>
                <a:gd name="T12" fmla="*/ 39 w 155"/>
                <a:gd name="T13" fmla="*/ 77 h 154"/>
                <a:gd name="T14" fmla="*/ 78 w 155"/>
                <a:gd name="T15" fmla="*/ 39 h 154"/>
                <a:gd name="T16" fmla="*/ 117 w 155"/>
                <a:gd name="T17" fmla="*/ 77 h 154"/>
                <a:gd name="T18" fmla="*/ 78 w 155"/>
                <a:gd name="T19" fmla="*/ 11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4">
                  <a:moveTo>
                    <a:pt x="78" y="0"/>
                  </a:moveTo>
                  <a:cubicBezTo>
                    <a:pt x="35" y="0"/>
                    <a:pt x="0" y="35"/>
                    <a:pt x="0" y="77"/>
                  </a:cubicBezTo>
                  <a:cubicBezTo>
                    <a:pt x="0" y="120"/>
                    <a:pt x="35" y="154"/>
                    <a:pt x="78" y="154"/>
                  </a:cubicBezTo>
                  <a:cubicBezTo>
                    <a:pt x="121" y="154"/>
                    <a:pt x="155" y="120"/>
                    <a:pt x="155" y="77"/>
                  </a:cubicBezTo>
                  <a:cubicBezTo>
                    <a:pt x="155" y="35"/>
                    <a:pt x="121" y="0"/>
                    <a:pt x="78" y="0"/>
                  </a:cubicBezTo>
                  <a:close/>
                  <a:moveTo>
                    <a:pt x="78" y="116"/>
                  </a:moveTo>
                  <a:cubicBezTo>
                    <a:pt x="56" y="116"/>
                    <a:pt x="39" y="98"/>
                    <a:pt x="39" y="77"/>
                  </a:cubicBezTo>
                  <a:cubicBezTo>
                    <a:pt x="39" y="56"/>
                    <a:pt x="56" y="39"/>
                    <a:pt x="78" y="39"/>
                  </a:cubicBezTo>
                  <a:cubicBezTo>
                    <a:pt x="99" y="39"/>
                    <a:pt x="117" y="56"/>
                    <a:pt x="117" y="77"/>
                  </a:cubicBezTo>
                  <a:cubicBezTo>
                    <a:pt x="117" y="98"/>
                    <a:pt x="99" y="116"/>
                    <a:pt x="7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21"/>
            <p:cNvSpPr>
              <a:spLocks/>
            </p:cNvSpPr>
            <p:nvPr/>
          </p:nvSpPr>
          <p:spPr bwMode="auto">
            <a:xfrm>
              <a:off x="2711064" y="-288450"/>
              <a:ext cx="393700" cy="65088"/>
            </a:xfrm>
            <a:custGeom>
              <a:avLst/>
              <a:gdLst>
                <a:gd name="T0" fmla="*/ 213 w 232"/>
                <a:gd name="T1" fmla="*/ 0 h 38"/>
                <a:gd name="T2" fmla="*/ 20 w 232"/>
                <a:gd name="T3" fmla="*/ 0 h 38"/>
                <a:gd name="T4" fmla="*/ 0 w 232"/>
                <a:gd name="T5" fmla="*/ 19 h 38"/>
                <a:gd name="T6" fmla="*/ 20 w 232"/>
                <a:gd name="T7" fmla="*/ 38 h 38"/>
                <a:gd name="T8" fmla="*/ 213 w 232"/>
                <a:gd name="T9" fmla="*/ 38 h 38"/>
                <a:gd name="T10" fmla="*/ 232 w 232"/>
                <a:gd name="T11" fmla="*/ 19 h 38"/>
                <a:gd name="T12" fmla="*/ 213 w 232"/>
                <a:gd name="T13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8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30"/>
                    <a:pt x="9" y="38"/>
                    <a:pt x="20" y="38"/>
                  </a:cubicBezTo>
                  <a:cubicBezTo>
                    <a:pt x="213" y="38"/>
                    <a:pt x="213" y="38"/>
                    <a:pt x="213" y="38"/>
                  </a:cubicBezTo>
                  <a:cubicBezTo>
                    <a:pt x="223" y="38"/>
                    <a:pt x="232" y="30"/>
                    <a:pt x="232" y="19"/>
                  </a:cubicBezTo>
                  <a:cubicBezTo>
                    <a:pt x="232" y="8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22"/>
            <p:cNvSpPr>
              <a:spLocks/>
            </p:cNvSpPr>
            <p:nvPr/>
          </p:nvSpPr>
          <p:spPr bwMode="auto">
            <a:xfrm>
              <a:off x="2711064" y="-158275"/>
              <a:ext cx="393700" cy="66675"/>
            </a:xfrm>
            <a:custGeom>
              <a:avLst/>
              <a:gdLst>
                <a:gd name="T0" fmla="*/ 213 w 232"/>
                <a:gd name="T1" fmla="*/ 0 h 39"/>
                <a:gd name="T2" fmla="*/ 20 w 232"/>
                <a:gd name="T3" fmla="*/ 0 h 39"/>
                <a:gd name="T4" fmla="*/ 0 w 232"/>
                <a:gd name="T5" fmla="*/ 19 h 39"/>
                <a:gd name="T6" fmla="*/ 20 w 232"/>
                <a:gd name="T7" fmla="*/ 39 h 39"/>
                <a:gd name="T8" fmla="*/ 213 w 232"/>
                <a:gd name="T9" fmla="*/ 39 h 39"/>
                <a:gd name="T10" fmla="*/ 232 w 232"/>
                <a:gd name="T11" fmla="*/ 19 h 39"/>
                <a:gd name="T12" fmla="*/ 213 w 232"/>
                <a:gd name="T13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2" h="39">
                  <a:moveTo>
                    <a:pt x="213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213" y="39"/>
                    <a:pt x="213" y="39"/>
                    <a:pt x="213" y="39"/>
                  </a:cubicBezTo>
                  <a:cubicBezTo>
                    <a:pt x="223" y="39"/>
                    <a:pt x="232" y="30"/>
                    <a:pt x="232" y="19"/>
                  </a:cubicBezTo>
                  <a:cubicBezTo>
                    <a:pt x="232" y="9"/>
                    <a:pt x="223" y="0"/>
                    <a:pt x="2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23"/>
            <p:cNvSpPr>
              <a:spLocks/>
            </p:cNvSpPr>
            <p:nvPr/>
          </p:nvSpPr>
          <p:spPr bwMode="auto">
            <a:xfrm>
              <a:off x="2418964" y="-842488"/>
              <a:ext cx="260350" cy="260350"/>
            </a:xfrm>
            <a:custGeom>
              <a:avLst/>
              <a:gdLst>
                <a:gd name="T0" fmla="*/ 135 w 154"/>
                <a:gd name="T1" fmla="*/ 0 h 154"/>
                <a:gd name="T2" fmla="*/ 0 w 154"/>
                <a:gd name="T3" fmla="*/ 135 h 154"/>
                <a:gd name="T4" fmla="*/ 19 w 154"/>
                <a:gd name="T5" fmla="*/ 154 h 154"/>
                <a:gd name="T6" fmla="*/ 38 w 154"/>
                <a:gd name="T7" fmla="*/ 135 h 154"/>
                <a:gd name="T8" fmla="*/ 135 w 154"/>
                <a:gd name="T9" fmla="*/ 38 h 154"/>
                <a:gd name="T10" fmla="*/ 154 w 154"/>
                <a:gd name="T11" fmla="*/ 19 h 154"/>
                <a:gd name="T12" fmla="*/ 135 w 154"/>
                <a:gd name="T1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154">
                  <a:moveTo>
                    <a:pt x="135" y="0"/>
                  </a:moveTo>
                  <a:cubicBezTo>
                    <a:pt x="60" y="0"/>
                    <a:pt x="0" y="60"/>
                    <a:pt x="0" y="135"/>
                  </a:cubicBezTo>
                  <a:cubicBezTo>
                    <a:pt x="0" y="145"/>
                    <a:pt x="8" y="154"/>
                    <a:pt x="19" y="154"/>
                  </a:cubicBezTo>
                  <a:cubicBezTo>
                    <a:pt x="30" y="154"/>
                    <a:pt x="38" y="145"/>
                    <a:pt x="38" y="135"/>
                  </a:cubicBezTo>
                  <a:cubicBezTo>
                    <a:pt x="38" y="81"/>
                    <a:pt x="82" y="38"/>
                    <a:pt x="135" y="38"/>
                  </a:cubicBezTo>
                  <a:cubicBezTo>
                    <a:pt x="145" y="38"/>
                    <a:pt x="154" y="30"/>
                    <a:pt x="154" y="19"/>
                  </a:cubicBezTo>
                  <a:cubicBezTo>
                    <a:pt x="154" y="8"/>
                    <a:pt x="145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24"/>
            <p:cNvSpPr>
              <a:spLocks noEditPoints="1"/>
            </p:cNvSpPr>
            <p:nvPr/>
          </p:nvSpPr>
          <p:spPr bwMode="auto">
            <a:xfrm>
              <a:off x="1928427" y="-1529876"/>
              <a:ext cx="1960563" cy="1960563"/>
            </a:xfrm>
            <a:custGeom>
              <a:avLst/>
              <a:gdLst>
                <a:gd name="T0" fmla="*/ 1081 w 1159"/>
                <a:gd name="T1" fmla="*/ 316 h 1159"/>
                <a:gd name="T2" fmla="*/ 1081 w 1159"/>
                <a:gd name="T3" fmla="*/ 154 h 1159"/>
                <a:gd name="T4" fmla="*/ 927 w 1159"/>
                <a:gd name="T5" fmla="*/ 0 h 1159"/>
                <a:gd name="T6" fmla="*/ 232 w 1159"/>
                <a:gd name="T7" fmla="*/ 0 h 1159"/>
                <a:gd name="T8" fmla="*/ 77 w 1159"/>
                <a:gd name="T9" fmla="*/ 154 h 1159"/>
                <a:gd name="T10" fmla="*/ 77 w 1159"/>
                <a:gd name="T11" fmla="*/ 316 h 1159"/>
                <a:gd name="T12" fmla="*/ 0 w 1159"/>
                <a:gd name="T13" fmla="*/ 425 h 1159"/>
                <a:gd name="T14" fmla="*/ 0 w 1159"/>
                <a:gd name="T15" fmla="*/ 618 h 1159"/>
                <a:gd name="T16" fmla="*/ 77 w 1159"/>
                <a:gd name="T17" fmla="*/ 727 h 1159"/>
                <a:gd name="T18" fmla="*/ 77 w 1159"/>
                <a:gd name="T19" fmla="*/ 978 h 1159"/>
                <a:gd name="T20" fmla="*/ 251 w 1159"/>
                <a:gd name="T21" fmla="*/ 1159 h 1159"/>
                <a:gd name="T22" fmla="*/ 413 w 1159"/>
                <a:gd name="T23" fmla="*/ 1042 h 1159"/>
                <a:gd name="T24" fmla="*/ 746 w 1159"/>
                <a:gd name="T25" fmla="*/ 1042 h 1159"/>
                <a:gd name="T26" fmla="*/ 908 w 1159"/>
                <a:gd name="T27" fmla="*/ 1159 h 1159"/>
                <a:gd name="T28" fmla="*/ 1081 w 1159"/>
                <a:gd name="T29" fmla="*/ 978 h 1159"/>
                <a:gd name="T30" fmla="*/ 1081 w 1159"/>
                <a:gd name="T31" fmla="*/ 727 h 1159"/>
                <a:gd name="T32" fmla="*/ 1159 w 1159"/>
                <a:gd name="T33" fmla="*/ 618 h 1159"/>
                <a:gd name="T34" fmla="*/ 1159 w 1159"/>
                <a:gd name="T35" fmla="*/ 425 h 1159"/>
                <a:gd name="T36" fmla="*/ 1081 w 1159"/>
                <a:gd name="T37" fmla="*/ 316 h 1159"/>
                <a:gd name="T38" fmla="*/ 1081 w 1159"/>
                <a:gd name="T39" fmla="*/ 618 h 1159"/>
                <a:gd name="T40" fmla="*/ 1043 w 1159"/>
                <a:gd name="T41" fmla="*/ 657 h 1159"/>
                <a:gd name="T42" fmla="*/ 1004 w 1159"/>
                <a:gd name="T43" fmla="*/ 657 h 1159"/>
                <a:gd name="T44" fmla="*/ 1004 w 1159"/>
                <a:gd name="T45" fmla="*/ 978 h 1159"/>
                <a:gd name="T46" fmla="*/ 908 w 1159"/>
                <a:gd name="T47" fmla="*/ 1081 h 1159"/>
                <a:gd name="T48" fmla="*/ 811 w 1159"/>
                <a:gd name="T49" fmla="*/ 978 h 1159"/>
                <a:gd name="T50" fmla="*/ 811 w 1159"/>
                <a:gd name="T51" fmla="*/ 965 h 1159"/>
                <a:gd name="T52" fmla="*/ 347 w 1159"/>
                <a:gd name="T53" fmla="*/ 965 h 1159"/>
                <a:gd name="T54" fmla="*/ 347 w 1159"/>
                <a:gd name="T55" fmla="*/ 978 h 1159"/>
                <a:gd name="T56" fmla="*/ 251 w 1159"/>
                <a:gd name="T57" fmla="*/ 1081 h 1159"/>
                <a:gd name="T58" fmla="*/ 155 w 1159"/>
                <a:gd name="T59" fmla="*/ 978 h 1159"/>
                <a:gd name="T60" fmla="*/ 155 w 1159"/>
                <a:gd name="T61" fmla="*/ 657 h 1159"/>
                <a:gd name="T62" fmla="*/ 116 w 1159"/>
                <a:gd name="T63" fmla="*/ 657 h 1159"/>
                <a:gd name="T64" fmla="*/ 77 w 1159"/>
                <a:gd name="T65" fmla="*/ 618 h 1159"/>
                <a:gd name="T66" fmla="*/ 77 w 1159"/>
                <a:gd name="T67" fmla="*/ 425 h 1159"/>
                <a:gd name="T68" fmla="*/ 116 w 1159"/>
                <a:gd name="T69" fmla="*/ 386 h 1159"/>
                <a:gd name="T70" fmla="*/ 154 w 1159"/>
                <a:gd name="T71" fmla="*/ 386 h 1159"/>
                <a:gd name="T72" fmla="*/ 154 w 1159"/>
                <a:gd name="T73" fmla="*/ 270 h 1159"/>
                <a:gd name="T74" fmla="*/ 270 w 1159"/>
                <a:gd name="T75" fmla="*/ 155 h 1159"/>
                <a:gd name="T76" fmla="*/ 888 w 1159"/>
                <a:gd name="T77" fmla="*/ 155 h 1159"/>
                <a:gd name="T78" fmla="*/ 1004 w 1159"/>
                <a:gd name="T79" fmla="*/ 270 h 1159"/>
                <a:gd name="T80" fmla="*/ 1004 w 1159"/>
                <a:gd name="T81" fmla="*/ 386 h 1159"/>
                <a:gd name="T82" fmla="*/ 1043 w 1159"/>
                <a:gd name="T83" fmla="*/ 386 h 1159"/>
                <a:gd name="T84" fmla="*/ 1081 w 1159"/>
                <a:gd name="T85" fmla="*/ 425 h 1159"/>
                <a:gd name="T86" fmla="*/ 1081 w 1159"/>
                <a:gd name="T87" fmla="*/ 618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9" h="1159">
                  <a:moveTo>
                    <a:pt x="1081" y="316"/>
                  </a:moveTo>
                  <a:cubicBezTo>
                    <a:pt x="1081" y="154"/>
                    <a:pt x="1081" y="154"/>
                    <a:pt x="1081" y="154"/>
                  </a:cubicBezTo>
                  <a:cubicBezTo>
                    <a:pt x="1081" y="69"/>
                    <a:pt x="1012" y="0"/>
                    <a:pt x="927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147" y="0"/>
                    <a:pt x="77" y="69"/>
                    <a:pt x="77" y="154"/>
                  </a:cubicBezTo>
                  <a:cubicBezTo>
                    <a:pt x="77" y="316"/>
                    <a:pt x="77" y="316"/>
                    <a:pt x="77" y="316"/>
                  </a:cubicBezTo>
                  <a:cubicBezTo>
                    <a:pt x="32" y="332"/>
                    <a:pt x="0" y="374"/>
                    <a:pt x="0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0" y="668"/>
                    <a:pt x="32" y="711"/>
                    <a:pt x="77" y="727"/>
                  </a:cubicBezTo>
                  <a:cubicBezTo>
                    <a:pt x="77" y="978"/>
                    <a:pt x="77" y="978"/>
                    <a:pt x="77" y="978"/>
                  </a:cubicBezTo>
                  <a:cubicBezTo>
                    <a:pt x="77" y="1078"/>
                    <a:pt x="155" y="1159"/>
                    <a:pt x="251" y="1159"/>
                  </a:cubicBezTo>
                  <a:cubicBezTo>
                    <a:pt x="325" y="1159"/>
                    <a:pt x="388" y="1110"/>
                    <a:pt x="413" y="1042"/>
                  </a:cubicBezTo>
                  <a:cubicBezTo>
                    <a:pt x="746" y="1042"/>
                    <a:pt x="746" y="1042"/>
                    <a:pt x="746" y="1042"/>
                  </a:cubicBezTo>
                  <a:cubicBezTo>
                    <a:pt x="771" y="1110"/>
                    <a:pt x="834" y="1159"/>
                    <a:pt x="908" y="1159"/>
                  </a:cubicBezTo>
                  <a:cubicBezTo>
                    <a:pt x="1003" y="1159"/>
                    <a:pt x="1081" y="1078"/>
                    <a:pt x="1081" y="978"/>
                  </a:cubicBezTo>
                  <a:cubicBezTo>
                    <a:pt x="1081" y="727"/>
                    <a:pt x="1081" y="727"/>
                    <a:pt x="1081" y="727"/>
                  </a:cubicBezTo>
                  <a:cubicBezTo>
                    <a:pt x="1126" y="711"/>
                    <a:pt x="1159" y="668"/>
                    <a:pt x="1159" y="618"/>
                  </a:cubicBezTo>
                  <a:cubicBezTo>
                    <a:pt x="1159" y="425"/>
                    <a:pt x="1159" y="425"/>
                    <a:pt x="1159" y="425"/>
                  </a:cubicBezTo>
                  <a:cubicBezTo>
                    <a:pt x="1159" y="374"/>
                    <a:pt x="1126" y="332"/>
                    <a:pt x="1081" y="316"/>
                  </a:cubicBezTo>
                  <a:close/>
                  <a:moveTo>
                    <a:pt x="1081" y="618"/>
                  </a:moveTo>
                  <a:cubicBezTo>
                    <a:pt x="1081" y="639"/>
                    <a:pt x="1064" y="657"/>
                    <a:pt x="1043" y="657"/>
                  </a:cubicBezTo>
                  <a:cubicBezTo>
                    <a:pt x="1004" y="657"/>
                    <a:pt x="1004" y="657"/>
                    <a:pt x="1004" y="657"/>
                  </a:cubicBezTo>
                  <a:cubicBezTo>
                    <a:pt x="1004" y="978"/>
                    <a:pt x="1004" y="978"/>
                    <a:pt x="1004" y="978"/>
                  </a:cubicBezTo>
                  <a:cubicBezTo>
                    <a:pt x="1004" y="1035"/>
                    <a:pt x="961" y="1081"/>
                    <a:pt x="908" y="1081"/>
                  </a:cubicBezTo>
                  <a:cubicBezTo>
                    <a:pt x="855" y="1081"/>
                    <a:pt x="811" y="1035"/>
                    <a:pt x="811" y="978"/>
                  </a:cubicBezTo>
                  <a:cubicBezTo>
                    <a:pt x="811" y="965"/>
                    <a:pt x="811" y="965"/>
                    <a:pt x="811" y="965"/>
                  </a:cubicBezTo>
                  <a:cubicBezTo>
                    <a:pt x="347" y="965"/>
                    <a:pt x="347" y="965"/>
                    <a:pt x="347" y="965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7" y="1035"/>
                    <a:pt x="304" y="1081"/>
                    <a:pt x="251" y="1081"/>
                  </a:cubicBezTo>
                  <a:cubicBezTo>
                    <a:pt x="198" y="1081"/>
                    <a:pt x="155" y="1035"/>
                    <a:pt x="155" y="978"/>
                  </a:cubicBezTo>
                  <a:cubicBezTo>
                    <a:pt x="155" y="657"/>
                    <a:pt x="155" y="657"/>
                    <a:pt x="155" y="657"/>
                  </a:cubicBezTo>
                  <a:cubicBezTo>
                    <a:pt x="116" y="657"/>
                    <a:pt x="116" y="657"/>
                    <a:pt x="116" y="657"/>
                  </a:cubicBezTo>
                  <a:cubicBezTo>
                    <a:pt x="94" y="657"/>
                    <a:pt x="77" y="639"/>
                    <a:pt x="77" y="618"/>
                  </a:cubicBezTo>
                  <a:cubicBezTo>
                    <a:pt x="77" y="425"/>
                    <a:pt x="77" y="425"/>
                    <a:pt x="77" y="425"/>
                  </a:cubicBezTo>
                  <a:cubicBezTo>
                    <a:pt x="77" y="403"/>
                    <a:pt x="94" y="386"/>
                    <a:pt x="116" y="386"/>
                  </a:cubicBezTo>
                  <a:cubicBezTo>
                    <a:pt x="154" y="386"/>
                    <a:pt x="154" y="386"/>
                    <a:pt x="154" y="386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193"/>
                    <a:pt x="193" y="155"/>
                    <a:pt x="270" y="155"/>
                  </a:cubicBezTo>
                  <a:cubicBezTo>
                    <a:pt x="348" y="155"/>
                    <a:pt x="811" y="155"/>
                    <a:pt x="888" y="155"/>
                  </a:cubicBezTo>
                  <a:cubicBezTo>
                    <a:pt x="965" y="155"/>
                    <a:pt x="1004" y="193"/>
                    <a:pt x="1004" y="270"/>
                  </a:cubicBezTo>
                  <a:cubicBezTo>
                    <a:pt x="1004" y="386"/>
                    <a:pt x="1004" y="386"/>
                    <a:pt x="1004" y="386"/>
                  </a:cubicBezTo>
                  <a:cubicBezTo>
                    <a:pt x="1043" y="386"/>
                    <a:pt x="1043" y="386"/>
                    <a:pt x="1043" y="386"/>
                  </a:cubicBezTo>
                  <a:cubicBezTo>
                    <a:pt x="1064" y="386"/>
                    <a:pt x="1081" y="403"/>
                    <a:pt x="1081" y="425"/>
                  </a:cubicBezTo>
                  <a:lnTo>
                    <a:pt x="1081" y="6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25"/>
            <p:cNvSpPr>
              <a:spLocks noEditPoints="1"/>
            </p:cNvSpPr>
            <p:nvPr/>
          </p:nvSpPr>
          <p:spPr bwMode="auto">
            <a:xfrm>
              <a:off x="2287202" y="-975838"/>
              <a:ext cx="1241425" cy="588963"/>
            </a:xfrm>
            <a:custGeom>
              <a:avLst/>
              <a:gdLst>
                <a:gd name="T0" fmla="*/ 638 w 734"/>
                <a:gd name="T1" fmla="*/ 0 h 348"/>
                <a:gd name="T2" fmla="*/ 97 w 734"/>
                <a:gd name="T3" fmla="*/ 0 h 348"/>
                <a:gd name="T4" fmla="*/ 0 w 734"/>
                <a:gd name="T5" fmla="*/ 97 h 348"/>
                <a:gd name="T6" fmla="*/ 0 w 734"/>
                <a:gd name="T7" fmla="*/ 251 h 348"/>
                <a:gd name="T8" fmla="*/ 97 w 734"/>
                <a:gd name="T9" fmla="*/ 348 h 348"/>
                <a:gd name="T10" fmla="*/ 638 w 734"/>
                <a:gd name="T11" fmla="*/ 348 h 348"/>
                <a:gd name="T12" fmla="*/ 734 w 734"/>
                <a:gd name="T13" fmla="*/ 251 h 348"/>
                <a:gd name="T14" fmla="*/ 734 w 734"/>
                <a:gd name="T15" fmla="*/ 97 h 348"/>
                <a:gd name="T16" fmla="*/ 638 w 734"/>
                <a:gd name="T17" fmla="*/ 0 h 348"/>
                <a:gd name="T18" fmla="*/ 696 w 734"/>
                <a:gd name="T19" fmla="*/ 251 h 348"/>
                <a:gd name="T20" fmla="*/ 638 w 734"/>
                <a:gd name="T21" fmla="*/ 309 h 348"/>
                <a:gd name="T22" fmla="*/ 97 w 734"/>
                <a:gd name="T23" fmla="*/ 309 h 348"/>
                <a:gd name="T24" fmla="*/ 39 w 734"/>
                <a:gd name="T25" fmla="*/ 251 h 348"/>
                <a:gd name="T26" fmla="*/ 39 w 734"/>
                <a:gd name="T27" fmla="*/ 97 h 348"/>
                <a:gd name="T28" fmla="*/ 97 w 734"/>
                <a:gd name="T29" fmla="*/ 39 h 348"/>
                <a:gd name="T30" fmla="*/ 638 w 734"/>
                <a:gd name="T31" fmla="*/ 39 h 348"/>
                <a:gd name="T32" fmla="*/ 696 w 734"/>
                <a:gd name="T33" fmla="*/ 97 h 348"/>
                <a:gd name="T34" fmla="*/ 696 w 734"/>
                <a:gd name="T35" fmla="*/ 25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34" h="348">
                  <a:moveTo>
                    <a:pt x="63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305"/>
                    <a:pt x="44" y="348"/>
                    <a:pt x="97" y="348"/>
                  </a:cubicBezTo>
                  <a:cubicBezTo>
                    <a:pt x="638" y="348"/>
                    <a:pt x="638" y="348"/>
                    <a:pt x="638" y="348"/>
                  </a:cubicBezTo>
                  <a:cubicBezTo>
                    <a:pt x="691" y="348"/>
                    <a:pt x="734" y="305"/>
                    <a:pt x="734" y="251"/>
                  </a:cubicBezTo>
                  <a:cubicBezTo>
                    <a:pt x="734" y="97"/>
                    <a:pt x="734" y="97"/>
                    <a:pt x="734" y="97"/>
                  </a:cubicBezTo>
                  <a:cubicBezTo>
                    <a:pt x="734" y="44"/>
                    <a:pt x="691" y="0"/>
                    <a:pt x="638" y="0"/>
                  </a:cubicBezTo>
                  <a:close/>
                  <a:moveTo>
                    <a:pt x="696" y="251"/>
                  </a:moveTo>
                  <a:cubicBezTo>
                    <a:pt x="696" y="283"/>
                    <a:pt x="670" y="309"/>
                    <a:pt x="638" y="309"/>
                  </a:cubicBezTo>
                  <a:cubicBezTo>
                    <a:pt x="97" y="309"/>
                    <a:pt x="97" y="309"/>
                    <a:pt x="97" y="309"/>
                  </a:cubicBezTo>
                  <a:cubicBezTo>
                    <a:pt x="65" y="309"/>
                    <a:pt x="39" y="283"/>
                    <a:pt x="39" y="251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39" y="65"/>
                    <a:pt x="65" y="39"/>
                    <a:pt x="97" y="39"/>
                  </a:cubicBezTo>
                  <a:cubicBezTo>
                    <a:pt x="638" y="39"/>
                    <a:pt x="638" y="39"/>
                    <a:pt x="638" y="39"/>
                  </a:cubicBezTo>
                  <a:cubicBezTo>
                    <a:pt x="670" y="39"/>
                    <a:pt x="696" y="65"/>
                    <a:pt x="696" y="97"/>
                  </a:cubicBezTo>
                  <a:lnTo>
                    <a:pt x="696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196040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Ciele </a:t>
            </a:r>
          </a:p>
        </p:txBody>
      </p:sp>
      <p:sp>
        <p:nvSpPr>
          <p:cNvPr id="5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1"/>
            <a:ext cx="10515600" cy="484898"/>
          </a:xfrm>
        </p:spPr>
        <p:txBody>
          <a:bodyPr/>
          <a:lstStyle/>
          <a:p>
            <a:r>
              <a:rPr lang="sk-SK" dirty="0"/>
              <a:t>Zlepšíme využívanie údajov a znalostí v rozhodovacích procesoch vo verejnej správe</a:t>
            </a:r>
            <a:endParaRPr lang="sk-SK" b="1" dirty="0"/>
          </a:p>
        </p:txBody>
      </p:sp>
      <p:graphicFrame>
        <p:nvGraphicFramePr>
          <p:cNvPr id="7" name="Tabuľka 6"/>
          <p:cNvGraphicFramePr>
            <a:graphicFrameLocks noGrp="1"/>
          </p:cNvGraphicFramePr>
          <p:nvPr>
            <p:extLst/>
          </p:nvPr>
        </p:nvGraphicFramePr>
        <p:xfrm>
          <a:off x="322218" y="1810779"/>
          <a:ext cx="11416935" cy="505775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389004">
                  <a:extLst>
                    <a:ext uri="{9D8B030D-6E8A-4147-A177-3AD203B41FA5}">
                      <a16:colId xmlns:a16="http://schemas.microsoft.com/office/drawing/2014/main" val="2692550531"/>
                    </a:ext>
                  </a:extLst>
                </a:gridCol>
                <a:gridCol w="2852069">
                  <a:extLst>
                    <a:ext uri="{9D8B030D-6E8A-4147-A177-3AD203B41FA5}">
                      <a16:colId xmlns:a16="http://schemas.microsoft.com/office/drawing/2014/main" val="3927428115"/>
                    </a:ext>
                  </a:extLst>
                </a:gridCol>
                <a:gridCol w="2882538">
                  <a:extLst>
                    <a:ext uri="{9D8B030D-6E8A-4147-A177-3AD203B41FA5}">
                      <a16:colId xmlns:a16="http://schemas.microsoft.com/office/drawing/2014/main" val="391799702"/>
                    </a:ext>
                  </a:extLst>
                </a:gridCol>
                <a:gridCol w="950430">
                  <a:extLst>
                    <a:ext uri="{9D8B030D-6E8A-4147-A177-3AD203B41FA5}">
                      <a16:colId xmlns:a16="http://schemas.microsoft.com/office/drawing/2014/main" val="795200131"/>
                    </a:ext>
                  </a:extLst>
                </a:gridCol>
                <a:gridCol w="1087327">
                  <a:extLst>
                    <a:ext uri="{9D8B030D-6E8A-4147-A177-3AD203B41FA5}">
                      <a16:colId xmlns:a16="http://schemas.microsoft.com/office/drawing/2014/main" val="1805186833"/>
                    </a:ext>
                  </a:extLst>
                </a:gridCol>
                <a:gridCol w="2255567">
                  <a:extLst>
                    <a:ext uri="{9D8B030D-6E8A-4147-A177-3AD203B41FA5}">
                      <a16:colId xmlns:a16="http://schemas.microsoft.com/office/drawing/2014/main" val="1649340256"/>
                    </a:ext>
                  </a:extLst>
                </a:gridCol>
              </a:tblGrid>
              <a:tr h="44193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Téma</a:t>
                      </a:r>
                      <a:endParaRPr lang="en-US" sz="16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Ciel</a:t>
                      </a:r>
                      <a:endParaRPr lang="en-US" sz="16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Ukazovateľ cieľa</a:t>
                      </a:r>
                      <a:endParaRPr lang="en-US" sz="16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Výsledok</a:t>
                      </a:r>
                      <a:endParaRPr lang="en-US" sz="16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Priorita</a:t>
                      </a:r>
                      <a:endParaRPr lang="en-US" sz="16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600" b="0" dirty="0"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Dôsledky</a:t>
                      </a:r>
                      <a:endParaRPr lang="en-US" sz="1600" b="0" dirty="0"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77742378"/>
                  </a:ext>
                </a:extLst>
              </a:tr>
              <a:tr h="38912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Dátová kvalita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Zabezpečenie </a:t>
                      </a:r>
                      <a:r>
                        <a:rPr lang="sk-SK" sz="1200" b="1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dostatočnej dátovej kvality </a:t>
                      </a:r>
                      <a:r>
                        <a:rPr lang="sk-SK" sz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 ISVS organizácie</a:t>
                      </a:r>
                    </a:p>
                  </a:txBody>
                  <a:tcPr marL="68580" marR="68580" marT="0" marB="0"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Kvalita údajov (pre jednotlivé inštitúcie)</a:t>
                      </a:r>
                    </a:p>
                  </a:txBody>
                  <a:tcPr marL="68580" marR="68580" marT="0" marB="0"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kern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99 </a:t>
                      </a:r>
                      <a:r>
                        <a:rPr lang="en-US" sz="1200" kern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%</a:t>
                      </a:r>
                    </a:p>
                  </a:txBody>
                  <a:tcPr marL="68580" marR="68580" marT="0" marB="0"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Char char="■"/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587789"/>
                  </a:ext>
                </a:extLst>
              </a:tr>
              <a:tr h="486143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Jeden krát a dosť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Rozšírenie zoznamu referenčných údajov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Podiel referenčných údajov (pre zabezpečenie princípu jeden krát a dosť)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kern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100 </a:t>
                      </a:r>
                      <a:r>
                        <a:rPr lang="en-US" sz="1200" kern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%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Char char="■"/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432560"/>
                  </a:ext>
                </a:extLst>
              </a:tr>
              <a:tr h="451075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200" b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Zabezpečenie využívania</a:t>
                      </a:r>
                      <a:r>
                        <a:rPr lang="sk-SK" sz="1200" b="0" baseline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referenčných údajov v praxi</a:t>
                      </a:r>
                      <a:endParaRPr lang="sk-SK" sz="1200" b="0" noProof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Počet inštitúcii verejnej správy, ktoré </a:t>
                      </a:r>
                      <a:r>
                        <a:rPr lang="sk-SK" sz="1200" b="1" kern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poskytujú</a:t>
                      </a:r>
                      <a:r>
                        <a:rPr lang="sk-SK" sz="1200" b="0" kern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referenčné údaje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120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6106687"/>
                  </a:ext>
                </a:extLst>
              </a:tr>
              <a:tr h="517903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Podiel inštitúcii verejnej správy, ktoré </a:t>
                      </a:r>
                      <a:r>
                        <a:rPr lang="sk-SK" sz="1200" b="1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využívajú</a:t>
                      </a:r>
                      <a:r>
                        <a:rPr lang="sk-SK" sz="1200" b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referenčné údaje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100 </a:t>
                      </a: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%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019560"/>
                  </a:ext>
                </a:extLst>
              </a:tr>
              <a:tr h="615149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Moje</a:t>
                      </a:r>
                      <a:r>
                        <a:rPr lang="sk-SK" sz="1200" b="0" baseline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200" b="0" baseline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</a:t>
                      </a:r>
                      <a:r>
                        <a:rPr lang="sk-SK" sz="1200" b="0" baseline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á</a:t>
                      </a:r>
                      <a:r>
                        <a:rPr lang="en-US" sz="1200" b="0" baseline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ta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200" b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Sprístupnenie údajov klientom, ktoré sa vo verejnej správe o nich evidujú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Podiel dát o občanovi s prístupom cez službu „moje dáta“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95 %</a:t>
                      </a:r>
                      <a:endParaRPr lang="en-US" sz="1200" b="0" kern="120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557637"/>
                  </a:ext>
                </a:extLst>
              </a:tr>
              <a:tr h="615149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sk-SK" sz="1200" b="0" noProof="0" dirty="0">
                        <a:solidFill>
                          <a:schemeClr val="tx2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Podiel dát o podnikateľovi s prístupom cez službu „moje dáta“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95 %</a:t>
                      </a:r>
                      <a:endParaRPr lang="en-US" sz="1200" b="0" kern="120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8287058"/>
                  </a:ext>
                </a:extLst>
              </a:tr>
              <a:tr h="615149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Analytické údaje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 anchor="ctr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200" b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Zlepšiť</a:t>
                      </a:r>
                      <a:r>
                        <a:rPr lang="sk-SK" sz="1200" b="0" baseline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rozhodovanie vo verejnej správe</a:t>
                      </a:r>
                      <a:endParaRPr lang="sk-SK" sz="1200" b="0" noProof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Počet úsekov verejnej správy, v ktorých je rozhodovanie podporované analytickými systémami 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77</a:t>
                      </a:r>
                      <a:endParaRPr lang="en-US" sz="1200" b="0" kern="120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267836"/>
                  </a:ext>
                </a:extLst>
              </a:tr>
              <a:tr h="615149">
                <a:tc vMerge="1"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+mj-lt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sk-SK" sz="1200" b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Zvýšiť</a:t>
                      </a:r>
                      <a:r>
                        <a:rPr lang="sk-SK" sz="1200" b="0" baseline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dostupnosť dát pre analytické spracovanie</a:t>
                      </a:r>
                      <a:endParaRPr lang="sk-SK" sz="1200" b="0" noProof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noProof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Podiel dát prístupných na analytické spracovanie</a:t>
                      </a: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0" kern="120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99 %</a:t>
                      </a:r>
                      <a:endParaRPr lang="en-US" sz="1200" b="0" kern="120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r>
                        <a:rPr lang="sk-SK" sz="1200" b="0" dirty="0">
                          <a:solidFill>
                            <a:schemeClr val="tx2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400"/>
                        </a:spcAft>
                        <a:buClr>
                          <a:srgbClr val="0F243E"/>
                        </a:buClr>
                        <a:buFont typeface="Times New Roman" panose="02020603050405020304" pitchFamily="18" charset="0"/>
                        <a:buNone/>
                      </a:pPr>
                      <a:endParaRPr lang="en-US" sz="1200" b="0" dirty="0">
                        <a:solidFill>
                          <a:schemeClr val="tx2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68580" marR="68580" marT="0" marB="0">
                    <a:lnT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930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6244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Organizácia</a:t>
            </a:r>
            <a:r>
              <a:rPr lang="sk-SK" b="0" dirty="0"/>
              <a:t> – potrebné role</a:t>
            </a:r>
            <a:endParaRPr lang="en-US" b="0" dirty="0"/>
          </a:p>
        </p:txBody>
      </p:sp>
      <p:sp>
        <p:nvSpPr>
          <p:cNvPr id="30" name="Oval 54"/>
          <p:cNvSpPr/>
          <p:nvPr/>
        </p:nvSpPr>
        <p:spPr>
          <a:xfrm>
            <a:off x="847155" y="5521985"/>
            <a:ext cx="923827" cy="923827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Oval 57"/>
          <p:cNvSpPr/>
          <p:nvPr/>
        </p:nvSpPr>
        <p:spPr>
          <a:xfrm>
            <a:off x="847155" y="1438373"/>
            <a:ext cx="923827" cy="923827"/>
          </a:xfrm>
          <a:prstGeom prst="ellipse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2" name="Oval 60"/>
          <p:cNvSpPr/>
          <p:nvPr/>
        </p:nvSpPr>
        <p:spPr>
          <a:xfrm>
            <a:off x="6147096" y="1901359"/>
            <a:ext cx="923827" cy="923827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Oval 63"/>
          <p:cNvSpPr/>
          <p:nvPr/>
        </p:nvSpPr>
        <p:spPr>
          <a:xfrm>
            <a:off x="847155" y="4230231"/>
            <a:ext cx="923827" cy="923827"/>
          </a:xfrm>
          <a:prstGeom prst="ellipse">
            <a:avLst/>
          </a:prstGeom>
          <a:solidFill>
            <a:srgbClr val="7BB8E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Oval 72"/>
          <p:cNvSpPr/>
          <p:nvPr/>
        </p:nvSpPr>
        <p:spPr>
          <a:xfrm>
            <a:off x="847155" y="2870376"/>
            <a:ext cx="923827" cy="923827"/>
          </a:xfrm>
          <a:prstGeom prst="ellipse">
            <a:avLst/>
          </a:prstGeom>
          <a:solidFill>
            <a:srgbClr val="4098D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Oval 54"/>
          <p:cNvSpPr/>
          <p:nvPr/>
        </p:nvSpPr>
        <p:spPr>
          <a:xfrm>
            <a:off x="6147096" y="3619062"/>
            <a:ext cx="923827" cy="923827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Oval 75"/>
          <p:cNvSpPr/>
          <p:nvPr/>
        </p:nvSpPr>
        <p:spPr>
          <a:xfrm>
            <a:off x="6147096" y="5047398"/>
            <a:ext cx="923827" cy="923827"/>
          </a:xfrm>
          <a:prstGeom prst="ellipse">
            <a:avLst/>
          </a:prstGeom>
          <a:solidFill>
            <a:srgbClr val="1F608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2022856" y="1165492"/>
            <a:ext cx="2328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Programový manažér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 21"/>
          <p:cNvSpPr/>
          <p:nvPr/>
        </p:nvSpPr>
        <p:spPr>
          <a:xfrm>
            <a:off x="2022856" y="1443592"/>
            <a:ext cx="36857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Riadi program nového prístupu k dátam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Koordinuje projektových manažérov zodpovedných za implementáciu systémov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Spolupracuje s s vlastníkmi dát za účelom zadefinovania požiadaviek na dátovú kvalitu 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2022856" y="2546358"/>
            <a:ext cx="3091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Manažér organizačnej zmeny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Rectangle 21"/>
          <p:cNvSpPr/>
          <p:nvPr/>
        </p:nvSpPr>
        <p:spPr>
          <a:xfrm>
            <a:off x="2022856" y="2824458"/>
            <a:ext cx="36857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Pomáha organizáciám porozumieť hodnote a dopadu nového prístupu k dátam VS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Adresuje tiež akékoľvek problémy, ktoré môžu byť spojené s touto zmenou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Šíri najlepšie praktiky vedúce k úspešnej implementácii zmien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1990732" y="4182456"/>
            <a:ext cx="139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Vlastník dát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Rectangle 21"/>
          <p:cNvSpPr/>
          <p:nvPr/>
        </p:nvSpPr>
        <p:spPr>
          <a:xfrm>
            <a:off x="1990732" y="4460556"/>
            <a:ext cx="368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Má zodpovednosť a právomoc na rozhodovanie o prístupe k dátam a k ich distribúcii, definíciám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Nastavuje správne kritériá kvality dát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1979327" y="5452276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Dátový analytik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21"/>
          <p:cNvSpPr/>
          <p:nvPr/>
        </p:nvSpPr>
        <p:spPr>
          <a:xfrm>
            <a:off x="1979327" y="5730376"/>
            <a:ext cx="368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Pomáha vlastníkovi dát pretaviť jeho požiadavky do dátového modelu a do procesov zberu a distribúcie dát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7328592" y="1555417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Dátový </a:t>
            </a:r>
            <a:r>
              <a:rPr lang="sk-SK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steward</a:t>
            </a:r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21"/>
          <p:cNvSpPr/>
          <p:nvPr/>
        </p:nvSpPr>
        <p:spPr>
          <a:xfrm>
            <a:off x="7328592" y="1833517"/>
            <a:ext cx="47090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Riadi a stará sa o dáta ako o vzácny zdroj, </a:t>
            </a:r>
            <a:r>
              <a:rPr lang="sk-SK" sz="12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avšak dáta mu nepatria</a:t>
            </a: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Dáva odporúčania týkajúce sa prístupu k dátam, distribúcií, vytvára definície údajov a ich klasifikáciu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Usmerňuje aktivity na vytváranie metadát a zvyšovanie kvality dát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Identifikuje, zbiera a pomáha pri stanovení priorít požiadaviek na dáta a informácie 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8"/>
          <p:cNvSpPr txBox="1"/>
          <p:nvPr/>
        </p:nvSpPr>
        <p:spPr>
          <a:xfrm>
            <a:off x="7317187" y="3531291"/>
            <a:ext cx="177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Dátový kurátor 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21"/>
          <p:cNvSpPr/>
          <p:nvPr/>
        </p:nvSpPr>
        <p:spPr>
          <a:xfrm>
            <a:off x="7317187" y="3809391"/>
            <a:ext cx="36857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Venuje sa organizácií a integrácii dát z rôznych zdrojov, anotácii dát predovšetkým pre ich archiváciu a sekundárne použitie</a:t>
            </a:r>
          </a:p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 zodpovedný za publikovanie dát ako </a:t>
            </a:r>
            <a:r>
              <a:rPr lang="sk-SK" sz="12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</a:t>
            </a: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sk-SK" sz="12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7317187" y="5083916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Dátový špecialista 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 21"/>
          <p:cNvSpPr/>
          <p:nvPr/>
        </p:nvSpPr>
        <p:spPr>
          <a:xfrm>
            <a:off x="7317187" y="5362016"/>
            <a:ext cx="3685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Má zodpovednosť za uloženie dát, ich archiváciu, backup, zabraňuje poškodeniu dát, neoprávnenému prístupu k dátam 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Freeform 6"/>
          <p:cNvSpPr>
            <a:spLocks noEditPoints="1"/>
          </p:cNvSpPr>
          <p:nvPr/>
        </p:nvSpPr>
        <p:spPr bwMode="auto">
          <a:xfrm flipH="1">
            <a:off x="1069961" y="1622134"/>
            <a:ext cx="478214" cy="509645"/>
          </a:xfrm>
          <a:custGeom>
            <a:avLst/>
            <a:gdLst>
              <a:gd name="T0" fmla="*/ 743 w 957"/>
              <a:gd name="T1" fmla="*/ 313 h 1020"/>
              <a:gd name="T2" fmla="*/ 756 w 957"/>
              <a:gd name="T3" fmla="*/ 428 h 1020"/>
              <a:gd name="T4" fmla="*/ 704 w 957"/>
              <a:gd name="T5" fmla="*/ 513 h 1020"/>
              <a:gd name="T6" fmla="*/ 724 w 957"/>
              <a:gd name="T7" fmla="*/ 341 h 1020"/>
              <a:gd name="T8" fmla="*/ 704 w 957"/>
              <a:gd name="T9" fmla="*/ 152 h 1020"/>
              <a:gd name="T10" fmla="*/ 953 w 957"/>
              <a:gd name="T11" fmla="*/ 925 h 1020"/>
              <a:gd name="T12" fmla="*/ 704 w 957"/>
              <a:gd name="T13" fmla="*/ 1020 h 1020"/>
              <a:gd name="T14" fmla="*/ 478 w 957"/>
              <a:gd name="T15" fmla="*/ 16 h 1020"/>
              <a:gd name="T16" fmla="*/ 704 w 957"/>
              <a:gd name="T17" fmla="*/ 308 h 1020"/>
              <a:gd name="T18" fmla="*/ 679 w 957"/>
              <a:gd name="T19" fmla="*/ 494 h 1020"/>
              <a:gd name="T20" fmla="*/ 704 w 957"/>
              <a:gd name="T21" fmla="*/ 513 h 1020"/>
              <a:gd name="T22" fmla="*/ 665 w 957"/>
              <a:gd name="T23" fmla="*/ 566 h 1020"/>
              <a:gd name="T24" fmla="*/ 684 w 957"/>
              <a:gd name="T25" fmla="*/ 723 h 1020"/>
              <a:gd name="T26" fmla="*/ 704 w 957"/>
              <a:gd name="T27" fmla="*/ 1020 h 1020"/>
              <a:gd name="T28" fmla="*/ 478 w 957"/>
              <a:gd name="T29" fmla="*/ 984 h 1020"/>
              <a:gd name="T30" fmla="*/ 493 w 957"/>
              <a:gd name="T31" fmla="*/ 969 h 1020"/>
              <a:gd name="T32" fmla="*/ 478 w 957"/>
              <a:gd name="T33" fmla="*/ 955 h 1020"/>
              <a:gd name="T34" fmla="*/ 480 w 957"/>
              <a:gd name="T35" fmla="*/ 945 h 1020"/>
              <a:gd name="T36" fmla="*/ 480 w 957"/>
              <a:gd name="T37" fmla="*/ 916 h 1020"/>
              <a:gd name="T38" fmla="*/ 478 w 957"/>
              <a:gd name="T39" fmla="*/ 901 h 1020"/>
              <a:gd name="T40" fmla="*/ 589 w 957"/>
              <a:gd name="T41" fmla="*/ 663 h 1020"/>
              <a:gd name="T42" fmla="*/ 479 w 957"/>
              <a:gd name="T43" fmla="*/ 709 h 1020"/>
              <a:gd name="T44" fmla="*/ 478 w 957"/>
              <a:gd name="T45" fmla="*/ 613 h 1020"/>
              <a:gd name="T46" fmla="*/ 519 w 957"/>
              <a:gd name="T47" fmla="*/ 628 h 1020"/>
              <a:gd name="T48" fmla="*/ 478 w 957"/>
              <a:gd name="T49" fmla="*/ 512 h 1020"/>
              <a:gd name="T50" fmla="*/ 587 w 957"/>
              <a:gd name="T51" fmla="*/ 502 h 1020"/>
              <a:gd name="T52" fmla="*/ 664 w 957"/>
              <a:gd name="T53" fmla="*/ 319 h 1020"/>
              <a:gd name="T54" fmla="*/ 478 w 957"/>
              <a:gd name="T55" fmla="*/ 16 h 1020"/>
              <a:gd name="T56" fmla="*/ 395 w 957"/>
              <a:gd name="T57" fmla="*/ 35 h 1020"/>
              <a:gd name="T58" fmla="*/ 478 w 957"/>
              <a:gd name="T59" fmla="*/ 16 h 1020"/>
              <a:gd name="T60" fmla="*/ 425 w 957"/>
              <a:gd name="T61" fmla="*/ 204 h 1020"/>
              <a:gd name="T62" fmla="*/ 294 w 957"/>
              <a:gd name="T63" fmla="*/ 284 h 1020"/>
              <a:gd name="T64" fmla="*/ 362 w 957"/>
              <a:gd name="T65" fmla="*/ 506 h 1020"/>
              <a:gd name="T66" fmla="*/ 477 w 957"/>
              <a:gd name="T67" fmla="*/ 478 h 1020"/>
              <a:gd name="T68" fmla="*/ 478 w 957"/>
              <a:gd name="T69" fmla="*/ 512 h 1020"/>
              <a:gd name="T70" fmla="*/ 438 w 957"/>
              <a:gd name="T71" fmla="*/ 628 h 1020"/>
              <a:gd name="T72" fmla="*/ 478 w 957"/>
              <a:gd name="T73" fmla="*/ 709 h 1020"/>
              <a:gd name="T74" fmla="*/ 370 w 957"/>
              <a:gd name="T75" fmla="*/ 665 h 1020"/>
              <a:gd name="T76" fmla="*/ 478 w 957"/>
              <a:gd name="T77" fmla="*/ 901 h 1020"/>
              <a:gd name="T78" fmla="*/ 478 w 957"/>
              <a:gd name="T79" fmla="*/ 916 h 1020"/>
              <a:gd name="T80" fmla="*/ 478 w 957"/>
              <a:gd name="T81" fmla="*/ 945 h 1020"/>
              <a:gd name="T82" fmla="*/ 466 w 957"/>
              <a:gd name="T83" fmla="*/ 969 h 1020"/>
              <a:gd name="T84" fmla="*/ 478 w 957"/>
              <a:gd name="T85" fmla="*/ 1020 h 1020"/>
              <a:gd name="T86" fmla="*/ 253 w 957"/>
              <a:gd name="T87" fmla="*/ 730 h 1020"/>
              <a:gd name="T88" fmla="*/ 342 w 957"/>
              <a:gd name="T89" fmla="*/ 640 h 1020"/>
              <a:gd name="T90" fmla="*/ 265 w 957"/>
              <a:gd name="T91" fmla="*/ 519 h 1020"/>
              <a:gd name="T92" fmla="*/ 253 w 957"/>
              <a:gd name="T93" fmla="*/ 477 h 1020"/>
              <a:gd name="T94" fmla="*/ 276 w 957"/>
              <a:gd name="T95" fmla="*/ 341 h 1020"/>
              <a:gd name="T96" fmla="*/ 253 w 957"/>
              <a:gd name="T97" fmla="*/ 143 h 1020"/>
              <a:gd name="T98" fmla="*/ 214 w 957"/>
              <a:gd name="T99" fmla="*/ 313 h 1020"/>
              <a:gd name="T100" fmla="*/ 253 w 957"/>
              <a:gd name="T101" fmla="*/ 310 h 1020"/>
              <a:gd name="T102" fmla="*/ 253 w 957"/>
              <a:gd name="T103" fmla="*/ 477 h 1020"/>
              <a:gd name="T104" fmla="*/ 227 w 957"/>
              <a:gd name="T105" fmla="*/ 490 h 1020"/>
              <a:gd name="T106" fmla="*/ 199 w 957"/>
              <a:gd name="T107" fmla="*/ 359 h 1020"/>
              <a:gd name="T108" fmla="*/ 253 w 957"/>
              <a:gd name="T109" fmla="*/ 1020 h 1020"/>
              <a:gd name="T110" fmla="*/ 3 w 957"/>
              <a:gd name="T111" fmla="*/ 925 h 1020"/>
              <a:gd name="T112" fmla="*/ 253 w 957"/>
              <a:gd name="T113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4" name="Freeform 6"/>
          <p:cNvSpPr>
            <a:spLocks noEditPoints="1"/>
          </p:cNvSpPr>
          <p:nvPr/>
        </p:nvSpPr>
        <p:spPr bwMode="auto">
          <a:xfrm flipH="1">
            <a:off x="1069961" y="3071640"/>
            <a:ext cx="478214" cy="509645"/>
          </a:xfrm>
          <a:custGeom>
            <a:avLst/>
            <a:gdLst>
              <a:gd name="T0" fmla="*/ 743 w 957"/>
              <a:gd name="T1" fmla="*/ 313 h 1020"/>
              <a:gd name="T2" fmla="*/ 756 w 957"/>
              <a:gd name="T3" fmla="*/ 428 h 1020"/>
              <a:gd name="T4" fmla="*/ 704 w 957"/>
              <a:gd name="T5" fmla="*/ 513 h 1020"/>
              <a:gd name="T6" fmla="*/ 724 w 957"/>
              <a:gd name="T7" fmla="*/ 341 h 1020"/>
              <a:gd name="T8" fmla="*/ 704 w 957"/>
              <a:gd name="T9" fmla="*/ 152 h 1020"/>
              <a:gd name="T10" fmla="*/ 953 w 957"/>
              <a:gd name="T11" fmla="*/ 925 h 1020"/>
              <a:gd name="T12" fmla="*/ 704 w 957"/>
              <a:gd name="T13" fmla="*/ 1020 h 1020"/>
              <a:gd name="T14" fmla="*/ 478 w 957"/>
              <a:gd name="T15" fmla="*/ 16 h 1020"/>
              <a:gd name="T16" fmla="*/ 704 w 957"/>
              <a:gd name="T17" fmla="*/ 308 h 1020"/>
              <a:gd name="T18" fmla="*/ 679 w 957"/>
              <a:gd name="T19" fmla="*/ 494 h 1020"/>
              <a:gd name="T20" fmla="*/ 704 w 957"/>
              <a:gd name="T21" fmla="*/ 513 h 1020"/>
              <a:gd name="T22" fmla="*/ 665 w 957"/>
              <a:gd name="T23" fmla="*/ 566 h 1020"/>
              <a:gd name="T24" fmla="*/ 684 w 957"/>
              <a:gd name="T25" fmla="*/ 723 h 1020"/>
              <a:gd name="T26" fmla="*/ 704 w 957"/>
              <a:gd name="T27" fmla="*/ 1020 h 1020"/>
              <a:gd name="T28" fmla="*/ 478 w 957"/>
              <a:gd name="T29" fmla="*/ 984 h 1020"/>
              <a:gd name="T30" fmla="*/ 493 w 957"/>
              <a:gd name="T31" fmla="*/ 969 h 1020"/>
              <a:gd name="T32" fmla="*/ 478 w 957"/>
              <a:gd name="T33" fmla="*/ 955 h 1020"/>
              <a:gd name="T34" fmla="*/ 480 w 957"/>
              <a:gd name="T35" fmla="*/ 945 h 1020"/>
              <a:gd name="T36" fmla="*/ 480 w 957"/>
              <a:gd name="T37" fmla="*/ 916 h 1020"/>
              <a:gd name="T38" fmla="*/ 478 w 957"/>
              <a:gd name="T39" fmla="*/ 901 h 1020"/>
              <a:gd name="T40" fmla="*/ 589 w 957"/>
              <a:gd name="T41" fmla="*/ 663 h 1020"/>
              <a:gd name="T42" fmla="*/ 479 w 957"/>
              <a:gd name="T43" fmla="*/ 709 h 1020"/>
              <a:gd name="T44" fmla="*/ 478 w 957"/>
              <a:gd name="T45" fmla="*/ 613 h 1020"/>
              <a:gd name="T46" fmla="*/ 519 w 957"/>
              <a:gd name="T47" fmla="*/ 628 h 1020"/>
              <a:gd name="T48" fmla="*/ 478 w 957"/>
              <a:gd name="T49" fmla="*/ 512 h 1020"/>
              <a:gd name="T50" fmla="*/ 587 w 957"/>
              <a:gd name="T51" fmla="*/ 502 h 1020"/>
              <a:gd name="T52" fmla="*/ 664 w 957"/>
              <a:gd name="T53" fmla="*/ 319 h 1020"/>
              <a:gd name="T54" fmla="*/ 478 w 957"/>
              <a:gd name="T55" fmla="*/ 16 h 1020"/>
              <a:gd name="T56" fmla="*/ 395 w 957"/>
              <a:gd name="T57" fmla="*/ 35 h 1020"/>
              <a:gd name="T58" fmla="*/ 478 w 957"/>
              <a:gd name="T59" fmla="*/ 16 h 1020"/>
              <a:gd name="T60" fmla="*/ 425 w 957"/>
              <a:gd name="T61" fmla="*/ 204 h 1020"/>
              <a:gd name="T62" fmla="*/ 294 w 957"/>
              <a:gd name="T63" fmla="*/ 284 h 1020"/>
              <a:gd name="T64" fmla="*/ 362 w 957"/>
              <a:gd name="T65" fmla="*/ 506 h 1020"/>
              <a:gd name="T66" fmla="*/ 477 w 957"/>
              <a:gd name="T67" fmla="*/ 478 h 1020"/>
              <a:gd name="T68" fmla="*/ 478 w 957"/>
              <a:gd name="T69" fmla="*/ 512 h 1020"/>
              <a:gd name="T70" fmla="*/ 438 w 957"/>
              <a:gd name="T71" fmla="*/ 628 h 1020"/>
              <a:gd name="T72" fmla="*/ 478 w 957"/>
              <a:gd name="T73" fmla="*/ 709 h 1020"/>
              <a:gd name="T74" fmla="*/ 370 w 957"/>
              <a:gd name="T75" fmla="*/ 665 h 1020"/>
              <a:gd name="T76" fmla="*/ 478 w 957"/>
              <a:gd name="T77" fmla="*/ 901 h 1020"/>
              <a:gd name="T78" fmla="*/ 478 w 957"/>
              <a:gd name="T79" fmla="*/ 916 h 1020"/>
              <a:gd name="T80" fmla="*/ 478 w 957"/>
              <a:gd name="T81" fmla="*/ 945 h 1020"/>
              <a:gd name="T82" fmla="*/ 466 w 957"/>
              <a:gd name="T83" fmla="*/ 969 h 1020"/>
              <a:gd name="T84" fmla="*/ 478 w 957"/>
              <a:gd name="T85" fmla="*/ 1020 h 1020"/>
              <a:gd name="T86" fmla="*/ 253 w 957"/>
              <a:gd name="T87" fmla="*/ 730 h 1020"/>
              <a:gd name="T88" fmla="*/ 342 w 957"/>
              <a:gd name="T89" fmla="*/ 640 h 1020"/>
              <a:gd name="T90" fmla="*/ 265 w 957"/>
              <a:gd name="T91" fmla="*/ 519 h 1020"/>
              <a:gd name="T92" fmla="*/ 253 w 957"/>
              <a:gd name="T93" fmla="*/ 477 h 1020"/>
              <a:gd name="T94" fmla="*/ 276 w 957"/>
              <a:gd name="T95" fmla="*/ 341 h 1020"/>
              <a:gd name="T96" fmla="*/ 253 w 957"/>
              <a:gd name="T97" fmla="*/ 143 h 1020"/>
              <a:gd name="T98" fmla="*/ 214 w 957"/>
              <a:gd name="T99" fmla="*/ 313 h 1020"/>
              <a:gd name="T100" fmla="*/ 253 w 957"/>
              <a:gd name="T101" fmla="*/ 310 h 1020"/>
              <a:gd name="T102" fmla="*/ 253 w 957"/>
              <a:gd name="T103" fmla="*/ 477 h 1020"/>
              <a:gd name="T104" fmla="*/ 227 w 957"/>
              <a:gd name="T105" fmla="*/ 490 h 1020"/>
              <a:gd name="T106" fmla="*/ 199 w 957"/>
              <a:gd name="T107" fmla="*/ 359 h 1020"/>
              <a:gd name="T108" fmla="*/ 253 w 957"/>
              <a:gd name="T109" fmla="*/ 1020 h 1020"/>
              <a:gd name="T110" fmla="*/ 3 w 957"/>
              <a:gd name="T111" fmla="*/ 925 h 1020"/>
              <a:gd name="T112" fmla="*/ 253 w 957"/>
              <a:gd name="T113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5" name="Freeform 34"/>
          <p:cNvSpPr>
            <a:spLocks noEditPoints="1"/>
          </p:cNvSpPr>
          <p:nvPr/>
        </p:nvSpPr>
        <p:spPr bwMode="auto">
          <a:xfrm flipH="1">
            <a:off x="6380347" y="5214289"/>
            <a:ext cx="457324" cy="527354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6" name="Freeform 34"/>
          <p:cNvSpPr>
            <a:spLocks noEditPoints="1"/>
          </p:cNvSpPr>
          <p:nvPr/>
        </p:nvSpPr>
        <p:spPr bwMode="auto">
          <a:xfrm flipH="1">
            <a:off x="1090851" y="5718980"/>
            <a:ext cx="457324" cy="527354"/>
          </a:xfrm>
          <a:custGeom>
            <a:avLst/>
            <a:gdLst>
              <a:gd name="T0" fmla="*/ 405 w 633"/>
              <a:gd name="T1" fmla="*/ 470 h 730"/>
              <a:gd name="T2" fmla="*/ 483 w 633"/>
              <a:gd name="T3" fmla="*/ 380 h 730"/>
              <a:gd name="T4" fmla="*/ 501 w 633"/>
              <a:gd name="T5" fmla="*/ 293 h 730"/>
              <a:gd name="T6" fmla="*/ 437 w 633"/>
              <a:gd name="T7" fmla="*/ 133 h 730"/>
              <a:gd name="T8" fmla="*/ 316 w 633"/>
              <a:gd name="T9" fmla="*/ 8 h 730"/>
              <a:gd name="T10" fmla="*/ 316 w 633"/>
              <a:gd name="T11" fmla="*/ 40 h 730"/>
              <a:gd name="T12" fmla="*/ 316 w 633"/>
              <a:gd name="T13" fmla="*/ 66 h 730"/>
              <a:gd name="T14" fmla="*/ 237 w 633"/>
              <a:gd name="T15" fmla="*/ 95 h 730"/>
              <a:gd name="T16" fmla="*/ 192 w 633"/>
              <a:gd name="T17" fmla="*/ 135 h 730"/>
              <a:gd name="T18" fmla="*/ 141 w 633"/>
              <a:gd name="T19" fmla="*/ 264 h 730"/>
              <a:gd name="T20" fmla="*/ 133 w 633"/>
              <a:gd name="T21" fmla="*/ 339 h 730"/>
              <a:gd name="T22" fmla="*/ 175 w 633"/>
              <a:gd name="T23" fmla="*/ 399 h 730"/>
              <a:gd name="T24" fmla="*/ 181 w 633"/>
              <a:gd name="T25" fmla="*/ 534 h 730"/>
              <a:gd name="T26" fmla="*/ 24 w 633"/>
              <a:gd name="T27" fmla="*/ 730 h 730"/>
              <a:gd name="T28" fmla="*/ 610 w 633"/>
              <a:gd name="T29" fmla="*/ 730 h 730"/>
              <a:gd name="T30" fmla="*/ 453 w 633"/>
              <a:gd name="T31" fmla="*/ 534 h 730"/>
              <a:gd name="T32" fmla="*/ 156 w 633"/>
              <a:gd name="T33" fmla="*/ 275 h 730"/>
              <a:gd name="T34" fmla="*/ 189 w 633"/>
              <a:gd name="T35" fmla="*/ 335 h 730"/>
              <a:gd name="T36" fmla="*/ 195 w 633"/>
              <a:gd name="T37" fmla="*/ 273 h 730"/>
              <a:gd name="T38" fmla="*/ 211 w 633"/>
              <a:gd name="T39" fmla="*/ 190 h 730"/>
              <a:gd name="T40" fmla="*/ 316 w 633"/>
              <a:gd name="T41" fmla="*/ 195 h 730"/>
              <a:gd name="T42" fmla="*/ 380 w 633"/>
              <a:gd name="T43" fmla="*/ 173 h 730"/>
              <a:gd name="T44" fmla="*/ 424 w 633"/>
              <a:gd name="T45" fmla="*/ 192 h 730"/>
              <a:gd name="T46" fmla="*/ 439 w 633"/>
              <a:gd name="T47" fmla="*/ 273 h 730"/>
              <a:gd name="T48" fmla="*/ 445 w 633"/>
              <a:gd name="T49" fmla="*/ 335 h 730"/>
              <a:gd name="T50" fmla="*/ 477 w 633"/>
              <a:gd name="T51" fmla="*/ 275 h 730"/>
              <a:gd name="T52" fmla="*/ 317 w 633"/>
              <a:gd name="T53" fmla="*/ 482 h 730"/>
              <a:gd name="T54" fmla="*/ 189 w 633"/>
              <a:gd name="T55" fmla="*/ 384 h 730"/>
              <a:gd name="T56" fmla="*/ 316 w 633"/>
              <a:gd name="T57" fmla="*/ 503 h 730"/>
              <a:gd name="T58" fmla="*/ 387 w 633"/>
              <a:gd name="T59" fmla="*/ 483 h 730"/>
              <a:gd name="T60" fmla="*/ 319 w 633"/>
              <a:gd name="T61" fmla="*/ 630 h 730"/>
              <a:gd name="T62" fmla="*/ 224 w 633"/>
              <a:gd name="T63" fmla="*/ 525 h 730"/>
              <a:gd name="T64" fmla="*/ 403 w 633"/>
              <a:gd name="T65" fmla="*/ 669 h 730"/>
              <a:gd name="T66" fmla="*/ 318 w 633"/>
              <a:gd name="T67" fmla="*/ 687 h 730"/>
              <a:gd name="T68" fmla="*/ 272 w 633"/>
              <a:gd name="T69" fmla="*/ 626 h 730"/>
              <a:gd name="T70" fmla="*/ 172 w 633"/>
              <a:gd name="T71" fmla="*/ 556 h 730"/>
              <a:gd name="T72" fmla="*/ 214 w 633"/>
              <a:gd name="T73" fmla="*/ 538 h 730"/>
              <a:gd name="T74" fmla="*/ 319 w 633"/>
              <a:gd name="T75" fmla="*/ 655 h 730"/>
              <a:gd name="T76" fmla="*/ 459 w 633"/>
              <a:gd name="T77" fmla="*/ 558 h 7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33" h="730">
                <a:moveTo>
                  <a:pt x="453" y="534"/>
                </a:moveTo>
                <a:cubicBezTo>
                  <a:pt x="420" y="520"/>
                  <a:pt x="408" y="498"/>
                  <a:pt x="405" y="470"/>
                </a:cubicBezTo>
                <a:cubicBezTo>
                  <a:pt x="427" y="452"/>
                  <a:pt x="445" y="427"/>
                  <a:pt x="458" y="399"/>
                </a:cubicBezTo>
                <a:cubicBezTo>
                  <a:pt x="468" y="395"/>
                  <a:pt x="476" y="389"/>
                  <a:pt x="483" y="380"/>
                </a:cubicBezTo>
                <a:cubicBezTo>
                  <a:pt x="491" y="369"/>
                  <a:pt x="497" y="355"/>
                  <a:pt x="500" y="339"/>
                </a:cubicBezTo>
                <a:cubicBezTo>
                  <a:pt x="503" y="324"/>
                  <a:pt x="504" y="308"/>
                  <a:pt x="501" y="293"/>
                </a:cubicBezTo>
                <a:cubicBezTo>
                  <a:pt x="500" y="282"/>
                  <a:pt x="497" y="272"/>
                  <a:pt x="492" y="263"/>
                </a:cubicBezTo>
                <a:cubicBezTo>
                  <a:pt x="486" y="212"/>
                  <a:pt x="466" y="165"/>
                  <a:pt x="437" y="133"/>
                </a:cubicBezTo>
                <a:cubicBezTo>
                  <a:pt x="431" y="125"/>
                  <a:pt x="424" y="118"/>
                  <a:pt x="417" y="112"/>
                </a:cubicBezTo>
                <a:cubicBezTo>
                  <a:pt x="439" y="56"/>
                  <a:pt x="386" y="0"/>
                  <a:pt x="316" y="8"/>
                </a:cubicBezTo>
                <a:cubicBezTo>
                  <a:pt x="307" y="9"/>
                  <a:pt x="297" y="11"/>
                  <a:pt x="288" y="14"/>
                </a:cubicBezTo>
                <a:cubicBezTo>
                  <a:pt x="300" y="20"/>
                  <a:pt x="310" y="30"/>
                  <a:pt x="316" y="40"/>
                </a:cubicBezTo>
                <a:cubicBezTo>
                  <a:pt x="320" y="49"/>
                  <a:pt x="321" y="58"/>
                  <a:pt x="316" y="68"/>
                </a:cubicBezTo>
                <a:cubicBezTo>
                  <a:pt x="316" y="67"/>
                  <a:pt x="316" y="67"/>
                  <a:pt x="316" y="66"/>
                </a:cubicBezTo>
                <a:cubicBezTo>
                  <a:pt x="291" y="0"/>
                  <a:pt x="212" y="20"/>
                  <a:pt x="211" y="42"/>
                </a:cubicBezTo>
                <a:cubicBezTo>
                  <a:pt x="231" y="57"/>
                  <a:pt x="237" y="71"/>
                  <a:pt x="237" y="95"/>
                </a:cubicBezTo>
                <a:cubicBezTo>
                  <a:pt x="214" y="95"/>
                  <a:pt x="206" y="79"/>
                  <a:pt x="197" y="56"/>
                </a:cubicBezTo>
                <a:cubicBezTo>
                  <a:pt x="185" y="82"/>
                  <a:pt x="184" y="110"/>
                  <a:pt x="192" y="135"/>
                </a:cubicBezTo>
                <a:cubicBezTo>
                  <a:pt x="164" y="167"/>
                  <a:pt x="144" y="210"/>
                  <a:pt x="141" y="254"/>
                </a:cubicBezTo>
                <a:cubicBezTo>
                  <a:pt x="141" y="258"/>
                  <a:pt x="141" y="261"/>
                  <a:pt x="141" y="264"/>
                </a:cubicBezTo>
                <a:cubicBezTo>
                  <a:pt x="137" y="273"/>
                  <a:pt x="134" y="283"/>
                  <a:pt x="132" y="293"/>
                </a:cubicBezTo>
                <a:cubicBezTo>
                  <a:pt x="130" y="308"/>
                  <a:pt x="130" y="324"/>
                  <a:pt x="133" y="339"/>
                </a:cubicBezTo>
                <a:cubicBezTo>
                  <a:pt x="136" y="355"/>
                  <a:pt x="142" y="369"/>
                  <a:pt x="151" y="380"/>
                </a:cubicBezTo>
                <a:cubicBezTo>
                  <a:pt x="157" y="389"/>
                  <a:pt x="166" y="395"/>
                  <a:pt x="175" y="399"/>
                </a:cubicBezTo>
                <a:cubicBezTo>
                  <a:pt x="188" y="427"/>
                  <a:pt x="206" y="452"/>
                  <a:pt x="228" y="470"/>
                </a:cubicBezTo>
                <a:cubicBezTo>
                  <a:pt x="225" y="498"/>
                  <a:pt x="214" y="520"/>
                  <a:pt x="181" y="534"/>
                </a:cubicBezTo>
                <a:cubicBezTo>
                  <a:pt x="106" y="565"/>
                  <a:pt x="0" y="574"/>
                  <a:pt x="3" y="668"/>
                </a:cubicBezTo>
                <a:cubicBezTo>
                  <a:pt x="3" y="688"/>
                  <a:pt x="11" y="709"/>
                  <a:pt x="24" y="730"/>
                </a:cubicBezTo>
                <a:cubicBezTo>
                  <a:pt x="316" y="730"/>
                  <a:pt x="316" y="730"/>
                  <a:pt x="316" y="730"/>
                </a:cubicBezTo>
                <a:cubicBezTo>
                  <a:pt x="610" y="730"/>
                  <a:pt x="610" y="730"/>
                  <a:pt x="610" y="730"/>
                </a:cubicBezTo>
                <a:cubicBezTo>
                  <a:pt x="622" y="709"/>
                  <a:pt x="630" y="688"/>
                  <a:pt x="631" y="668"/>
                </a:cubicBezTo>
                <a:cubicBezTo>
                  <a:pt x="633" y="574"/>
                  <a:pt x="528" y="565"/>
                  <a:pt x="453" y="534"/>
                </a:cubicBezTo>
                <a:close/>
                <a:moveTo>
                  <a:pt x="189" y="384"/>
                </a:moveTo>
                <a:cubicBezTo>
                  <a:pt x="154" y="378"/>
                  <a:pt x="140" y="313"/>
                  <a:pt x="156" y="275"/>
                </a:cubicBezTo>
                <a:cubicBezTo>
                  <a:pt x="157" y="275"/>
                  <a:pt x="158" y="274"/>
                  <a:pt x="158" y="274"/>
                </a:cubicBezTo>
                <a:cubicBezTo>
                  <a:pt x="182" y="259"/>
                  <a:pt x="189" y="329"/>
                  <a:pt x="189" y="335"/>
                </a:cubicBezTo>
                <a:cubicBezTo>
                  <a:pt x="189" y="360"/>
                  <a:pt x="216" y="369"/>
                  <a:pt x="210" y="352"/>
                </a:cubicBezTo>
                <a:cubicBezTo>
                  <a:pt x="204" y="334"/>
                  <a:pt x="196" y="307"/>
                  <a:pt x="195" y="273"/>
                </a:cubicBezTo>
                <a:cubicBezTo>
                  <a:pt x="195" y="272"/>
                  <a:pt x="195" y="272"/>
                  <a:pt x="195" y="271"/>
                </a:cubicBezTo>
                <a:cubicBezTo>
                  <a:pt x="194" y="245"/>
                  <a:pt x="200" y="216"/>
                  <a:pt x="211" y="190"/>
                </a:cubicBezTo>
                <a:cubicBezTo>
                  <a:pt x="215" y="185"/>
                  <a:pt x="218" y="180"/>
                  <a:pt x="223" y="177"/>
                </a:cubicBezTo>
                <a:cubicBezTo>
                  <a:pt x="244" y="194"/>
                  <a:pt x="275" y="202"/>
                  <a:pt x="316" y="195"/>
                </a:cubicBezTo>
                <a:cubicBezTo>
                  <a:pt x="335" y="191"/>
                  <a:pt x="356" y="185"/>
                  <a:pt x="379" y="174"/>
                </a:cubicBezTo>
                <a:cubicBezTo>
                  <a:pt x="380" y="174"/>
                  <a:pt x="380" y="173"/>
                  <a:pt x="380" y="173"/>
                </a:cubicBezTo>
                <a:cubicBezTo>
                  <a:pt x="405" y="167"/>
                  <a:pt x="412" y="175"/>
                  <a:pt x="423" y="191"/>
                </a:cubicBezTo>
                <a:cubicBezTo>
                  <a:pt x="423" y="191"/>
                  <a:pt x="423" y="191"/>
                  <a:pt x="424" y="192"/>
                </a:cubicBezTo>
                <a:cubicBezTo>
                  <a:pt x="434" y="216"/>
                  <a:pt x="440" y="243"/>
                  <a:pt x="440" y="269"/>
                </a:cubicBezTo>
                <a:cubicBezTo>
                  <a:pt x="439" y="270"/>
                  <a:pt x="439" y="272"/>
                  <a:pt x="439" y="273"/>
                </a:cubicBezTo>
                <a:cubicBezTo>
                  <a:pt x="438" y="307"/>
                  <a:pt x="430" y="334"/>
                  <a:pt x="424" y="352"/>
                </a:cubicBezTo>
                <a:cubicBezTo>
                  <a:pt x="418" y="369"/>
                  <a:pt x="445" y="360"/>
                  <a:pt x="445" y="335"/>
                </a:cubicBezTo>
                <a:cubicBezTo>
                  <a:pt x="445" y="329"/>
                  <a:pt x="452" y="259"/>
                  <a:pt x="476" y="274"/>
                </a:cubicBezTo>
                <a:cubicBezTo>
                  <a:pt x="476" y="274"/>
                  <a:pt x="477" y="274"/>
                  <a:pt x="477" y="275"/>
                </a:cubicBezTo>
                <a:cubicBezTo>
                  <a:pt x="494" y="313"/>
                  <a:pt x="480" y="378"/>
                  <a:pt x="445" y="384"/>
                </a:cubicBezTo>
                <a:cubicBezTo>
                  <a:pt x="421" y="440"/>
                  <a:pt x="377" y="482"/>
                  <a:pt x="317" y="482"/>
                </a:cubicBezTo>
                <a:cubicBezTo>
                  <a:pt x="316" y="482"/>
                  <a:pt x="316" y="482"/>
                  <a:pt x="316" y="482"/>
                </a:cubicBezTo>
                <a:cubicBezTo>
                  <a:pt x="256" y="482"/>
                  <a:pt x="213" y="440"/>
                  <a:pt x="189" y="384"/>
                </a:cubicBezTo>
                <a:close/>
                <a:moveTo>
                  <a:pt x="249" y="484"/>
                </a:moveTo>
                <a:cubicBezTo>
                  <a:pt x="268" y="496"/>
                  <a:pt x="291" y="502"/>
                  <a:pt x="316" y="503"/>
                </a:cubicBezTo>
                <a:cubicBezTo>
                  <a:pt x="317" y="503"/>
                  <a:pt x="317" y="503"/>
                  <a:pt x="317" y="503"/>
                </a:cubicBezTo>
                <a:cubicBezTo>
                  <a:pt x="343" y="503"/>
                  <a:pt x="366" y="496"/>
                  <a:pt x="387" y="483"/>
                </a:cubicBezTo>
                <a:cubicBezTo>
                  <a:pt x="391" y="500"/>
                  <a:pt x="401" y="518"/>
                  <a:pt x="414" y="532"/>
                </a:cubicBezTo>
                <a:cubicBezTo>
                  <a:pt x="374" y="581"/>
                  <a:pt x="346" y="601"/>
                  <a:pt x="319" y="630"/>
                </a:cubicBezTo>
                <a:cubicBezTo>
                  <a:pt x="318" y="629"/>
                  <a:pt x="317" y="629"/>
                  <a:pt x="316" y="628"/>
                </a:cubicBezTo>
                <a:cubicBezTo>
                  <a:pt x="292" y="612"/>
                  <a:pt x="262" y="579"/>
                  <a:pt x="224" y="525"/>
                </a:cubicBezTo>
                <a:cubicBezTo>
                  <a:pt x="235" y="513"/>
                  <a:pt x="244" y="498"/>
                  <a:pt x="249" y="484"/>
                </a:cubicBezTo>
                <a:close/>
                <a:moveTo>
                  <a:pt x="403" y="669"/>
                </a:moveTo>
                <a:cubicBezTo>
                  <a:pt x="391" y="655"/>
                  <a:pt x="383" y="631"/>
                  <a:pt x="362" y="619"/>
                </a:cubicBezTo>
                <a:cubicBezTo>
                  <a:pt x="344" y="631"/>
                  <a:pt x="321" y="669"/>
                  <a:pt x="318" y="687"/>
                </a:cubicBezTo>
                <a:cubicBezTo>
                  <a:pt x="318" y="684"/>
                  <a:pt x="317" y="680"/>
                  <a:pt x="316" y="677"/>
                </a:cubicBezTo>
                <a:cubicBezTo>
                  <a:pt x="308" y="654"/>
                  <a:pt x="281" y="635"/>
                  <a:pt x="272" y="626"/>
                </a:cubicBezTo>
                <a:cubicBezTo>
                  <a:pt x="252" y="635"/>
                  <a:pt x="246" y="653"/>
                  <a:pt x="233" y="670"/>
                </a:cubicBezTo>
                <a:cubicBezTo>
                  <a:pt x="220" y="653"/>
                  <a:pt x="183" y="602"/>
                  <a:pt x="172" y="556"/>
                </a:cubicBezTo>
                <a:cubicBezTo>
                  <a:pt x="187" y="553"/>
                  <a:pt x="201" y="545"/>
                  <a:pt x="213" y="535"/>
                </a:cubicBezTo>
                <a:cubicBezTo>
                  <a:pt x="213" y="536"/>
                  <a:pt x="214" y="537"/>
                  <a:pt x="214" y="538"/>
                </a:cubicBezTo>
                <a:cubicBezTo>
                  <a:pt x="240" y="574"/>
                  <a:pt x="285" y="626"/>
                  <a:pt x="316" y="652"/>
                </a:cubicBezTo>
                <a:cubicBezTo>
                  <a:pt x="317" y="653"/>
                  <a:pt x="318" y="654"/>
                  <a:pt x="319" y="655"/>
                </a:cubicBezTo>
                <a:cubicBezTo>
                  <a:pt x="351" y="612"/>
                  <a:pt x="388" y="581"/>
                  <a:pt x="425" y="541"/>
                </a:cubicBezTo>
                <a:cubicBezTo>
                  <a:pt x="435" y="549"/>
                  <a:pt x="446" y="555"/>
                  <a:pt x="459" y="558"/>
                </a:cubicBezTo>
                <a:cubicBezTo>
                  <a:pt x="446" y="592"/>
                  <a:pt x="425" y="648"/>
                  <a:pt x="403" y="669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7" name="Freeform 26"/>
          <p:cNvSpPr>
            <a:spLocks noEditPoints="1"/>
          </p:cNvSpPr>
          <p:nvPr/>
        </p:nvSpPr>
        <p:spPr bwMode="auto">
          <a:xfrm flipH="1">
            <a:off x="6382670" y="3782855"/>
            <a:ext cx="452678" cy="531299"/>
          </a:xfrm>
          <a:custGeom>
            <a:avLst/>
            <a:gdLst>
              <a:gd name="T0" fmla="*/ 565 w 631"/>
              <a:gd name="T1" fmla="*/ 585 h 741"/>
              <a:gd name="T2" fmla="*/ 545 w 631"/>
              <a:gd name="T3" fmla="*/ 531 h 741"/>
              <a:gd name="T4" fmla="*/ 567 w 631"/>
              <a:gd name="T5" fmla="*/ 470 h 741"/>
              <a:gd name="T6" fmla="*/ 568 w 631"/>
              <a:gd name="T7" fmla="*/ 407 h 741"/>
              <a:gd name="T8" fmla="*/ 568 w 631"/>
              <a:gd name="T9" fmla="*/ 345 h 741"/>
              <a:gd name="T10" fmla="*/ 535 w 631"/>
              <a:gd name="T11" fmla="*/ 208 h 741"/>
              <a:gd name="T12" fmla="*/ 476 w 631"/>
              <a:gd name="T13" fmla="*/ 107 h 741"/>
              <a:gd name="T14" fmla="*/ 270 w 631"/>
              <a:gd name="T15" fmla="*/ 60 h 741"/>
              <a:gd name="T16" fmla="*/ 146 w 631"/>
              <a:gd name="T17" fmla="*/ 128 h 741"/>
              <a:gd name="T18" fmla="*/ 102 w 631"/>
              <a:gd name="T19" fmla="*/ 207 h 741"/>
              <a:gd name="T20" fmla="*/ 63 w 631"/>
              <a:gd name="T21" fmla="*/ 310 h 741"/>
              <a:gd name="T22" fmla="*/ 64 w 631"/>
              <a:gd name="T23" fmla="*/ 390 h 741"/>
              <a:gd name="T24" fmla="*/ 69 w 631"/>
              <a:gd name="T25" fmla="*/ 482 h 741"/>
              <a:gd name="T26" fmla="*/ 83 w 631"/>
              <a:gd name="T27" fmla="*/ 539 h 741"/>
              <a:gd name="T28" fmla="*/ 67 w 631"/>
              <a:gd name="T29" fmla="*/ 585 h 741"/>
              <a:gd name="T30" fmla="*/ 2 w 631"/>
              <a:gd name="T31" fmla="*/ 678 h 741"/>
              <a:gd name="T32" fmla="*/ 23 w 631"/>
              <a:gd name="T33" fmla="*/ 741 h 741"/>
              <a:gd name="T34" fmla="*/ 609 w 631"/>
              <a:gd name="T35" fmla="*/ 741 h 741"/>
              <a:gd name="T36" fmla="*/ 630 w 631"/>
              <a:gd name="T37" fmla="*/ 678 h 741"/>
              <a:gd name="T38" fmla="*/ 565 w 631"/>
              <a:gd name="T39" fmla="*/ 585 h 741"/>
              <a:gd name="T40" fmla="*/ 454 w 631"/>
              <a:gd name="T41" fmla="*/ 282 h 741"/>
              <a:gd name="T42" fmla="*/ 452 w 631"/>
              <a:gd name="T43" fmla="*/ 281 h 741"/>
              <a:gd name="T44" fmla="*/ 482 w 631"/>
              <a:gd name="T45" fmla="*/ 305 h 741"/>
              <a:gd name="T46" fmla="*/ 470 w 631"/>
              <a:gd name="T47" fmla="*/ 374 h 741"/>
              <a:gd name="T48" fmla="*/ 460 w 631"/>
              <a:gd name="T49" fmla="*/ 373 h 741"/>
              <a:gd name="T50" fmla="*/ 454 w 631"/>
              <a:gd name="T51" fmla="*/ 282 h 741"/>
              <a:gd name="T52" fmla="*/ 150 w 631"/>
              <a:gd name="T53" fmla="*/ 302 h 741"/>
              <a:gd name="T54" fmla="*/ 184 w 631"/>
              <a:gd name="T55" fmla="*/ 292 h 741"/>
              <a:gd name="T56" fmla="*/ 194 w 631"/>
              <a:gd name="T57" fmla="*/ 284 h 741"/>
              <a:gd name="T58" fmla="*/ 211 w 631"/>
              <a:gd name="T59" fmla="*/ 198 h 741"/>
              <a:gd name="T60" fmla="*/ 213 w 631"/>
              <a:gd name="T61" fmla="*/ 195 h 741"/>
              <a:gd name="T62" fmla="*/ 316 w 631"/>
              <a:gd name="T63" fmla="*/ 252 h 741"/>
              <a:gd name="T64" fmla="*/ 329 w 631"/>
              <a:gd name="T65" fmla="*/ 253 h 741"/>
              <a:gd name="T66" fmla="*/ 394 w 631"/>
              <a:gd name="T67" fmla="*/ 315 h 741"/>
              <a:gd name="T68" fmla="*/ 410 w 631"/>
              <a:gd name="T69" fmla="*/ 360 h 741"/>
              <a:gd name="T70" fmla="*/ 435 w 631"/>
              <a:gd name="T71" fmla="*/ 412 h 741"/>
              <a:gd name="T72" fmla="*/ 316 w 631"/>
              <a:gd name="T73" fmla="*/ 493 h 741"/>
              <a:gd name="T74" fmla="*/ 316 w 631"/>
              <a:gd name="T75" fmla="*/ 493 h 741"/>
              <a:gd name="T76" fmla="*/ 188 w 631"/>
              <a:gd name="T77" fmla="*/ 394 h 741"/>
              <a:gd name="T78" fmla="*/ 150 w 631"/>
              <a:gd name="T79" fmla="*/ 302 h 741"/>
              <a:gd name="T80" fmla="*/ 114 w 631"/>
              <a:gd name="T81" fmla="*/ 589 h 741"/>
              <a:gd name="T82" fmla="*/ 200 w 631"/>
              <a:gd name="T83" fmla="*/ 563 h 741"/>
              <a:gd name="T84" fmla="*/ 240 w 631"/>
              <a:gd name="T85" fmla="*/ 493 h 741"/>
              <a:gd name="T86" fmla="*/ 316 w 631"/>
              <a:gd name="T87" fmla="*/ 515 h 741"/>
              <a:gd name="T88" fmla="*/ 316 w 631"/>
              <a:gd name="T89" fmla="*/ 515 h 741"/>
              <a:gd name="T90" fmla="*/ 391 w 631"/>
              <a:gd name="T91" fmla="*/ 493 h 741"/>
              <a:gd name="T92" fmla="*/ 431 w 631"/>
              <a:gd name="T93" fmla="*/ 563 h 741"/>
              <a:gd name="T94" fmla="*/ 519 w 631"/>
              <a:gd name="T95" fmla="*/ 590 h 741"/>
              <a:gd name="T96" fmla="*/ 316 w 631"/>
              <a:gd name="T97" fmla="*/ 661 h 741"/>
              <a:gd name="T98" fmla="*/ 114 w 631"/>
              <a:gd name="T99" fmla="*/ 589 h 741"/>
              <a:gd name="T100" fmla="*/ 318 w 631"/>
              <a:gd name="T101" fmla="*/ 722 h 741"/>
              <a:gd name="T102" fmla="*/ 316 w 631"/>
              <a:gd name="T103" fmla="*/ 722 h 741"/>
              <a:gd name="T104" fmla="*/ 46 w 631"/>
              <a:gd name="T105" fmla="*/ 621 h 741"/>
              <a:gd name="T106" fmla="*/ 67 w 631"/>
              <a:gd name="T107" fmla="*/ 606 h 741"/>
              <a:gd name="T108" fmla="*/ 316 w 631"/>
              <a:gd name="T109" fmla="*/ 697 h 741"/>
              <a:gd name="T110" fmla="*/ 318 w 631"/>
              <a:gd name="T111" fmla="*/ 697 h 741"/>
              <a:gd name="T112" fmla="*/ 564 w 631"/>
              <a:gd name="T113" fmla="*/ 608 h 741"/>
              <a:gd name="T114" fmla="*/ 585 w 631"/>
              <a:gd name="T115" fmla="*/ 624 h 741"/>
              <a:gd name="T116" fmla="*/ 318 w 631"/>
              <a:gd name="T117" fmla="*/ 722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1" h="741">
                <a:moveTo>
                  <a:pt x="565" y="585"/>
                </a:moveTo>
                <a:cubicBezTo>
                  <a:pt x="577" y="562"/>
                  <a:pt x="566" y="543"/>
                  <a:pt x="545" y="531"/>
                </a:cubicBezTo>
                <a:cubicBezTo>
                  <a:pt x="517" y="515"/>
                  <a:pt x="536" y="486"/>
                  <a:pt x="567" y="470"/>
                </a:cubicBezTo>
                <a:cubicBezTo>
                  <a:pt x="597" y="454"/>
                  <a:pt x="607" y="426"/>
                  <a:pt x="568" y="407"/>
                </a:cubicBezTo>
                <a:cubicBezTo>
                  <a:pt x="530" y="387"/>
                  <a:pt x="532" y="381"/>
                  <a:pt x="568" y="345"/>
                </a:cubicBezTo>
                <a:cubicBezTo>
                  <a:pt x="604" y="308"/>
                  <a:pt x="586" y="222"/>
                  <a:pt x="535" y="208"/>
                </a:cubicBezTo>
                <a:cubicBezTo>
                  <a:pt x="484" y="194"/>
                  <a:pt x="497" y="166"/>
                  <a:pt x="476" y="107"/>
                </a:cubicBezTo>
                <a:cubicBezTo>
                  <a:pt x="456" y="51"/>
                  <a:pt x="319" y="0"/>
                  <a:pt x="270" y="60"/>
                </a:cubicBezTo>
                <a:cubicBezTo>
                  <a:pt x="236" y="23"/>
                  <a:pt x="161" y="73"/>
                  <a:pt x="146" y="128"/>
                </a:cubicBezTo>
                <a:cubicBezTo>
                  <a:pt x="131" y="184"/>
                  <a:pt x="142" y="199"/>
                  <a:pt x="102" y="207"/>
                </a:cubicBezTo>
                <a:cubicBezTo>
                  <a:pt x="62" y="215"/>
                  <a:pt x="37" y="273"/>
                  <a:pt x="63" y="310"/>
                </a:cubicBezTo>
                <a:cubicBezTo>
                  <a:pt x="89" y="346"/>
                  <a:pt x="101" y="363"/>
                  <a:pt x="64" y="390"/>
                </a:cubicBezTo>
                <a:cubicBezTo>
                  <a:pt x="27" y="417"/>
                  <a:pt x="34" y="465"/>
                  <a:pt x="69" y="482"/>
                </a:cubicBezTo>
                <a:cubicBezTo>
                  <a:pt x="104" y="498"/>
                  <a:pt x="111" y="523"/>
                  <a:pt x="83" y="539"/>
                </a:cubicBezTo>
                <a:cubicBezTo>
                  <a:pt x="63" y="551"/>
                  <a:pt x="53" y="568"/>
                  <a:pt x="67" y="585"/>
                </a:cubicBezTo>
                <a:cubicBezTo>
                  <a:pt x="29" y="603"/>
                  <a:pt x="0" y="629"/>
                  <a:pt x="2" y="678"/>
                </a:cubicBezTo>
                <a:cubicBezTo>
                  <a:pt x="2" y="699"/>
                  <a:pt x="10" y="720"/>
                  <a:pt x="23" y="741"/>
                </a:cubicBezTo>
                <a:cubicBezTo>
                  <a:pt x="609" y="741"/>
                  <a:pt x="609" y="741"/>
                  <a:pt x="609" y="741"/>
                </a:cubicBezTo>
                <a:cubicBezTo>
                  <a:pt x="621" y="720"/>
                  <a:pt x="629" y="699"/>
                  <a:pt x="630" y="678"/>
                </a:cubicBezTo>
                <a:cubicBezTo>
                  <a:pt x="631" y="629"/>
                  <a:pt x="603" y="603"/>
                  <a:pt x="565" y="585"/>
                </a:cubicBezTo>
                <a:close/>
                <a:moveTo>
                  <a:pt x="454" y="282"/>
                </a:moveTo>
                <a:cubicBezTo>
                  <a:pt x="453" y="281"/>
                  <a:pt x="452" y="281"/>
                  <a:pt x="452" y="281"/>
                </a:cubicBezTo>
                <a:cubicBezTo>
                  <a:pt x="467" y="252"/>
                  <a:pt x="479" y="289"/>
                  <a:pt x="482" y="305"/>
                </a:cubicBezTo>
                <a:cubicBezTo>
                  <a:pt x="486" y="328"/>
                  <a:pt x="481" y="355"/>
                  <a:pt x="470" y="374"/>
                </a:cubicBezTo>
                <a:cubicBezTo>
                  <a:pt x="467" y="373"/>
                  <a:pt x="464" y="373"/>
                  <a:pt x="460" y="373"/>
                </a:cubicBezTo>
                <a:cubicBezTo>
                  <a:pt x="411" y="378"/>
                  <a:pt x="527" y="312"/>
                  <a:pt x="454" y="282"/>
                </a:cubicBezTo>
                <a:close/>
                <a:moveTo>
                  <a:pt x="150" y="302"/>
                </a:moveTo>
                <a:cubicBezTo>
                  <a:pt x="156" y="273"/>
                  <a:pt x="172" y="265"/>
                  <a:pt x="184" y="292"/>
                </a:cubicBezTo>
                <a:cubicBezTo>
                  <a:pt x="194" y="314"/>
                  <a:pt x="196" y="325"/>
                  <a:pt x="194" y="284"/>
                </a:cubicBezTo>
                <a:cubicBezTo>
                  <a:pt x="193" y="256"/>
                  <a:pt x="199" y="226"/>
                  <a:pt x="211" y="198"/>
                </a:cubicBezTo>
                <a:cubicBezTo>
                  <a:pt x="212" y="197"/>
                  <a:pt x="212" y="196"/>
                  <a:pt x="213" y="195"/>
                </a:cubicBezTo>
                <a:cubicBezTo>
                  <a:pt x="232" y="223"/>
                  <a:pt x="270" y="249"/>
                  <a:pt x="316" y="252"/>
                </a:cubicBezTo>
                <a:cubicBezTo>
                  <a:pt x="321" y="252"/>
                  <a:pt x="325" y="253"/>
                  <a:pt x="329" y="253"/>
                </a:cubicBezTo>
                <a:cubicBezTo>
                  <a:pt x="417" y="251"/>
                  <a:pt x="322" y="306"/>
                  <a:pt x="394" y="315"/>
                </a:cubicBezTo>
                <a:cubicBezTo>
                  <a:pt x="446" y="322"/>
                  <a:pt x="436" y="331"/>
                  <a:pt x="410" y="360"/>
                </a:cubicBezTo>
                <a:cubicBezTo>
                  <a:pt x="392" y="380"/>
                  <a:pt x="397" y="406"/>
                  <a:pt x="435" y="412"/>
                </a:cubicBezTo>
                <a:cubicBezTo>
                  <a:pt x="410" y="459"/>
                  <a:pt x="370" y="493"/>
                  <a:pt x="316" y="493"/>
                </a:cubicBezTo>
                <a:cubicBezTo>
                  <a:pt x="316" y="493"/>
                  <a:pt x="316" y="493"/>
                  <a:pt x="316" y="493"/>
                </a:cubicBezTo>
                <a:cubicBezTo>
                  <a:pt x="256" y="493"/>
                  <a:pt x="212" y="451"/>
                  <a:pt x="188" y="394"/>
                </a:cubicBezTo>
                <a:cubicBezTo>
                  <a:pt x="157" y="389"/>
                  <a:pt x="143" y="339"/>
                  <a:pt x="150" y="302"/>
                </a:cubicBezTo>
                <a:close/>
                <a:moveTo>
                  <a:pt x="114" y="589"/>
                </a:moveTo>
                <a:cubicBezTo>
                  <a:pt x="141" y="580"/>
                  <a:pt x="171" y="573"/>
                  <a:pt x="200" y="563"/>
                </a:cubicBezTo>
                <a:cubicBezTo>
                  <a:pt x="234" y="550"/>
                  <a:pt x="241" y="524"/>
                  <a:pt x="240" y="493"/>
                </a:cubicBezTo>
                <a:cubicBezTo>
                  <a:pt x="262" y="507"/>
                  <a:pt x="287" y="515"/>
                  <a:pt x="316" y="515"/>
                </a:cubicBezTo>
                <a:cubicBezTo>
                  <a:pt x="316" y="515"/>
                  <a:pt x="316" y="515"/>
                  <a:pt x="316" y="515"/>
                </a:cubicBezTo>
                <a:cubicBezTo>
                  <a:pt x="344" y="515"/>
                  <a:pt x="369" y="507"/>
                  <a:pt x="391" y="493"/>
                </a:cubicBezTo>
                <a:cubicBezTo>
                  <a:pt x="390" y="524"/>
                  <a:pt x="397" y="550"/>
                  <a:pt x="431" y="563"/>
                </a:cubicBezTo>
                <a:cubicBezTo>
                  <a:pt x="461" y="574"/>
                  <a:pt x="492" y="581"/>
                  <a:pt x="519" y="590"/>
                </a:cubicBezTo>
                <a:cubicBezTo>
                  <a:pt x="501" y="642"/>
                  <a:pt x="408" y="662"/>
                  <a:pt x="316" y="661"/>
                </a:cubicBezTo>
                <a:cubicBezTo>
                  <a:pt x="210" y="660"/>
                  <a:pt x="105" y="630"/>
                  <a:pt x="114" y="589"/>
                </a:cubicBezTo>
                <a:close/>
                <a:moveTo>
                  <a:pt x="318" y="722"/>
                </a:moveTo>
                <a:cubicBezTo>
                  <a:pt x="316" y="722"/>
                  <a:pt x="316" y="722"/>
                  <a:pt x="316" y="722"/>
                </a:cubicBezTo>
                <a:cubicBezTo>
                  <a:pt x="184" y="722"/>
                  <a:pt x="70" y="685"/>
                  <a:pt x="46" y="621"/>
                </a:cubicBezTo>
                <a:cubicBezTo>
                  <a:pt x="52" y="616"/>
                  <a:pt x="59" y="611"/>
                  <a:pt x="67" y="606"/>
                </a:cubicBezTo>
                <a:cubicBezTo>
                  <a:pt x="78" y="664"/>
                  <a:pt x="187" y="697"/>
                  <a:pt x="316" y="697"/>
                </a:cubicBezTo>
                <a:cubicBezTo>
                  <a:pt x="318" y="697"/>
                  <a:pt x="318" y="697"/>
                  <a:pt x="318" y="697"/>
                </a:cubicBezTo>
                <a:cubicBezTo>
                  <a:pt x="448" y="697"/>
                  <a:pt x="551" y="665"/>
                  <a:pt x="564" y="608"/>
                </a:cubicBezTo>
                <a:cubicBezTo>
                  <a:pt x="572" y="613"/>
                  <a:pt x="578" y="618"/>
                  <a:pt x="585" y="624"/>
                </a:cubicBezTo>
                <a:cubicBezTo>
                  <a:pt x="559" y="687"/>
                  <a:pt x="451" y="722"/>
                  <a:pt x="318" y="722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8" name="Freeform 18"/>
          <p:cNvSpPr>
            <a:spLocks noEditPoints="1"/>
          </p:cNvSpPr>
          <p:nvPr/>
        </p:nvSpPr>
        <p:spPr bwMode="auto">
          <a:xfrm flipH="1">
            <a:off x="6367806" y="2081224"/>
            <a:ext cx="467542" cy="501137"/>
          </a:xfrm>
          <a:custGeom>
            <a:avLst/>
            <a:gdLst>
              <a:gd name="T0" fmla="*/ 453 w 633"/>
              <a:gd name="T1" fmla="*/ 483 h 679"/>
              <a:gd name="T2" fmla="*/ 408 w 633"/>
              <a:gd name="T3" fmla="*/ 435 h 679"/>
              <a:gd name="T4" fmla="*/ 440 w 633"/>
              <a:gd name="T5" fmla="*/ 461 h 679"/>
              <a:gd name="T6" fmla="*/ 401 w 633"/>
              <a:gd name="T7" fmla="*/ 34 h 679"/>
              <a:gd name="T8" fmla="*/ 319 w 633"/>
              <a:gd name="T9" fmla="*/ 3 h 679"/>
              <a:gd name="T10" fmla="*/ 112 w 633"/>
              <a:gd name="T11" fmla="*/ 244 h 679"/>
              <a:gd name="T12" fmla="*/ 190 w 633"/>
              <a:gd name="T13" fmla="*/ 459 h 679"/>
              <a:gd name="T14" fmla="*/ 226 w 633"/>
              <a:gd name="T15" fmla="*/ 430 h 679"/>
              <a:gd name="T16" fmla="*/ 180 w 633"/>
              <a:gd name="T17" fmla="*/ 483 h 679"/>
              <a:gd name="T18" fmla="*/ 3 w 633"/>
              <a:gd name="T19" fmla="*/ 616 h 679"/>
              <a:gd name="T20" fmla="*/ 24 w 633"/>
              <a:gd name="T21" fmla="*/ 679 h 679"/>
              <a:gd name="T22" fmla="*/ 319 w 633"/>
              <a:gd name="T23" fmla="*/ 679 h 679"/>
              <a:gd name="T24" fmla="*/ 610 w 633"/>
              <a:gd name="T25" fmla="*/ 679 h 679"/>
              <a:gd name="T26" fmla="*/ 631 w 633"/>
              <a:gd name="T27" fmla="*/ 616 h 679"/>
              <a:gd name="T28" fmla="*/ 453 w 633"/>
              <a:gd name="T29" fmla="*/ 483 h 679"/>
              <a:gd name="T30" fmla="*/ 189 w 633"/>
              <a:gd name="T31" fmla="*/ 332 h 679"/>
              <a:gd name="T32" fmla="*/ 173 w 633"/>
              <a:gd name="T33" fmla="*/ 325 h 679"/>
              <a:gd name="T34" fmla="*/ 319 w 633"/>
              <a:gd name="T35" fmla="*/ 191 h 679"/>
              <a:gd name="T36" fmla="*/ 354 w 633"/>
              <a:gd name="T37" fmla="*/ 159 h 679"/>
              <a:gd name="T38" fmla="*/ 319 w 633"/>
              <a:gd name="T39" fmla="*/ 211 h 679"/>
              <a:gd name="T40" fmla="*/ 219 w 633"/>
              <a:gd name="T41" fmla="*/ 314 h 679"/>
              <a:gd name="T42" fmla="*/ 319 w 633"/>
              <a:gd name="T43" fmla="*/ 279 h 679"/>
              <a:gd name="T44" fmla="*/ 413 w 633"/>
              <a:gd name="T45" fmla="*/ 192 h 679"/>
              <a:gd name="T46" fmla="*/ 464 w 633"/>
              <a:gd name="T47" fmla="*/ 321 h 679"/>
              <a:gd name="T48" fmla="*/ 444 w 633"/>
              <a:gd name="T49" fmla="*/ 332 h 679"/>
              <a:gd name="T50" fmla="*/ 319 w 633"/>
              <a:gd name="T51" fmla="*/ 431 h 679"/>
              <a:gd name="T52" fmla="*/ 317 w 633"/>
              <a:gd name="T53" fmla="*/ 431 h 679"/>
              <a:gd name="T54" fmla="*/ 189 w 633"/>
              <a:gd name="T55" fmla="*/ 332 h 679"/>
              <a:gd name="T56" fmla="*/ 319 w 633"/>
              <a:gd name="T57" fmla="*/ 640 h 679"/>
              <a:gd name="T58" fmla="*/ 83 w 633"/>
              <a:gd name="T59" fmla="*/ 540 h 679"/>
              <a:gd name="T60" fmla="*/ 197 w 633"/>
              <a:gd name="T61" fmla="*/ 501 h 679"/>
              <a:gd name="T62" fmla="*/ 248 w 633"/>
              <a:gd name="T63" fmla="*/ 433 h 679"/>
              <a:gd name="T64" fmla="*/ 317 w 633"/>
              <a:gd name="T65" fmla="*/ 451 h 679"/>
              <a:gd name="T66" fmla="*/ 319 w 633"/>
              <a:gd name="T67" fmla="*/ 451 h 679"/>
              <a:gd name="T68" fmla="*/ 385 w 633"/>
              <a:gd name="T69" fmla="*/ 433 h 679"/>
              <a:gd name="T70" fmla="*/ 432 w 633"/>
              <a:gd name="T71" fmla="*/ 501 h 679"/>
              <a:gd name="T72" fmla="*/ 555 w 633"/>
              <a:gd name="T73" fmla="*/ 543 h 679"/>
              <a:gd name="T74" fmla="*/ 319 w 633"/>
              <a:gd name="T75" fmla="*/ 640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33" h="679">
                <a:moveTo>
                  <a:pt x="453" y="483"/>
                </a:moveTo>
                <a:cubicBezTo>
                  <a:pt x="427" y="472"/>
                  <a:pt x="414" y="455"/>
                  <a:pt x="408" y="435"/>
                </a:cubicBezTo>
                <a:cubicBezTo>
                  <a:pt x="419" y="442"/>
                  <a:pt x="429" y="451"/>
                  <a:pt x="440" y="461"/>
                </a:cubicBezTo>
                <a:cubicBezTo>
                  <a:pt x="540" y="369"/>
                  <a:pt x="587" y="34"/>
                  <a:pt x="401" y="34"/>
                </a:cubicBezTo>
                <a:cubicBezTo>
                  <a:pt x="380" y="15"/>
                  <a:pt x="351" y="4"/>
                  <a:pt x="319" y="3"/>
                </a:cubicBezTo>
                <a:cubicBezTo>
                  <a:pt x="226" y="0"/>
                  <a:pt x="110" y="75"/>
                  <a:pt x="112" y="244"/>
                </a:cubicBezTo>
                <a:cubicBezTo>
                  <a:pt x="113" y="347"/>
                  <a:pt x="141" y="397"/>
                  <a:pt x="190" y="459"/>
                </a:cubicBezTo>
                <a:cubicBezTo>
                  <a:pt x="202" y="448"/>
                  <a:pt x="214" y="439"/>
                  <a:pt x="226" y="430"/>
                </a:cubicBezTo>
                <a:cubicBezTo>
                  <a:pt x="221" y="453"/>
                  <a:pt x="209" y="471"/>
                  <a:pt x="180" y="483"/>
                </a:cubicBezTo>
                <a:cubicBezTo>
                  <a:pt x="106" y="514"/>
                  <a:pt x="0" y="522"/>
                  <a:pt x="3" y="616"/>
                </a:cubicBezTo>
                <a:cubicBezTo>
                  <a:pt x="3" y="637"/>
                  <a:pt x="11" y="658"/>
                  <a:pt x="24" y="679"/>
                </a:cubicBezTo>
                <a:cubicBezTo>
                  <a:pt x="319" y="679"/>
                  <a:pt x="319" y="679"/>
                  <a:pt x="319" y="679"/>
                </a:cubicBezTo>
                <a:cubicBezTo>
                  <a:pt x="610" y="679"/>
                  <a:pt x="610" y="679"/>
                  <a:pt x="610" y="679"/>
                </a:cubicBezTo>
                <a:cubicBezTo>
                  <a:pt x="622" y="658"/>
                  <a:pt x="630" y="637"/>
                  <a:pt x="631" y="616"/>
                </a:cubicBezTo>
                <a:cubicBezTo>
                  <a:pt x="633" y="522"/>
                  <a:pt x="528" y="514"/>
                  <a:pt x="453" y="483"/>
                </a:cubicBezTo>
                <a:close/>
                <a:moveTo>
                  <a:pt x="189" y="332"/>
                </a:moveTo>
                <a:cubicBezTo>
                  <a:pt x="183" y="331"/>
                  <a:pt x="178" y="329"/>
                  <a:pt x="173" y="325"/>
                </a:cubicBezTo>
                <a:cubicBezTo>
                  <a:pt x="212" y="302"/>
                  <a:pt x="247" y="258"/>
                  <a:pt x="319" y="191"/>
                </a:cubicBezTo>
                <a:cubicBezTo>
                  <a:pt x="330" y="181"/>
                  <a:pt x="341" y="170"/>
                  <a:pt x="354" y="159"/>
                </a:cubicBezTo>
                <a:cubicBezTo>
                  <a:pt x="347" y="171"/>
                  <a:pt x="337" y="188"/>
                  <a:pt x="319" y="211"/>
                </a:cubicBezTo>
                <a:cubicBezTo>
                  <a:pt x="299" y="237"/>
                  <a:pt x="268" y="270"/>
                  <a:pt x="219" y="314"/>
                </a:cubicBezTo>
                <a:cubicBezTo>
                  <a:pt x="245" y="318"/>
                  <a:pt x="282" y="303"/>
                  <a:pt x="319" y="279"/>
                </a:cubicBezTo>
                <a:cubicBezTo>
                  <a:pt x="354" y="256"/>
                  <a:pt x="388" y="225"/>
                  <a:pt x="413" y="192"/>
                </a:cubicBezTo>
                <a:cubicBezTo>
                  <a:pt x="425" y="239"/>
                  <a:pt x="442" y="291"/>
                  <a:pt x="464" y="321"/>
                </a:cubicBezTo>
                <a:cubicBezTo>
                  <a:pt x="458" y="327"/>
                  <a:pt x="452" y="331"/>
                  <a:pt x="444" y="332"/>
                </a:cubicBezTo>
                <a:cubicBezTo>
                  <a:pt x="421" y="388"/>
                  <a:pt x="378" y="430"/>
                  <a:pt x="319" y="431"/>
                </a:cubicBezTo>
                <a:cubicBezTo>
                  <a:pt x="317" y="431"/>
                  <a:pt x="317" y="431"/>
                  <a:pt x="317" y="431"/>
                </a:cubicBezTo>
                <a:cubicBezTo>
                  <a:pt x="257" y="431"/>
                  <a:pt x="213" y="389"/>
                  <a:pt x="189" y="332"/>
                </a:cubicBezTo>
                <a:close/>
                <a:moveTo>
                  <a:pt x="319" y="640"/>
                </a:moveTo>
                <a:cubicBezTo>
                  <a:pt x="229" y="642"/>
                  <a:pt x="142" y="608"/>
                  <a:pt x="83" y="540"/>
                </a:cubicBezTo>
                <a:cubicBezTo>
                  <a:pt x="115" y="525"/>
                  <a:pt x="157" y="515"/>
                  <a:pt x="197" y="501"/>
                </a:cubicBezTo>
                <a:cubicBezTo>
                  <a:pt x="224" y="490"/>
                  <a:pt x="239" y="464"/>
                  <a:pt x="248" y="433"/>
                </a:cubicBezTo>
                <a:cubicBezTo>
                  <a:pt x="268" y="444"/>
                  <a:pt x="291" y="451"/>
                  <a:pt x="317" y="451"/>
                </a:cubicBezTo>
                <a:cubicBezTo>
                  <a:pt x="319" y="451"/>
                  <a:pt x="319" y="451"/>
                  <a:pt x="319" y="451"/>
                </a:cubicBezTo>
                <a:cubicBezTo>
                  <a:pt x="343" y="451"/>
                  <a:pt x="365" y="444"/>
                  <a:pt x="385" y="433"/>
                </a:cubicBezTo>
                <a:cubicBezTo>
                  <a:pt x="393" y="463"/>
                  <a:pt x="407" y="490"/>
                  <a:pt x="432" y="501"/>
                </a:cubicBezTo>
                <a:cubicBezTo>
                  <a:pt x="466" y="515"/>
                  <a:pt x="518" y="525"/>
                  <a:pt x="555" y="543"/>
                </a:cubicBezTo>
                <a:cubicBezTo>
                  <a:pt x="488" y="607"/>
                  <a:pt x="402" y="639"/>
                  <a:pt x="319" y="64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59" name="Freeform 18"/>
          <p:cNvSpPr>
            <a:spLocks noEditPoints="1"/>
          </p:cNvSpPr>
          <p:nvPr/>
        </p:nvSpPr>
        <p:spPr bwMode="auto">
          <a:xfrm flipH="1">
            <a:off x="1080633" y="4420203"/>
            <a:ext cx="467542" cy="501137"/>
          </a:xfrm>
          <a:custGeom>
            <a:avLst/>
            <a:gdLst>
              <a:gd name="T0" fmla="*/ 453 w 633"/>
              <a:gd name="T1" fmla="*/ 483 h 679"/>
              <a:gd name="T2" fmla="*/ 408 w 633"/>
              <a:gd name="T3" fmla="*/ 435 h 679"/>
              <a:gd name="T4" fmla="*/ 440 w 633"/>
              <a:gd name="T5" fmla="*/ 461 h 679"/>
              <a:gd name="T6" fmla="*/ 401 w 633"/>
              <a:gd name="T7" fmla="*/ 34 h 679"/>
              <a:gd name="T8" fmla="*/ 319 w 633"/>
              <a:gd name="T9" fmla="*/ 3 h 679"/>
              <a:gd name="T10" fmla="*/ 112 w 633"/>
              <a:gd name="T11" fmla="*/ 244 h 679"/>
              <a:gd name="T12" fmla="*/ 190 w 633"/>
              <a:gd name="T13" fmla="*/ 459 h 679"/>
              <a:gd name="T14" fmla="*/ 226 w 633"/>
              <a:gd name="T15" fmla="*/ 430 h 679"/>
              <a:gd name="T16" fmla="*/ 180 w 633"/>
              <a:gd name="T17" fmla="*/ 483 h 679"/>
              <a:gd name="T18" fmla="*/ 3 w 633"/>
              <a:gd name="T19" fmla="*/ 616 h 679"/>
              <a:gd name="T20" fmla="*/ 24 w 633"/>
              <a:gd name="T21" fmla="*/ 679 h 679"/>
              <a:gd name="T22" fmla="*/ 319 w 633"/>
              <a:gd name="T23" fmla="*/ 679 h 679"/>
              <a:gd name="T24" fmla="*/ 610 w 633"/>
              <a:gd name="T25" fmla="*/ 679 h 679"/>
              <a:gd name="T26" fmla="*/ 631 w 633"/>
              <a:gd name="T27" fmla="*/ 616 h 679"/>
              <a:gd name="T28" fmla="*/ 453 w 633"/>
              <a:gd name="T29" fmla="*/ 483 h 679"/>
              <a:gd name="T30" fmla="*/ 189 w 633"/>
              <a:gd name="T31" fmla="*/ 332 h 679"/>
              <a:gd name="T32" fmla="*/ 173 w 633"/>
              <a:gd name="T33" fmla="*/ 325 h 679"/>
              <a:gd name="T34" fmla="*/ 319 w 633"/>
              <a:gd name="T35" fmla="*/ 191 h 679"/>
              <a:gd name="T36" fmla="*/ 354 w 633"/>
              <a:gd name="T37" fmla="*/ 159 h 679"/>
              <a:gd name="T38" fmla="*/ 319 w 633"/>
              <a:gd name="T39" fmla="*/ 211 h 679"/>
              <a:gd name="T40" fmla="*/ 219 w 633"/>
              <a:gd name="T41" fmla="*/ 314 h 679"/>
              <a:gd name="T42" fmla="*/ 319 w 633"/>
              <a:gd name="T43" fmla="*/ 279 h 679"/>
              <a:gd name="T44" fmla="*/ 413 w 633"/>
              <a:gd name="T45" fmla="*/ 192 h 679"/>
              <a:gd name="T46" fmla="*/ 464 w 633"/>
              <a:gd name="T47" fmla="*/ 321 h 679"/>
              <a:gd name="T48" fmla="*/ 444 w 633"/>
              <a:gd name="T49" fmla="*/ 332 h 679"/>
              <a:gd name="T50" fmla="*/ 319 w 633"/>
              <a:gd name="T51" fmla="*/ 431 h 679"/>
              <a:gd name="T52" fmla="*/ 317 w 633"/>
              <a:gd name="T53" fmla="*/ 431 h 679"/>
              <a:gd name="T54" fmla="*/ 189 w 633"/>
              <a:gd name="T55" fmla="*/ 332 h 679"/>
              <a:gd name="T56" fmla="*/ 319 w 633"/>
              <a:gd name="T57" fmla="*/ 640 h 679"/>
              <a:gd name="T58" fmla="*/ 83 w 633"/>
              <a:gd name="T59" fmla="*/ 540 h 679"/>
              <a:gd name="T60" fmla="*/ 197 w 633"/>
              <a:gd name="T61" fmla="*/ 501 h 679"/>
              <a:gd name="T62" fmla="*/ 248 w 633"/>
              <a:gd name="T63" fmla="*/ 433 h 679"/>
              <a:gd name="T64" fmla="*/ 317 w 633"/>
              <a:gd name="T65" fmla="*/ 451 h 679"/>
              <a:gd name="T66" fmla="*/ 319 w 633"/>
              <a:gd name="T67" fmla="*/ 451 h 679"/>
              <a:gd name="T68" fmla="*/ 385 w 633"/>
              <a:gd name="T69" fmla="*/ 433 h 679"/>
              <a:gd name="T70" fmla="*/ 432 w 633"/>
              <a:gd name="T71" fmla="*/ 501 h 679"/>
              <a:gd name="T72" fmla="*/ 555 w 633"/>
              <a:gd name="T73" fmla="*/ 543 h 679"/>
              <a:gd name="T74" fmla="*/ 319 w 633"/>
              <a:gd name="T75" fmla="*/ 640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33" h="679">
                <a:moveTo>
                  <a:pt x="453" y="483"/>
                </a:moveTo>
                <a:cubicBezTo>
                  <a:pt x="427" y="472"/>
                  <a:pt x="414" y="455"/>
                  <a:pt x="408" y="435"/>
                </a:cubicBezTo>
                <a:cubicBezTo>
                  <a:pt x="419" y="442"/>
                  <a:pt x="429" y="451"/>
                  <a:pt x="440" y="461"/>
                </a:cubicBezTo>
                <a:cubicBezTo>
                  <a:pt x="540" y="369"/>
                  <a:pt x="587" y="34"/>
                  <a:pt x="401" y="34"/>
                </a:cubicBezTo>
                <a:cubicBezTo>
                  <a:pt x="380" y="15"/>
                  <a:pt x="351" y="4"/>
                  <a:pt x="319" y="3"/>
                </a:cubicBezTo>
                <a:cubicBezTo>
                  <a:pt x="226" y="0"/>
                  <a:pt x="110" y="75"/>
                  <a:pt x="112" y="244"/>
                </a:cubicBezTo>
                <a:cubicBezTo>
                  <a:pt x="113" y="347"/>
                  <a:pt x="141" y="397"/>
                  <a:pt x="190" y="459"/>
                </a:cubicBezTo>
                <a:cubicBezTo>
                  <a:pt x="202" y="448"/>
                  <a:pt x="214" y="439"/>
                  <a:pt x="226" y="430"/>
                </a:cubicBezTo>
                <a:cubicBezTo>
                  <a:pt x="221" y="453"/>
                  <a:pt x="209" y="471"/>
                  <a:pt x="180" y="483"/>
                </a:cubicBezTo>
                <a:cubicBezTo>
                  <a:pt x="106" y="514"/>
                  <a:pt x="0" y="522"/>
                  <a:pt x="3" y="616"/>
                </a:cubicBezTo>
                <a:cubicBezTo>
                  <a:pt x="3" y="637"/>
                  <a:pt x="11" y="658"/>
                  <a:pt x="24" y="679"/>
                </a:cubicBezTo>
                <a:cubicBezTo>
                  <a:pt x="319" y="679"/>
                  <a:pt x="319" y="679"/>
                  <a:pt x="319" y="679"/>
                </a:cubicBezTo>
                <a:cubicBezTo>
                  <a:pt x="610" y="679"/>
                  <a:pt x="610" y="679"/>
                  <a:pt x="610" y="679"/>
                </a:cubicBezTo>
                <a:cubicBezTo>
                  <a:pt x="622" y="658"/>
                  <a:pt x="630" y="637"/>
                  <a:pt x="631" y="616"/>
                </a:cubicBezTo>
                <a:cubicBezTo>
                  <a:pt x="633" y="522"/>
                  <a:pt x="528" y="514"/>
                  <a:pt x="453" y="483"/>
                </a:cubicBezTo>
                <a:close/>
                <a:moveTo>
                  <a:pt x="189" y="332"/>
                </a:moveTo>
                <a:cubicBezTo>
                  <a:pt x="183" y="331"/>
                  <a:pt x="178" y="329"/>
                  <a:pt x="173" y="325"/>
                </a:cubicBezTo>
                <a:cubicBezTo>
                  <a:pt x="212" y="302"/>
                  <a:pt x="247" y="258"/>
                  <a:pt x="319" y="191"/>
                </a:cubicBezTo>
                <a:cubicBezTo>
                  <a:pt x="330" y="181"/>
                  <a:pt x="341" y="170"/>
                  <a:pt x="354" y="159"/>
                </a:cubicBezTo>
                <a:cubicBezTo>
                  <a:pt x="347" y="171"/>
                  <a:pt x="337" y="188"/>
                  <a:pt x="319" y="211"/>
                </a:cubicBezTo>
                <a:cubicBezTo>
                  <a:pt x="299" y="237"/>
                  <a:pt x="268" y="270"/>
                  <a:pt x="219" y="314"/>
                </a:cubicBezTo>
                <a:cubicBezTo>
                  <a:pt x="245" y="318"/>
                  <a:pt x="282" y="303"/>
                  <a:pt x="319" y="279"/>
                </a:cubicBezTo>
                <a:cubicBezTo>
                  <a:pt x="354" y="256"/>
                  <a:pt x="388" y="225"/>
                  <a:pt x="413" y="192"/>
                </a:cubicBezTo>
                <a:cubicBezTo>
                  <a:pt x="425" y="239"/>
                  <a:pt x="442" y="291"/>
                  <a:pt x="464" y="321"/>
                </a:cubicBezTo>
                <a:cubicBezTo>
                  <a:pt x="458" y="327"/>
                  <a:pt x="452" y="331"/>
                  <a:pt x="444" y="332"/>
                </a:cubicBezTo>
                <a:cubicBezTo>
                  <a:pt x="421" y="388"/>
                  <a:pt x="378" y="430"/>
                  <a:pt x="319" y="431"/>
                </a:cubicBezTo>
                <a:cubicBezTo>
                  <a:pt x="317" y="431"/>
                  <a:pt x="317" y="431"/>
                  <a:pt x="317" y="431"/>
                </a:cubicBezTo>
                <a:cubicBezTo>
                  <a:pt x="257" y="431"/>
                  <a:pt x="213" y="389"/>
                  <a:pt x="189" y="332"/>
                </a:cubicBezTo>
                <a:close/>
                <a:moveTo>
                  <a:pt x="319" y="640"/>
                </a:moveTo>
                <a:cubicBezTo>
                  <a:pt x="229" y="642"/>
                  <a:pt x="142" y="608"/>
                  <a:pt x="83" y="540"/>
                </a:cubicBezTo>
                <a:cubicBezTo>
                  <a:pt x="115" y="525"/>
                  <a:pt x="157" y="515"/>
                  <a:pt x="197" y="501"/>
                </a:cubicBezTo>
                <a:cubicBezTo>
                  <a:pt x="224" y="490"/>
                  <a:pt x="239" y="464"/>
                  <a:pt x="248" y="433"/>
                </a:cubicBezTo>
                <a:cubicBezTo>
                  <a:pt x="268" y="444"/>
                  <a:pt x="291" y="451"/>
                  <a:pt x="317" y="451"/>
                </a:cubicBezTo>
                <a:cubicBezTo>
                  <a:pt x="319" y="451"/>
                  <a:pt x="319" y="451"/>
                  <a:pt x="319" y="451"/>
                </a:cubicBezTo>
                <a:cubicBezTo>
                  <a:pt x="343" y="451"/>
                  <a:pt x="365" y="444"/>
                  <a:pt x="385" y="433"/>
                </a:cubicBezTo>
                <a:cubicBezTo>
                  <a:pt x="393" y="463"/>
                  <a:pt x="407" y="490"/>
                  <a:pt x="432" y="501"/>
                </a:cubicBezTo>
                <a:cubicBezTo>
                  <a:pt x="466" y="515"/>
                  <a:pt x="518" y="525"/>
                  <a:pt x="555" y="543"/>
                </a:cubicBezTo>
                <a:cubicBezTo>
                  <a:pt x="488" y="607"/>
                  <a:pt x="402" y="639"/>
                  <a:pt x="319" y="640"/>
                </a:cubicBezTo>
                <a:close/>
              </a:path>
            </a:pathLst>
          </a:custGeom>
          <a:solidFill>
            <a:sysClr val="window" lastClr="FFFFFF">
              <a:lumMod val="9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770809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bdĺžnik 22"/>
          <p:cNvSpPr/>
          <p:nvPr/>
        </p:nvSpPr>
        <p:spPr>
          <a:xfrm>
            <a:off x="657142" y="1806820"/>
            <a:ext cx="7601333" cy="22414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400" b="1" i="0" u="none" strike="noStrike" kern="0" cap="none" spc="0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UPVII Dátová kancelária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400" b="1" kern="0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(</a:t>
            </a:r>
            <a:r>
              <a:rPr lang="sk-SK" sz="1400" kern="0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kompetenčné centrum pre riadenie referenčných dát</a:t>
            </a:r>
            <a:r>
              <a:rPr lang="sk-SK" sz="1400" b="1" kern="0" dirty="0">
                <a:solidFill>
                  <a:schemeClr val="accent1">
                    <a:lumMod val="75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)</a:t>
            </a:r>
            <a:endParaRPr kumimoji="0" lang="sk-SK" sz="1400" b="1" i="0" u="none" strike="noStrike" kern="0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50608" y="458535"/>
            <a:ext cx="7869368" cy="503555"/>
          </a:xfrm>
        </p:spPr>
        <p:txBody>
          <a:bodyPr>
            <a:normAutofit/>
          </a:bodyPr>
          <a:lstStyle/>
          <a:p>
            <a:r>
              <a:rPr lang="sk-SK" dirty="0"/>
              <a:t>Organizácia – </a:t>
            </a:r>
            <a:r>
              <a:rPr lang="sk-SK" b="0" dirty="0"/>
              <a:t>Dátová kancelária verejnej správy</a:t>
            </a:r>
          </a:p>
        </p:txBody>
      </p:sp>
      <p:sp>
        <p:nvSpPr>
          <p:cNvPr id="4" name="Obdĺžnik 22"/>
          <p:cNvSpPr/>
          <p:nvPr/>
        </p:nvSpPr>
        <p:spPr>
          <a:xfrm>
            <a:off x="8719976" y="1806819"/>
            <a:ext cx="3017216" cy="38643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400" b="1" i="0" u="none" strike="noStrike" kern="0" cap="none" spc="0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MF SR a MV SR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400" b="1" i="0" u="none" strike="noStrike" kern="0" cap="none" spc="0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Vládny</a:t>
            </a:r>
            <a:r>
              <a:rPr kumimoji="0" lang="sk-SK" sz="1400" b="1" i="0" u="none" strike="noStrike" kern="0" cap="none" spc="0" normalizeH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</a:t>
            </a:r>
            <a:r>
              <a:rPr kumimoji="0" lang="sk-SK" sz="1400" b="1" i="0" u="none" strike="noStrike" kern="0" cap="none" spc="0" normalizeH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cloud</a:t>
            </a:r>
            <a:endParaRPr kumimoji="0" lang="sk-SK" sz="1400" b="1" i="0" u="none" strike="noStrike" kern="0" cap="none" spc="0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713633" y="2530884"/>
            <a:ext cx="756880" cy="756880"/>
            <a:chOff x="959023" y="2200946"/>
            <a:chExt cx="756880" cy="756880"/>
          </a:xfrm>
        </p:grpSpPr>
        <p:sp>
          <p:nvSpPr>
            <p:cNvPr id="6" name="Oval 54"/>
            <p:cNvSpPr/>
            <p:nvPr/>
          </p:nvSpPr>
          <p:spPr>
            <a:xfrm>
              <a:off x="959023" y="2200946"/>
              <a:ext cx="756880" cy="756880"/>
            </a:xfrm>
            <a:prstGeom prst="ellipse">
              <a:avLst/>
            </a:prstGeom>
            <a:solidFill>
              <a:srgbClr val="E7E6E6">
                <a:lumMod val="25000"/>
                <a:alpha val="80000"/>
              </a:srgbClr>
            </a:solidFill>
            <a:ln w="25400" cap="flat" cmpd="sng" algn="ctr">
              <a:solidFill>
                <a:srgbClr val="507392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6" name="Freeform 6"/>
            <p:cNvSpPr>
              <a:spLocks noEditPoints="1"/>
            </p:cNvSpPr>
            <p:nvPr/>
          </p:nvSpPr>
          <p:spPr bwMode="auto">
            <a:xfrm flipH="1">
              <a:off x="1113589" y="2339021"/>
              <a:ext cx="478214" cy="509645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1120310" y="2514637"/>
            <a:ext cx="1048975" cy="756880"/>
            <a:chOff x="1552618" y="947104"/>
            <a:chExt cx="1048975" cy="756880"/>
          </a:xfrm>
        </p:grpSpPr>
        <p:sp>
          <p:nvSpPr>
            <p:cNvPr id="48" name="Oval 54"/>
            <p:cNvSpPr/>
            <p:nvPr/>
          </p:nvSpPr>
          <p:spPr>
            <a:xfrm>
              <a:off x="1698666" y="947104"/>
              <a:ext cx="756880" cy="756880"/>
            </a:xfrm>
            <a:prstGeom prst="ellipse">
              <a:avLst/>
            </a:prstGeom>
            <a:solidFill>
              <a:srgbClr val="9E90AF">
                <a:lumMod val="75000"/>
                <a:alpha val="80000"/>
              </a:srgbClr>
            </a:solidFill>
            <a:ln w="25400" cap="flat" cmpd="sng" algn="ctr">
              <a:solidFill>
                <a:srgbClr val="507392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56" name="TextBox 121"/>
            <p:cNvSpPr txBox="1"/>
            <p:nvPr/>
          </p:nvSpPr>
          <p:spPr>
            <a:xfrm>
              <a:off x="1552618" y="1126534"/>
              <a:ext cx="10489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5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charset="0"/>
                  <a:ea typeface="Open Sans" charset="0"/>
                  <a:cs typeface="Open Sans" charset="0"/>
                </a:rPr>
                <a:t>Programový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sk-SK" sz="1050" kern="0" dirty="0">
                  <a:solidFill>
                    <a:prstClr val="white"/>
                  </a:solidFill>
                  <a:latin typeface="Open Sans" charset="0"/>
                  <a:ea typeface="Open Sans" charset="0"/>
                  <a:cs typeface="Open Sans" charset="0"/>
                </a:rPr>
                <a:t>manažér</a:t>
              </a:r>
              <a:endParaRPr kumimoji="0" lang="sk-SK" sz="105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sp>
        <p:nvSpPr>
          <p:cNvPr id="57" name="TextBox 120"/>
          <p:cNvSpPr txBox="1"/>
          <p:nvPr/>
        </p:nvSpPr>
        <p:spPr>
          <a:xfrm>
            <a:off x="3628277" y="3731206"/>
            <a:ext cx="29302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350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Pre </a:t>
            </a:r>
            <a:r>
              <a:rPr lang="sk-SK" sz="135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jednotlivé tematické oblasti</a:t>
            </a:r>
            <a:endParaRPr lang="sk-SK" sz="1350" dirty="0">
              <a:solidFill>
                <a:schemeClr val="accent1">
                  <a:lumMod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6" name="Obdĺžnik 22"/>
          <p:cNvSpPr/>
          <p:nvPr/>
        </p:nvSpPr>
        <p:spPr>
          <a:xfrm>
            <a:off x="657142" y="4350624"/>
            <a:ext cx="3751230" cy="21849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400" b="1" i="0" u="none" strike="noStrike" kern="0" cap="none" spc="0" normalizeH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Veľká inštitúcia</a:t>
            </a:r>
            <a:r>
              <a:rPr kumimoji="0" lang="sk-SK" sz="1400" b="1" i="0" u="none" strike="noStrike" kern="0" cap="none" spc="0" normalizeH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(ministerstvo)</a:t>
            </a:r>
            <a:endParaRPr kumimoji="0" lang="sk-SK" sz="1400" b="1" i="0" u="none" strike="noStrike" kern="0" cap="none" spc="0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7" name="Obdĺžnik 22"/>
          <p:cNvSpPr/>
          <p:nvPr/>
        </p:nvSpPr>
        <p:spPr>
          <a:xfrm>
            <a:off x="4507245" y="4350624"/>
            <a:ext cx="3751230" cy="21849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 cap="flat" cmpd="sng" algn="ctr">
            <a:solidFill>
              <a:srgbClr val="44546A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400" b="1" i="0" u="none" strike="noStrike" kern="0" cap="none" spc="0" normalizeH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Menšia inštitúcia (úrad, analytická</a:t>
            </a:r>
            <a:r>
              <a:rPr kumimoji="0" lang="sk-SK" sz="1400" b="1" i="0" u="none" strike="noStrike" kern="0" cap="none" spc="0" normalizeH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 jednotka</a:t>
            </a:r>
            <a:r>
              <a:rPr kumimoji="0" lang="sk-SK" sz="1400" b="1" i="0" u="none" strike="noStrike" kern="0" cap="none" spc="0" normalizeH="0" baseline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charset="0"/>
                <a:ea typeface="Open Sans" charset="0"/>
                <a:cs typeface="Open Sans" charset="0"/>
              </a:rPr>
              <a:t>)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2772460" y="2547131"/>
            <a:ext cx="756880" cy="756880"/>
            <a:chOff x="959023" y="2200946"/>
            <a:chExt cx="756880" cy="756880"/>
          </a:xfrm>
        </p:grpSpPr>
        <p:sp>
          <p:nvSpPr>
            <p:cNvPr id="69" name="Oval 54"/>
            <p:cNvSpPr/>
            <p:nvPr/>
          </p:nvSpPr>
          <p:spPr>
            <a:xfrm>
              <a:off x="959023" y="2200946"/>
              <a:ext cx="756880" cy="756880"/>
            </a:xfrm>
            <a:prstGeom prst="ellipse">
              <a:avLst/>
            </a:prstGeom>
            <a:solidFill>
              <a:srgbClr val="E7E6E6">
                <a:lumMod val="25000"/>
                <a:alpha val="80000"/>
              </a:srgbClr>
            </a:solidFill>
            <a:ln w="25400" cap="flat" cmpd="sng" algn="ctr">
              <a:solidFill>
                <a:srgbClr val="507392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 flipH="1">
              <a:off x="1113589" y="2339021"/>
              <a:ext cx="478214" cy="509645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166133" y="2530884"/>
            <a:ext cx="1048975" cy="756880"/>
            <a:chOff x="1539614" y="947104"/>
            <a:chExt cx="1048975" cy="756880"/>
          </a:xfrm>
        </p:grpSpPr>
        <p:sp>
          <p:nvSpPr>
            <p:cNvPr id="72" name="Oval 54"/>
            <p:cNvSpPr/>
            <p:nvPr/>
          </p:nvSpPr>
          <p:spPr>
            <a:xfrm>
              <a:off x="1698666" y="947104"/>
              <a:ext cx="756880" cy="756880"/>
            </a:xfrm>
            <a:prstGeom prst="ellipse">
              <a:avLst/>
            </a:prstGeom>
            <a:solidFill>
              <a:srgbClr val="9E90AF">
                <a:lumMod val="75000"/>
                <a:alpha val="80000"/>
              </a:srgbClr>
            </a:solidFill>
            <a:ln w="25400" cap="flat" cmpd="sng" algn="ctr">
              <a:solidFill>
                <a:srgbClr val="507392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73" name="TextBox 121"/>
            <p:cNvSpPr txBox="1"/>
            <p:nvPr/>
          </p:nvSpPr>
          <p:spPr>
            <a:xfrm>
              <a:off x="1539614" y="1060053"/>
              <a:ext cx="1048975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100">
                  <a:solidFill>
                    <a:schemeClr val="bg1"/>
                  </a:solidFill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5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charset="0"/>
                  <a:ea typeface="Open Sans" charset="0"/>
                  <a:cs typeface="Open Sans" charset="0"/>
                </a:rPr>
                <a:t>Manažér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sk-SK" sz="1050" kern="0" dirty="0">
                  <a:solidFill>
                    <a:prstClr val="white"/>
                  </a:solidFill>
                  <a:latin typeface="Open Sans" charset="0"/>
                  <a:ea typeface="Open Sans" charset="0"/>
                  <a:cs typeface="Open Sans" charset="0"/>
                </a:rPr>
                <a:t>organizačnej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05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charset="0"/>
                  <a:ea typeface="Open Sans" charset="0"/>
                  <a:cs typeface="Open Sans" charset="0"/>
                </a:rPr>
                <a:t>zmeny</a:t>
              </a:r>
            </a:p>
          </p:txBody>
        </p:sp>
      </p:grpSp>
      <p:cxnSp>
        <p:nvCxnSpPr>
          <p:cNvPr id="74" name="Straight Connector 96"/>
          <p:cNvCxnSpPr>
            <a:stCxn id="69" idx="2"/>
          </p:cNvCxnSpPr>
          <p:nvPr/>
        </p:nvCxnSpPr>
        <p:spPr>
          <a:xfrm flipH="1">
            <a:off x="2018641" y="2925571"/>
            <a:ext cx="753819" cy="7295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grpSp>
        <p:nvGrpSpPr>
          <p:cNvPr id="91" name="Group 90"/>
          <p:cNvGrpSpPr/>
          <p:nvPr/>
        </p:nvGrpSpPr>
        <p:grpSpPr>
          <a:xfrm>
            <a:off x="10189547" y="4238381"/>
            <a:ext cx="1455652" cy="773127"/>
            <a:chOff x="2545214" y="960980"/>
            <a:chExt cx="1455652" cy="773127"/>
          </a:xfrm>
        </p:grpSpPr>
        <p:grpSp>
          <p:nvGrpSpPr>
            <p:cNvPr id="84" name="Group 83"/>
            <p:cNvGrpSpPr/>
            <p:nvPr/>
          </p:nvGrpSpPr>
          <p:grpSpPr>
            <a:xfrm>
              <a:off x="2545214" y="960980"/>
              <a:ext cx="1455652" cy="773127"/>
              <a:chOff x="619456" y="899866"/>
              <a:chExt cx="1455652" cy="773127"/>
            </a:xfrm>
          </p:grpSpPr>
          <p:sp>
            <p:nvSpPr>
              <p:cNvPr id="85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86" name="Group 85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88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89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kurátor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90" name="Freeform 26"/>
            <p:cNvSpPr>
              <a:spLocks noEditPoints="1"/>
            </p:cNvSpPr>
            <p:nvPr/>
          </p:nvSpPr>
          <p:spPr bwMode="auto">
            <a:xfrm flipH="1">
              <a:off x="2695996" y="1055980"/>
              <a:ext cx="452678" cy="531299"/>
            </a:xfrm>
            <a:custGeom>
              <a:avLst/>
              <a:gdLst>
                <a:gd name="T0" fmla="*/ 565 w 631"/>
                <a:gd name="T1" fmla="*/ 585 h 741"/>
                <a:gd name="T2" fmla="*/ 545 w 631"/>
                <a:gd name="T3" fmla="*/ 531 h 741"/>
                <a:gd name="T4" fmla="*/ 567 w 631"/>
                <a:gd name="T5" fmla="*/ 470 h 741"/>
                <a:gd name="T6" fmla="*/ 568 w 631"/>
                <a:gd name="T7" fmla="*/ 407 h 741"/>
                <a:gd name="T8" fmla="*/ 568 w 631"/>
                <a:gd name="T9" fmla="*/ 345 h 741"/>
                <a:gd name="T10" fmla="*/ 535 w 631"/>
                <a:gd name="T11" fmla="*/ 208 h 741"/>
                <a:gd name="T12" fmla="*/ 476 w 631"/>
                <a:gd name="T13" fmla="*/ 107 h 741"/>
                <a:gd name="T14" fmla="*/ 270 w 631"/>
                <a:gd name="T15" fmla="*/ 60 h 741"/>
                <a:gd name="T16" fmla="*/ 146 w 631"/>
                <a:gd name="T17" fmla="*/ 128 h 741"/>
                <a:gd name="T18" fmla="*/ 102 w 631"/>
                <a:gd name="T19" fmla="*/ 207 h 741"/>
                <a:gd name="T20" fmla="*/ 63 w 631"/>
                <a:gd name="T21" fmla="*/ 310 h 741"/>
                <a:gd name="T22" fmla="*/ 64 w 631"/>
                <a:gd name="T23" fmla="*/ 390 h 741"/>
                <a:gd name="T24" fmla="*/ 69 w 631"/>
                <a:gd name="T25" fmla="*/ 482 h 741"/>
                <a:gd name="T26" fmla="*/ 83 w 631"/>
                <a:gd name="T27" fmla="*/ 539 h 741"/>
                <a:gd name="T28" fmla="*/ 67 w 631"/>
                <a:gd name="T29" fmla="*/ 585 h 741"/>
                <a:gd name="T30" fmla="*/ 2 w 631"/>
                <a:gd name="T31" fmla="*/ 678 h 741"/>
                <a:gd name="T32" fmla="*/ 23 w 631"/>
                <a:gd name="T33" fmla="*/ 741 h 741"/>
                <a:gd name="T34" fmla="*/ 609 w 631"/>
                <a:gd name="T35" fmla="*/ 741 h 741"/>
                <a:gd name="T36" fmla="*/ 630 w 631"/>
                <a:gd name="T37" fmla="*/ 678 h 741"/>
                <a:gd name="T38" fmla="*/ 565 w 631"/>
                <a:gd name="T39" fmla="*/ 585 h 741"/>
                <a:gd name="T40" fmla="*/ 454 w 631"/>
                <a:gd name="T41" fmla="*/ 282 h 741"/>
                <a:gd name="T42" fmla="*/ 452 w 631"/>
                <a:gd name="T43" fmla="*/ 281 h 741"/>
                <a:gd name="T44" fmla="*/ 482 w 631"/>
                <a:gd name="T45" fmla="*/ 305 h 741"/>
                <a:gd name="T46" fmla="*/ 470 w 631"/>
                <a:gd name="T47" fmla="*/ 374 h 741"/>
                <a:gd name="T48" fmla="*/ 460 w 631"/>
                <a:gd name="T49" fmla="*/ 373 h 741"/>
                <a:gd name="T50" fmla="*/ 454 w 631"/>
                <a:gd name="T51" fmla="*/ 282 h 741"/>
                <a:gd name="T52" fmla="*/ 150 w 631"/>
                <a:gd name="T53" fmla="*/ 302 h 741"/>
                <a:gd name="T54" fmla="*/ 184 w 631"/>
                <a:gd name="T55" fmla="*/ 292 h 741"/>
                <a:gd name="T56" fmla="*/ 194 w 631"/>
                <a:gd name="T57" fmla="*/ 284 h 741"/>
                <a:gd name="T58" fmla="*/ 211 w 631"/>
                <a:gd name="T59" fmla="*/ 198 h 741"/>
                <a:gd name="T60" fmla="*/ 213 w 631"/>
                <a:gd name="T61" fmla="*/ 195 h 741"/>
                <a:gd name="T62" fmla="*/ 316 w 631"/>
                <a:gd name="T63" fmla="*/ 252 h 741"/>
                <a:gd name="T64" fmla="*/ 329 w 631"/>
                <a:gd name="T65" fmla="*/ 253 h 741"/>
                <a:gd name="T66" fmla="*/ 394 w 631"/>
                <a:gd name="T67" fmla="*/ 315 h 741"/>
                <a:gd name="T68" fmla="*/ 410 w 631"/>
                <a:gd name="T69" fmla="*/ 360 h 741"/>
                <a:gd name="T70" fmla="*/ 435 w 631"/>
                <a:gd name="T71" fmla="*/ 412 h 741"/>
                <a:gd name="T72" fmla="*/ 316 w 631"/>
                <a:gd name="T73" fmla="*/ 493 h 741"/>
                <a:gd name="T74" fmla="*/ 316 w 631"/>
                <a:gd name="T75" fmla="*/ 493 h 741"/>
                <a:gd name="T76" fmla="*/ 188 w 631"/>
                <a:gd name="T77" fmla="*/ 394 h 741"/>
                <a:gd name="T78" fmla="*/ 150 w 631"/>
                <a:gd name="T79" fmla="*/ 302 h 741"/>
                <a:gd name="T80" fmla="*/ 114 w 631"/>
                <a:gd name="T81" fmla="*/ 589 h 741"/>
                <a:gd name="T82" fmla="*/ 200 w 631"/>
                <a:gd name="T83" fmla="*/ 563 h 741"/>
                <a:gd name="T84" fmla="*/ 240 w 631"/>
                <a:gd name="T85" fmla="*/ 493 h 741"/>
                <a:gd name="T86" fmla="*/ 316 w 631"/>
                <a:gd name="T87" fmla="*/ 515 h 741"/>
                <a:gd name="T88" fmla="*/ 316 w 631"/>
                <a:gd name="T89" fmla="*/ 515 h 741"/>
                <a:gd name="T90" fmla="*/ 391 w 631"/>
                <a:gd name="T91" fmla="*/ 493 h 741"/>
                <a:gd name="T92" fmla="*/ 431 w 631"/>
                <a:gd name="T93" fmla="*/ 563 h 741"/>
                <a:gd name="T94" fmla="*/ 519 w 631"/>
                <a:gd name="T95" fmla="*/ 590 h 741"/>
                <a:gd name="T96" fmla="*/ 316 w 631"/>
                <a:gd name="T97" fmla="*/ 661 h 741"/>
                <a:gd name="T98" fmla="*/ 114 w 631"/>
                <a:gd name="T99" fmla="*/ 589 h 741"/>
                <a:gd name="T100" fmla="*/ 318 w 631"/>
                <a:gd name="T101" fmla="*/ 722 h 741"/>
                <a:gd name="T102" fmla="*/ 316 w 631"/>
                <a:gd name="T103" fmla="*/ 722 h 741"/>
                <a:gd name="T104" fmla="*/ 46 w 631"/>
                <a:gd name="T105" fmla="*/ 621 h 741"/>
                <a:gd name="T106" fmla="*/ 67 w 631"/>
                <a:gd name="T107" fmla="*/ 606 h 741"/>
                <a:gd name="T108" fmla="*/ 316 w 631"/>
                <a:gd name="T109" fmla="*/ 697 h 741"/>
                <a:gd name="T110" fmla="*/ 318 w 631"/>
                <a:gd name="T111" fmla="*/ 697 h 741"/>
                <a:gd name="T112" fmla="*/ 564 w 631"/>
                <a:gd name="T113" fmla="*/ 608 h 741"/>
                <a:gd name="T114" fmla="*/ 585 w 631"/>
                <a:gd name="T115" fmla="*/ 624 h 741"/>
                <a:gd name="T116" fmla="*/ 318 w 631"/>
                <a:gd name="T117" fmla="*/ 72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741">
                  <a:moveTo>
                    <a:pt x="565" y="585"/>
                  </a:moveTo>
                  <a:cubicBezTo>
                    <a:pt x="577" y="562"/>
                    <a:pt x="566" y="543"/>
                    <a:pt x="545" y="531"/>
                  </a:cubicBezTo>
                  <a:cubicBezTo>
                    <a:pt x="517" y="515"/>
                    <a:pt x="536" y="486"/>
                    <a:pt x="567" y="470"/>
                  </a:cubicBezTo>
                  <a:cubicBezTo>
                    <a:pt x="597" y="454"/>
                    <a:pt x="607" y="426"/>
                    <a:pt x="568" y="407"/>
                  </a:cubicBezTo>
                  <a:cubicBezTo>
                    <a:pt x="530" y="387"/>
                    <a:pt x="532" y="381"/>
                    <a:pt x="568" y="345"/>
                  </a:cubicBezTo>
                  <a:cubicBezTo>
                    <a:pt x="604" y="308"/>
                    <a:pt x="586" y="222"/>
                    <a:pt x="535" y="208"/>
                  </a:cubicBezTo>
                  <a:cubicBezTo>
                    <a:pt x="484" y="194"/>
                    <a:pt x="497" y="166"/>
                    <a:pt x="476" y="107"/>
                  </a:cubicBezTo>
                  <a:cubicBezTo>
                    <a:pt x="456" y="51"/>
                    <a:pt x="319" y="0"/>
                    <a:pt x="270" y="60"/>
                  </a:cubicBezTo>
                  <a:cubicBezTo>
                    <a:pt x="236" y="23"/>
                    <a:pt x="161" y="73"/>
                    <a:pt x="146" y="128"/>
                  </a:cubicBezTo>
                  <a:cubicBezTo>
                    <a:pt x="131" y="184"/>
                    <a:pt x="142" y="199"/>
                    <a:pt x="102" y="207"/>
                  </a:cubicBezTo>
                  <a:cubicBezTo>
                    <a:pt x="62" y="215"/>
                    <a:pt x="37" y="273"/>
                    <a:pt x="63" y="310"/>
                  </a:cubicBezTo>
                  <a:cubicBezTo>
                    <a:pt x="89" y="346"/>
                    <a:pt x="101" y="363"/>
                    <a:pt x="64" y="390"/>
                  </a:cubicBezTo>
                  <a:cubicBezTo>
                    <a:pt x="27" y="417"/>
                    <a:pt x="34" y="465"/>
                    <a:pt x="69" y="482"/>
                  </a:cubicBezTo>
                  <a:cubicBezTo>
                    <a:pt x="104" y="498"/>
                    <a:pt x="111" y="523"/>
                    <a:pt x="83" y="539"/>
                  </a:cubicBezTo>
                  <a:cubicBezTo>
                    <a:pt x="63" y="551"/>
                    <a:pt x="53" y="568"/>
                    <a:pt x="67" y="585"/>
                  </a:cubicBezTo>
                  <a:cubicBezTo>
                    <a:pt x="29" y="603"/>
                    <a:pt x="0" y="629"/>
                    <a:pt x="2" y="678"/>
                  </a:cubicBezTo>
                  <a:cubicBezTo>
                    <a:pt x="2" y="699"/>
                    <a:pt x="10" y="720"/>
                    <a:pt x="23" y="741"/>
                  </a:cubicBezTo>
                  <a:cubicBezTo>
                    <a:pt x="609" y="741"/>
                    <a:pt x="609" y="741"/>
                    <a:pt x="609" y="741"/>
                  </a:cubicBezTo>
                  <a:cubicBezTo>
                    <a:pt x="621" y="720"/>
                    <a:pt x="629" y="699"/>
                    <a:pt x="630" y="678"/>
                  </a:cubicBezTo>
                  <a:cubicBezTo>
                    <a:pt x="631" y="629"/>
                    <a:pt x="603" y="603"/>
                    <a:pt x="565" y="585"/>
                  </a:cubicBezTo>
                  <a:close/>
                  <a:moveTo>
                    <a:pt x="454" y="282"/>
                  </a:moveTo>
                  <a:cubicBezTo>
                    <a:pt x="453" y="281"/>
                    <a:pt x="452" y="281"/>
                    <a:pt x="452" y="281"/>
                  </a:cubicBezTo>
                  <a:cubicBezTo>
                    <a:pt x="467" y="252"/>
                    <a:pt x="479" y="289"/>
                    <a:pt x="482" y="305"/>
                  </a:cubicBezTo>
                  <a:cubicBezTo>
                    <a:pt x="486" y="328"/>
                    <a:pt x="481" y="355"/>
                    <a:pt x="470" y="374"/>
                  </a:cubicBezTo>
                  <a:cubicBezTo>
                    <a:pt x="467" y="373"/>
                    <a:pt x="464" y="373"/>
                    <a:pt x="460" y="373"/>
                  </a:cubicBezTo>
                  <a:cubicBezTo>
                    <a:pt x="411" y="378"/>
                    <a:pt x="527" y="312"/>
                    <a:pt x="454" y="282"/>
                  </a:cubicBezTo>
                  <a:close/>
                  <a:moveTo>
                    <a:pt x="150" y="302"/>
                  </a:moveTo>
                  <a:cubicBezTo>
                    <a:pt x="156" y="273"/>
                    <a:pt x="172" y="265"/>
                    <a:pt x="184" y="292"/>
                  </a:cubicBezTo>
                  <a:cubicBezTo>
                    <a:pt x="194" y="314"/>
                    <a:pt x="196" y="325"/>
                    <a:pt x="194" y="284"/>
                  </a:cubicBezTo>
                  <a:cubicBezTo>
                    <a:pt x="193" y="256"/>
                    <a:pt x="199" y="226"/>
                    <a:pt x="211" y="198"/>
                  </a:cubicBezTo>
                  <a:cubicBezTo>
                    <a:pt x="212" y="197"/>
                    <a:pt x="212" y="196"/>
                    <a:pt x="213" y="195"/>
                  </a:cubicBezTo>
                  <a:cubicBezTo>
                    <a:pt x="232" y="223"/>
                    <a:pt x="270" y="249"/>
                    <a:pt x="316" y="252"/>
                  </a:cubicBezTo>
                  <a:cubicBezTo>
                    <a:pt x="321" y="252"/>
                    <a:pt x="325" y="253"/>
                    <a:pt x="329" y="253"/>
                  </a:cubicBezTo>
                  <a:cubicBezTo>
                    <a:pt x="417" y="251"/>
                    <a:pt x="322" y="306"/>
                    <a:pt x="394" y="315"/>
                  </a:cubicBezTo>
                  <a:cubicBezTo>
                    <a:pt x="446" y="322"/>
                    <a:pt x="436" y="331"/>
                    <a:pt x="410" y="360"/>
                  </a:cubicBezTo>
                  <a:cubicBezTo>
                    <a:pt x="392" y="380"/>
                    <a:pt x="397" y="406"/>
                    <a:pt x="435" y="412"/>
                  </a:cubicBezTo>
                  <a:cubicBezTo>
                    <a:pt x="410" y="459"/>
                    <a:pt x="370" y="493"/>
                    <a:pt x="316" y="493"/>
                  </a:cubicBezTo>
                  <a:cubicBezTo>
                    <a:pt x="316" y="493"/>
                    <a:pt x="316" y="493"/>
                    <a:pt x="316" y="493"/>
                  </a:cubicBezTo>
                  <a:cubicBezTo>
                    <a:pt x="256" y="493"/>
                    <a:pt x="212" y="451"/>
                    <a:pt x="188" y="394"/>
                  </a:cubicBezTo>
                  <a:cubicBezTo>
                    <a:pt x="157" y="389"/>
                    <a:pt x="143" y="339"/>
                    <a:pt x="150" y="302"/>
                  </a:cubicBezTo>
                  <a:close/>
                  <a:moveTo>
                    <a:pt x="114" y="589"/>
                  </a:moveTo>
                  <a:cubicBezTo>
                    <a:pt x="141" y="580"/>
                    <a:pt x="171" y="573"/>
                    <a:pt x="200" y="563"/>
                  </a:cubicBezTo>
                  <a:cubicBezTo>
                    <a:pt x="234" y="550"/>
                    <a:pt x="241" y="524"/>
                    <a:pt x="240" y="493"/>
                  </a:cubicBezTo>
                  <a:cubicBezTo>
                    <a:pt x="262" y="507"/>
                    <a:pt x="287" y="515"/>
                    <a:pt x="316" y="515"/>
                  </a:cubicBezTo>
                  <a:cubicBezTo>
                    <a:pt x="316" y="515"/>
                    <a:pt x="316" y="515"/>
                    <a:pt x="316" y="515"/>
                  </a:cubicBezTo>
                  <a:cubicBezTo>
                    <a:pt x="344" y="515"/>
                    <a:pt x="369" y="507"/>
                    <a:pt x="391" y="493"/>
                  </a:cubicBezTo>
                  <a:cubicBezTo>
                    <a:pt x="390" y="524"/>
                    <a:pt x="397" y="550"/>
                    <a:pt x="431" y="563"/>
                  </a:cubicBezTo>
                  <a:cubicBezTo>
                    <a:pt x="461" y="574"/>
                    <a:pt x="492" y="581"/>
                    <a:pt x="519" y="590"/>
                  </a:cubicBezTo>
                  <a:cubicBezTo>
                    <a:pt x="501" y="642"/>
                    <a:pt x="408" y="662"/>
                    <a:pt x="316" y="661"/>
                  </a:cubicBezTo>
                  <a:cubicBezTo>
                    <a:pt x="210" y="660"/>
                    <a:pt x="105" y="630"/>
                    <a:pt x="114" y="589"/>
                  </a:cubicBezTo>
                  <a:close/>
                  <a:moveTo>
                    <a:pt x="318" y="722"/>
                  </a:moveTo>
                  <a:cubicBezTo>
                    <a:pt x="316" y="722"/>
                    <a:pt x="316" y="722"/>
                    <a:pt x="316" y="722"/>
                  </a:cubicBezTo>
                  <a:cubicBezTo>
                    <a:pt x="184" y="722"/>
                    <a:pt x="70" y="685"/>
                    <a:pt x="46" y="621"/>
                  </a:cubicBezTo>
                  <a:cubicBezTo>
                    <a:pt x="52" y="616"/>
                    <a:pt x="59" y="611"/>
                    <a:pt x="67" y="606"/>
                  </a:cubicBezTo>
                  <a:cubicBezTo>
                    <a:pt x="78" y="664"/>
                    <a:pt x="187" y="697"/>
                    <a:pt x="316" y="697"/>
                  </a:cubicBezTo>
                  <a:cubicBezTo>
                    <a:pt x="318" y="697"/>
                    <a:pt x="318" y="697"/>
                    <a:pt x="318" y="697"/>
                  </a:cubicBezTo>
                  <a:cubicBezTo>
                    <a:pt x="448" y="697"/>
                    <a:pt x="551" y="665"/>
                    <a:pt x="564" y="608"/>
                  </a:cubicBezTo>
                  <a:cubicBezTo>
                    <a:pt x="572" y="613"/>
                    <a:pt x="578" y="618"/>
                    <a:pt x="585" y="624"/>
                  </a:cubicBezTo>
                  <a:cubicBezTo>
                    <a:pt x="559" y="687"/>
                    <a:pt x="451" y="722"/>
                    <a:pt x="318" y="72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6407944" y="3136278"/>
            <a:ext cx="1455652" cy="773127"/>
            <a:chOff x="4295370" y="-5954"/>
            <a:chExt cx="1455652" cy="773127"/>
          </a:xfrm>
        </p:grpSpPr>
        <p:grpSp>
          <p:nvGrpSpPr>
            <p:cNvPr id="93" name="Group 92"/>
            <p:cNvGrpSpPr/>
            <p:nvPr/>
          </p:nvGrpSpPr>
          <p:grpSpPr>
            <a:xfrm>
              <a:off x="4295370" y="-5954"/>
              <a:ext cx="1455652" cy="773127"/>
              <a:chOff x="619456" y="899866"/>
              <a:chExt cx="1455652" cy="773127"/>
            </a:xfrm>
          </p:grpSpPr>
          <p:sp>
            <p:nvSpPr>
              <p:cNvPr id="95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97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98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analytik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99" name="Freeform 34"/>
            <p:cNvSpPr>
              <a:spLocks noEditPoints="1"/>
            </p:cNvSpPr>
            <p:nvPr/>
          </p:nvSpPr>
          <p:spPr bwMode="auto">
            <a:xfrm flipH="1">
              <a:off x="4439288" y="108809"/>
              <a:ext cx="457324" cy="527354"/>
            </a:xfrm>
            <a:custGeom>
              <a:avLst/>
              <a:gdLst>
                <a:gd name="T0" fmla="*/ 405 w 633"/>
                <a:gd name="T1" fmla="*/ 470 h 730"/>
                <a:gd name="T2" fmla="*/ 483 w 633"/>
                <a:gd name="T3" fmla="*/ 380 h 730"/>
                <a:gd name="T4" fmla="*/ 501 w 633"/>
                <a:gd name="T5" fmla="*/ 293 h 730"/>
                <a:gd name="T6" fmla="*/ 437 w 633"/>
                <a:gd name="T7" fmla="*/ 133 h 730"/>
                <a:gd name="T8" fmla="*/ 316 w 633"/>
                <a:gd name="T9" fmla="*/ 8 h 730"/>
                <a:gd name="T10" fmla="*/ 316 w 633"/>
                <a:gd name="T11" fmla="*/ 40 h 730"/>
                <a:gd name="T12" fmla="*/ 316 w 633"/>
                <a:gd name="T13" fmla="*/ 66 h 730"/>
                <a:gd name="T14" fmla="*/ 237 w 633"/>
                <a:gd name="T15" fmla="*/ 95 h 730"/>
                <a:gd name="T16" fmla="*/ 192 w 633"/>
                <a:gd name="T17" fmla="*/ 135 h 730"/>
                <a:gd name="T18" fmla="*/ 141 w 633"/>
                <a:gd name="T19" fmla="*/ 264 h 730"/>
                <a:gd name="T20" fmla="*/ 133 w 633"/>
                <a:gd name="T21" fmla="*/ 339 h 730"/>
                <a:gd name="T22" fmla="*/ 175 w 633"/>
                <a:gd name="T23" fmla="*/ 399 h 730"/>
                <a:gd name="T24" fmla="*/ 181 w 633"/>
                <a:gd name="T25" fmla="*/ 534 h 730"/>
                <a:gd name="T26" fmla="*/ 24 w 633"/>
                <a:gd name="T27" fmla="*/ 730 h 730"/>
                <a:gd name="T28" fmla="*/ 610 w 633"/>
                <a:gd name="T29" fmla="*/ 730 h 730"/>
                <a:gd name="T30" fmla="*/ 453 w 633"/>
                <a:gd name="T31" fmla="*/ 534 h 730"/>
                <a:gd name="T32" fmla="*/ 156 w 633"/>
                <a:gd name="T33" fmla="*/ 275 h 730"/>
                <a:gd name="T34" fmla="*/ 189 w 633"/>
                <a:gd name="T35" fmla="*/ 335 h 730"/>
                <a:gd name="T36" fmla="*/ 195 w 633"/>
                <a:gd name="T37" fmla="*/ 273 h 730"/>
                <a:gd name="T38" fmla="*/ 211 w 633"/>
                <a:gd name="T39" fmla="*/ 190 h 730"/>
                <a:gd name="T40" fmla="*/ 316 w 633"/>
                <a:gd name="T41" fmla="*/ 195 h 730"/>
                <a:gd name="T42" fmla="*/ 380 w 633"/>
                <a:gd name="T43" fmla="*/ 173 h 730"/>
                <a:gd name="T44" fmla="*/ 424 w 633"/>
                <a:gd name="T45" fmla="*/ 192 h 730"/>
                <a:gd name="T46" fmla="*/ 439 w 633"/>
                <a:gd name="T47" fmla="*/ 273 h 730"/>
                <a:gd name="T48" fmla="*/ 445 w 633"/>
                <a:gd name="T49" fmla="*/ 335 h 730"/>
                <a:gd name="T50" fmla="*/ 477 w 633"/>
                <a:gd name="T51" fmla="*/ 275 h 730"/>
                <a:gd name="T52" fmla="*/ 317 w 633"/>
                <a:gd name="T53" fmla="*/ 482 h 730"/>
                <a:gd name="T54" fmla="*/ 189 w 633"/>
                <a:gd name="T55" fmla="*/ 384 h 730"/>
                <a:gd name="T56" fmla="*/ 316 w 633"/>
                <a:gd name="T57" fmla="*/ 503 h 730"/>
                <a:gd name="T58" fmla="*/ 387 w 633"/>
                <a:gd name="T59" fmla="*/ 483 h 730"/>
                <a:gd name="T60" fmla="*/ 319 w 633"/>
                <a:gd name="T61" fmla="*/ 630 h 730"/>
                <a:gd name="T62" fmla="*/ 224 w 633"/>
                <a:gd name="T63" fmla="*/ 525 h 730"/>
                <a:gd name="T64" fmla="*/ 403 w 633"/>
                <a:gd name="T65" fmla="*/ 669 h 730"/>
                <a:gd name="T66" fmla="*/ 318 w 633"/>
                <a:gd name="T67" fmla="*/ 687 h 730"/>
                <a:gd name="T68" fmla="*/ 272 w 633"/>
                <a:gd name="T69" fmla="*/ 626 h 730"/>
                <a:gd name="T70" fmla="*/ 172 w 633"/>
                <a:gd name="T71" fmla="*/ 556 h 730"/>
                <a:gd name="T72" fmla="*/ 214 w 633"/>
                <a:gd name="T73" fmla="*/ 538 h 730"/>
                <a:gd name="T74" fmla="*/ 319 w 633"/>
                <a:gd name="T75" fmla="*/ 655 h 730"/>
                <a:gd name="T76" fmla="*/ 459 w 633"/>
                <a:gd name="T77" fmla="*/ 55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3" h="730">
                  <a:moveTo>
                    <a:pt x="453" y="534"/>
                  </a:moveTo>
                  <a:cubicBezTo>
                    <a:pt x="420" y="520"/>
                    <a:pt x="408" y="498"/>
                    <a:pt x="405" y="470"/>
                  </a:cubicBezTo>
                  <a:cubicBezTo>
                    <a:pt x="427" y="452"/>
                    <a:pt x="445" y="427"/>
                    <a:pt x="458" y="399"/>
                  </a:cubicBezTo>
                  <a:cubicBezTo>
                    <a:pt x="468" y="395"/>
                    <a:pt x="476" y="389"/>
                    <a:pt x="483" y="380"/>
                  </a:cubicBezTo>
                  <a:cubicBezTo>
                    <a:pt x="491" y="369"/>
                    <a:pt x="497" y="355"/>
                    <a:pt x="500" y="339"/>
                  </a:cubicBezTo>
                  <a:cubicBezTo>
                    <a:pt x="503" y="324"/>
                    <a:pt x="504" y="308"/>
                    <a:pt x="501" y="293"/>
                  </a:cubicBezTo>
                  <a:cubicBezTo>
                    <a:pt x="500" y="282"/>
                    <a:pt x="497" y="272"/>
                    <a:pt x="492" y="263"/>
                  </a:cubicBezTo>
                  <a:cubicBezTo>
                    <a:pt x="486" y="212"/>
                    <a:pt x="466" y="165"/>
                    <a:pt x="437" y="133"/>
                  </a:cubicBezTo>
                  <a:cubicBezTo>
                    <a:pt x="431" y="125"/>
                    <a:pt x="424" y="118"/>
                    <a:pt x="417" y="112"/>
                  </a:cubicBezTo>
                  <a:cubicBezTo>
                    <a:pt x="439" y="56"/>
                    <a:pt x="386" y="0"/>
                    <a:pt x="316" y="8"/>
                  </a:cubicBezTo>
                  <a:cubicBezTo>
                    <a:pt x="307" y="9"/>
                    <a:pt x="297" y="11"/>
                    <a:pt x="288" y="14"/>
                  </a:cubicBezTo>
                  <a:cubicBezTo>
                    <a:pt x="300" y="20"/>
                    <a:pt x="310" y="30"/>
                    <a:pt x="316" y="40"/>
                  </a:cubicBezTo>
                  <a:cubicBezTo>
                    <a:pt x="320" y="49"/>
                    <a:pt x="321" y="58"/>
                    <a:pt x="316" y="68"/>
                  </a:cubicBezTo>
                  <a:cubicBezTo>
                    <a:pt x="316" y="67"/>
                    <a:pt x="316" y="67"/>
                    <a:pt x="316" y="66"/>
                  </a:cubicBezTo>
                  <a:cubicBezTo>
                    <a:pt x="291" y="0"/>
                    <a:pt x="212" y="20"/>
                    <a:pt x="211" y="42"/>
                  </a:cubicBezTo>
                  <a:cubicBezTo>
                    <a:pt x="231" y="57"/>
                    <a:pt x="237" y="71"/>
                    <a:pt x="237" y="95"/>
                  </a:cubicBezTo>
                  <a:cubicBezTo>
                    <a:pt x="214" y="95"/>
                    <a:pt x="206" y="79"/>
                    <a:pt x="197" y="56"/>
                  </a:cubicBezTo>
                  <a:cubicBezTo>
                    <a:pt x="185" y="82"/>
                    <a:pt x="184" y="110"/>
                    <a:pt x="192" y="135"/>
                  </a:cubicBezTo>
                  <a:cubicBezTo>
                    <a:pt x="164" y="167"/>
                    <a:pt x="144" y="210"/>
                    <a:pt x="141" y="254"/>
                  </a:cubicBezTo>
                  <a:cubicBezTo>
                    <a:pt x="141" y="258"/>
                    <a:pt x="141" y="261"/>
                    <a:pt x="141" y="264"/>
                  </a:cubicBezTo>
                  <a:cubicBezTo>
                    <a:pt x="137" y="273"/>
                    <a:pt x="134" y="283"/>
                    <a:pt x="132" y="293"/>
                  </a:cubicBezTo>
                  <a:cubicBezTo>
                    <a:pt x="130" y="308"/>
                    <a:pt x="130" y="324"/>
                    <a:pt x="133" y="339"/>
                  </a:cubicBezTo>
                  <a:cubicBezTo>
                    <a:pt x="136" y="355"/>
                    <a:pt x="142" y="369"/>
                    <a:pt x="151" y="380"/>
                  </a:cubicBezTo>
                  <a:cubicBezTo>
                    <a:pt x="157" y="389"/>
                    <a:pt x="166" y="395"/>
                    <a:pt x="175" y="399"/>
                  </a:cubicBezTo>
                  <a:cubicBezTo>
                    <a:pt x="188" y="427"/>
                    <a:pt x="206" y="452"/>
                    <a:pt x="228" y="470"/>
                  </a:cubicBezTo>
                  <a:cubicBezTo>
                    <a:pt x="225" y="498"/>
                    <a:pt x="214" y="520"/>
                    <a:pt x="181" y="534"/>
                  </a:cubicBezTo>
                  <a:cubicBezTo>
                    <a:pt x="106" y="565"/>
                    <a:pt x="0" y="574"/>
                    <a:pt x="3" y="668"/>
                  </a:cubicBezTo>
                  <a:cubicBezTo>
                    <a:pt x="3" y="688"/>
                    <a:pt x="11" y="709"/>
                    <a:pt x="24" y="730"/>
                  </a:cubicBezTo>
                  <a:cubicBezTo>
                    <a:pt x="316" y="730"/>
                    <a:pt x="316" y="730"/>
                    <a:pt x="316" y="730"/>
                  </a:cubicBezTo>
                  <a:cubicBezTo>
                    <a:pt x="610" y="730"/>
                    <a:pt x="610" y="730"/>
                    <a:pt x="610" y="730"/>
                  </a:cubicBezTo>
                  <a:cubicBezTo>
                    <a:pt x="622" y="709"/>
                    <a:pt x="630" y="688"/>
                    <a:pt x="631" y="668"/>
                  </a:cubicBezTo>
                  <a:cubicBezTo>
                    <a:pt x="633" y="574"/>
                    <a:pt x="528" y="565"/>
                    <a:pt x="453" y="534"/>
                  </a:cubicBezTo>
                  <a:close/>
                  <a:moveTo>
                    <a:pt x="189" y="384"/>
                  </a:moveTo>
                  <a:cubicBezTo>
                    <a:pt x="154" y="378"/>
                    <a:pt x="140" y="313"/>
                    <a:pt x="156" y="275"/>
                  </a:cubicBezTo>
                  <a:cubicBezTo>
                    <a:pt x="157" y="275"/>
                    <a:pt x="158" y="274"/>
                    <a:pt x="158" y="274"/>
                  </a:cubicBezTo>
                  <a:cubicBezTo>
                    <a:pt x="182" y="259"/>
                    <a:pt x="189" y="329"/>
                    <a:pt x="189" y="335"/>
                  </a:cubicBezTo>
                  <a:cubicBezTo>
                    <a:pt x="189" y="360"/>
                    <a:pt x="216" y="369"/>
                    <a:pt x="210" y="352"/>
                  </a:cubicBezTo>
                  <a:cubicBezTo>
                    <a:pt x="204" y="334"/>
                    <a:pt x="196" y="307"/>
                    <a:pt x="195" y="273"/>
                  </a:cubicBezTo>
                  <a:cubicBezTo>
                    <a:pt x="195" y="272"/>
                    <a:pt x="195" y="272"/>
                    <a:pt x="195" y="271"/>
                  </a:cubicBezTo>
                  <a:cubicBezTo>
                    <a:pt x="194" y="245"/>
                    <a:pt x="200" y="216"/>
                    <a:pt x="211" y="190"/>
                  </a:cubicBezTo>
                  <a:cubicBezTo>
                    <a:pt x="215" y="185"/>
                    <a:pt x="218" y="180"/>
                    <a:pt x="223" y="177"/>
                  </a:cubicBezTo>
                  <a:cubicBezTo>
                    <a:pt x="244" y="194"/>
                    <a:pt x="275" y="202"/>
                    <a:pt x="316" y="195"/>
                  </a:cubicBezTo>
                  <a:cubicBezTo>
                    <a:pt x="335" y="191"/>
                    <a:pt x="356" y="185"/>
                    <a:pt x="379" y="174"/>
                  </a:cubicBezTo>
                  <a:cubicBezTo>
                    <a:pt x="380" y="174"/>
                    <a:pt x="380" y="173"/>
                    <a:pt x="380" y="173"/>
                  </a:cubicBezTo>
                  <a:cubicBezTo>
                    <a:pt x="405" y="167"/>
                    <a:pt x="412" y="175"/>
                    <a:pt x="423" y="191"/>
                  </a:cubicBezTo>
                  <a:cubicBezTo>
                    <a:pt x="423" y="191"/>
                    <a:pt x="423" y="191"/>
                    <a:pt x="424" y="192"/>
                  </a:cubicBezTo>
                  <a:cubicBezTo>
                    <a:pt x="434" y="216"/>
                    <a:pt x="440" y="243"/>
                    <a:pt x="440" y="269"/>
                  </a:cubicBezTo>
                  <a:cubicBezTo>
                    <a:pt x="439" y="270"/>
                    <a:pt x="439" y="272"/>
                    <a:pt x="439" y="273"/>
                  </a:cubicBezTo>
                  <a:cubicBezTo>
                    <a:pt x="438" y="307"/>
                    <a:pt x="430" y="334"/>
                    <a:pt x="424" y="352"/>
                  </a:cubicBezTo>
                  <a:cubicBezTo>
                    <a:pt x="418" y="369"/>
                    <a:pt x="445" y="360"/>
                    <a:pt x="445" y="335"/>
                  </a:cubicBezTo>
                  <a:cubicBezTo>
                    <a:pt x="445" y="329"/>
                    <a:pt x="452" y="259"/>
                    <a:pt x="476" y="274"/>
                  </a:cubicBezTo>
                  <a:cubicBezTo>
                    <a:pt x="476" y="274"/>
                    <a:pt x="477" y="274"/>
                    <a:pt x="477" y="275"/>
                  </a:cubicBezTo>
                  <a:cubicBezTo>
                    <a:pt x="494" y="313"/>
                    <a:pt x="480" y="378"/>
                    <a:pt x="445" y="384"/>
                  </a:cubicBezTo>
                  <a:cubicBezTo>
                    <a:pt x="421" y="440"/>
                    <a:pt x="377" y="482"/>
                    <a:pt x="317" y="482"/>
                  </a:cubicBezTo>
                  <a:cubicBezTo>
                    <a:pt x="316" y="482"/>
                    <a:pt x="316" y="482"/>
                    <a:pt x="316" y="482"/>
                  </a:cubicBezTo>
                  <a:cubicBezTo>
                    <a:pt x="256" y="482"/>
                    <a:pt x="213" y="440"/>
                    <a:pt x="189" y="384"/>
                  </a:cubicBezTo>
                  <a:close/>
                  <a:moveTo>
                    <a:pt x="249" y="484"/>
                  </a:moveTo>
                  <a:cubicBezTo>
                    <a:pt x="268" y="496"/>
                    <a:pt x="291" y="502"/>
                    <a:pt x="316" y="503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43" y="503"/>
                    <a:pt x="366" y="496"/>
                    <a:pt x="387" y="483"/>
                  </a:cubicBezTo>
                  <a:cubicBezTo>
                    <a:pt x="391" y="500"/>
                    <a:pt x="401" y="518"/>
                    <a:pt x="414" y="532"/>
                  </a:cubicBezTo>
                  <a:cubicBezTo>
                    <a:pt x="374" y="581"/>
                    <a:pt x="346" y="601"/>
                    <a:pt x="319" y="630"/>
                  </a:cubicBezTo>
                  <a:cubicBezTo>
                    <a:pt x="318" y="629"/>
                    <a:pt x="317" y="629"/>
                    <a:pt x="316" y="628"/>
                  </a:cubicBezTo>
                  <a:cubicBezTo>
                    <a:pt x="292" y="612"/>
                    <a:pt x="262" y="579"/>
                    <a:pt x="224" y="525"/>
                  </a:cubicBezTo>
                  <a:cubicBezTo>
                    <a:pt x="235" y="513"/>
                    <a:pt x="244" y="498"/>
                    <a:pt x="249" y="484"/>
                  </a:cubicBezTo>
                  <a:close/>
                  <a:moveTo>
                    <a:pt x="403" y="669"/>
                  </a:moveTo>
                  <a:cubicBezTo>
                    <a:pt x="391" y="655"/>
                    <a:pt x="383" y="631"/>
                    <a:pt x="362" y="619"/>
                  </a:cubicBezTo>
                  <a:cubicBezTo>
                    <a:pt x="344" y="631"/>
                    <a:pt x="321" y="669"/>
                    <a:pt x="318" y="687"/>
                  </a:cubicBezTo>
                  <a:cubicBezTo>
                    <a:pt x="318" y="684"/>
                    <a:pt x="317" y="680"/>
                    <a:pt x="316" y="677"/>
                  </a:cubicBezTo>
                  <a:cubicBezTo>
                    <a:pt x="308" y="654"/>
                    <a:pt x="281" y="635"/>
                    <a:pt x="272" y="626"/>
                  </a:cubicBezTo>
                  <a:cubicBezTo>
                    <a:pt x="252" y="635"/>
                    <a:pt x="246" y="653"/>
                    <a:pt x="233" y="670"/>
                  </a:cubicBezTo>
                  <a:cubicBezTo>
                    <a:pt x="220" y="653"/>
                    <a:pt x="183" y="602"/>
                    <a:pt x="172" y="556"/>
                  </a:cubicBezTo>
                  <a:cubicBezTo>
                    <a:pt x="187" y="553"/>
                    <a:pt x="201" y="545"/>
                    <a:pt x="213" y="535"/>
                  </a:cubicBezTo>
                  <a:cubicBezTo>
                    <a:pt x="213" y="536"/>
                    <a:pt x="214" y="537"/>
                    <a:pt x="214" y="538"/>
                  </a:cubicBezTo>
                  <a:cubicBezTo>
                    <a:pt x="240" y="574"/>
                    <a:pt x="285" y="626"/>
                    <a:pt x="316" y="652"/>
                  </a:cubicBezTo>
                  <a:cubicBezTo>
                    <a:pt x="317" y="653"/>
                    <a:pt x="318" y="654"/>
                    <a:pt x="319" y="655"/>
                  </a:cubicBezTo>
                  <a:cubicBezTo>
                    <a:pt x="351" y="612"/>
                    <a:pt x="388" y="581"/>
                    <a:pt x="425" y="541"/>
                  </a:cubicBezTo>
                  <a:cubicBezTo>
                    <a:pt x="435" y="549"/>
                    <a:pt x="446" y="555"/>
                    <a:pt x="459" y="558"/>
                  </a:cubicBezTo>
                  <a:cubicBezTo>
                    <a:pt x="446" y="592"/>
                    <a:pt x="425" y="648"/>
                    <a:pt x="403" y="66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934008" y="3308482"/>
            <a:ext cx="423782" cy="567066"/>
            <a:chOff x="2960189" y="2320922"/>
            <a:chExt cx="423782" cy="567066"/>
          </a:xfrm>
        </p:grpSpPr>
        <p:sp>
          <p:nvSpPr>
            <p:cNvPr id="101" name="Freeform 71"/>
            <p:cNvSpPr/>
            <p:nvPr/>
          </p:nvSpPr>
          <p:spPr>
            <a:xfrm rot="10645369" flipV="1">
              <a:off x="2960189" y="2320922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wordArtVert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02" name="TextBox 120"/>
            <p:cNvSpPr txBox="1"/>
            <p:nvPr/>
          </p:nvSpPr>
          <p:spPr>
            <a:xfrm>
              <a:off x="3021937" y="2522196"/>
              <a:ext cx="32540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1</a:t>
              </a: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10352711" y="3231496"/>
            <a:ext cx="568515" cy="567066"/>
            <a:chOff x="1152462" y="3035197"/>
            <a:chExt cx="568515" cy="567066"/>
          </a:xfrm>
        </p:grpSpPr>
        <p:sp>
          <p:nvSpPr>
            <p:cNvPr id="36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03" name="TextBox 120"/>
            <p:cNvSpPr txBox="1"/>
            <p:nvPr/>
          </p:nvSpPr>
          <p:spPr>
            <a:xfrm>
              <a:off x="1176052" y="3225554"/>
              <a:ext cx="54492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&gt;2</a:t>
              </a:r>
              <a:endParaRPr lang="sk-SK" sz="135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10185579" y="2452557"/>
            <a:ext cx="1455652" cy="773127"/>
            <a:chOff x="4295370" y="-5954"/>
            <a:chExt cx="1455652" cy="773127"/>
          </a:xfrm>
        </p:grpSpPr>
        <p:grpSp>
          <p:nvGrpSpPr>
            <p:cNvPr id="105" name="Group 104"/>
            <p:cNvGrpSpPr/>
            <p:nvPr/>
          </p:nvGrpSpPr>
          <p:grpSpPr>
            <a:xfrm>
              <a:off x="4295370" y="-5954"/>
              <a:ext cx="1455652" cy="773127"/>
              <a:chOff x="619456" y="899866"/>
              <a:chExt cx="1455652" cy="773127"/>
            </a:xfrm>
          </p:grpSpPr>
          <p:sp>
            <p:nvSpPr>
              <p:cNvPr id="107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08" name="Group 107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109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110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špecialista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106" name="Freeform 34"/>
            <p:cNvSpPr>
              <a:spLocks noEditPoints="1"/>
            </p:cNvSpPr>
            <p:nvPr/>
          </p:nvSpPr>
          <p:spPr bwMode="auto">
            <a:xfrm flipH="1">
              <a:off x="4439288" y="108809"/>
              <a:ext cx="457324" cy="527354"/>
            </a:xfrm>
            <a:custGeom>
              <a:avLst/>
              <a:gdLst>
                <a:gd name="T0" fmla="*/ 405 w 633"/>
                <a:gd name="T1" fmla="*/ 470 h 730"/>
                <a:gd name="T2" fmla="*/ 483 w 633"/>
                <a:gd name="T3" fmla="*/ 380 h 730"/>
                <a:gd name="T4" fmla="*/ 501 w 633"/>
                <a:gd name="T5" fmla="*/ 293 h 730"/>
                <a:gd name="T6" fmla="*/ 437 w 633"/>
                <a:gd name="T7" fmla="*/ 133 h 730"/>
                <a:gd name="T8" fmla="*/ 316 w 633"/>
                <a:gd name="T9" fmla="*/ 8 h 730"/>
                <a:gd name="T10" fmla="*/ 316 w 633"/>
                <a:gd name="T11" fmla="*/ 40 h 730"/>
                <a:gd name="T12" fmla="*/ 316 w 633"/>
                <a:gd name="T13" fmla="*/ 66 h 730"/>
                <a:gd name="T14" fmla="*/ 237 w 633"/>
                <a:gd name="T15" fmla="*/ 95 h 730"/>
                <a:gd name="T16" fmla="*/ 192 w 633"/>
                <a:gd name="T17" fmla="*/ 135 h 730"/>
                <a:gd name="T18" fmla="*/ 141 w 633"/>
                <a:gd name="T19" fmla="*/ 264 h 730"/>
                <a:gd name="T20" fmla="*/ 133 w 633"/>
                <a:gd name="T21" fmla="*/ 339 h 730"/>
                <a:gd name="T22" fmla="*/ 175 w 633"/>
                <a:gd name="T23" fmla="*/ 399 h 730"/>
                <a:gd name="T24" fmla="*/ 181 w 633"/>
                <a:gd name="T25" fmla="*/ 534 h 730"/>
                <a:gd name="T26" fmla="*/ 24 w 633"/>
                <a:gd name="T27" fmla="*/ 730 h 730"/>
                <a:gd name="T28" fmla="*/ 610 w 633"/>
                <a:gd name="T29" fmla="*/ 730 h 730"/>
                <a:gd name="T30" fmla="*/ 453 w 633"/>
                <a:gd name="T31" fmla="*/ 534 h 730"/>
                <a:gd name="T32" fmla="*/ 156 w 633"/>
                <a:gd name="T33" fmla="*/ 275 h 730"/>
                <a:gd name="T34" fmla="*/ 189 w 633"/>
                <a:gd name="T35" fmla="*/ 335 h 730"/>
                <a:gd name="T36" fmla="*/ 195 w 633"/>
                <a:gd name="T37" fmla="*/ 273 h 730"/>
                <a:gd name="T38" fmla="*/ 211 w 633"/>
                <a:gd name="T39" fmla="*/ 190 h 730"/>
                <a:gd name="T40" fmla="*/ 316 w 633"/>
                <a:gd name="T41" fmla="*/ 195 h 730"/>
                <a:gd name="T42" fmla="*/ 380 w 633"/>
                <a:gd name="T43" fmla="*/ 173 h 730"/>
                <a:gd name="T44" fmla="*/ 424 w 633"/>
                <a:gd name="T45" fmla="*/ 192 h 730"/>
                <a:gd name="T46" fmla="*/ 439 w 633"/>
                <a:gd name="T47" fmla="*/ 273 h 730"/>
                <a:gd name="T48" fmla="*/ 445 w 633"/>
                <a:gd name="T49" fmla="*/ 335 h 730"/>
                <a:gd name="T50" fmla="*/ 477 w 633"/>
                <a:gd name="T51" fmla="*/ 275 h 730"/>
                <a:gd name="T52" fmla="*/ 317 w 633"/>
                <a:gd name="T53" fmla="*/ 482 h 730"/>
                <a:gd name="T54" fmla="*/ 189 w 633"/>
                <a:gd name="T55" fmla="*/ 384 h 730"/>
                <a:gd name="T56" fmla="*/ 316 w 633"/>
                <a:gd name="T57" fmla="*/ 503 h 730"/>
                <a:gd name="T58" fmla="*/ 387 w 633"/>
                <a:gd name="T59" fmla="*/ 483 h 730"/>
                <a:gd name="T60" fmla="*/ 319 w 633"/>
                <a:gd name="T61" fmla="*/ 630 h 730"/>
                <a:gd name="T62" fmla="*/ 224 w 633"/>
                <a:gd name="T63" fmla="*/ 525 h 730"/>
                <a:gd name="T64" fmla="*/ 403 w 633"/>
                <a:gd name="T65" fmla="*/ 669 h 730"/>
                <a:gd name="T66" fmla="*/ 318 w 633"/>
                <a:gd name="T67" fmla="*/ 687 h 730"/>
                <a:gd name="T68" fmla="*/ 272 w 633"/>
                <a:gd name="T69" fmla="*/ 626 h 730"/>
                <a:gd name="T70" fmla="*/ 172 w 633"/>
                <a:gd name="T71" fmla="*/ 556 h 730"/>
                <a:gd name="T72" fmla="*/ 214 w 633"/>
                <a:gd name="T73" fmla="*/ 538 h 730"/>
                <a:gd name="T74" fmla="*/ 319 w 633"/>
                <a:gd name="T75" fmla="*/ 655 h 730"/>
                <a:gd name="T76" fmla="*/ 459 w 633"/>
                <a:gd name="T77" fmla="*/ 55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3" h="730">
                  <a:moveTo>
                    <a:pt x="453" y="534"/>
                  </a:moveTo>
                  <a:cubicBezTo>
                    <a:pt x="420" y="520"/>
                    <a:pt x="408" y="498"/>
                    <a:pt x="405" y="470"/>
                  </a:cubicBezTo>
                  <a:cubicBezTo>
                    <a:pt x="427" y="452"/>
                    <a:pt x="445" y="427"/>
                    <a:pt x="458" y="399"/>
                  </a:cubicBezTo>
                  <a:cubicBezTo>
                    <a:pt x="468" y="395"/>
                    <a:pt x="476" y="389"/>
                    <a:pt x="483" y="380"/>
                  </a:cubicBezTo>
                  <a:cubicBezTo>
                    <a:pt x="491" y="369"/>
                    <a:pt x="497" y="355"/>
                    <a:pt x="500" y="339"/>
                  </a:cubicBezTo>
                  <a:cubicBezTo>
                    <a:pt x="503" y="324"/>
                    <a:pt x="504" y="308"/>
                    <a:pt x="501" y="293"/>
                  </a:cubicBezTo>
                  <a:cubicBezTo>
                    <a:pt x="500" y="282"/>
                    <a:pt x="497" y="272"/>
                    <a:pt x="492" y="263"/>
                  </a:cubicBezTo>
                  <a:cubicBezTo>
                    <a:pt x="486" y="212"/>
                    <a:pt x="466" y="165"/>
                    <a:pt x="437" y="133"/>
                  </a:cubicBezTo>
                  <a:cubicBezTo>
                    <a:pt x="431" y="125"/>
                    <a:pt x="424" y="118"/>
                    <a:pt x="417" y="112"/>
                  </a:cubicBezTo>
                  <a:cubicBezTo>
                    <a:pt x="439" y="56"/>
                    <a:pt x="386" y="0"/>
                    <a:pt x="316" y="8"/>
                  </a:cubicBezTo>
                  <a:cubicBezTo>
                    <a:pt x="307" y="9"/>
                    <a:pt x="297" y="11"/>
                    <a:pt x="288" y="14"/>
                  </a:cubicBezTo>
                  <a:cubicBezTo>
                    <a:pt x="300" y="20"/>
                    <a:pt x="310" y="30"/>
                    <a:pt x="316" y="40"/>
                  </a:cubicBezTo>
                  <a:cubicBezTo>
                    <a:pt x="320" y="49"/>
                    <a:pt x="321" y="58"/>
                    <a:pt x="316" y="68"/>
                  </a:cubicBezTo>
                  <a:cubicBezTo>
                    <a:pt x="316" y="67"/>
                    <a:pt x="316" y="67"/>
                    <a:pt x="316" y="66"/>
                  </a:cubicBezTo>
                  <a:cubicBezTo>
                    <a:pt x="291" y="0"/>
                    <a:pt x="212" y="20"/>
                    <a:pt x="211" y="42"/>
                  </a:cubicBezTo>
                  <a:cubicBezTo>
                    <a:pt x="231" y="57"/>
                    <a:pt x="237" y="71"/>
                    <a:pt x="237" y="95"/>
                  </a:cubicBezTo>
                  <a:cubicBezTo>
                    <a:pt x="214" y="95"/>
                    <a:pt x="206" y="79"/>
                    <a:pt x="197" y="56"/>
                  </a:cubicBezTo>
                  <a:cubicBezTo>
                    <a:pt x="185" y="82"/>
                    <a:pt x="184" y="110"/>
                    <a:pt x="192" y="135"/>
                  </a:cubicBezTo>
                  <a:cubicBezTo>
                    <a:pt x="164" y="167"/>
                    <a:pt x="144" y="210"/>
                    <a:pt x="141" y="254"/>
                  </a:cubicBezTo>
                  <a:cubicBezTo>
                    <a:pt x="141" y="258"/>
                    <a:pt x="141" y="261"/>
                    <a:pt x="141" y="264"/>
                  </a:cubicBezTo>
                  <a:cubicBezTo>
                    <a:pt x="137" y="273"/>
                    <a:pt x="134" y="283"/>
                    <a:pt x="132" y="293"/>
                  </a:cubicBezTo>
                  <a:cubicBezTo>
                    <a:pt x="130" y="308"/>
                    <a:pt x="130" y="324"/>
                    <a:pt x="133" y="339"/>
                  </a:cubicBezTo>
                  <a:cubicBezTo>
                    <a:pt x="136" y="355"/>
                    <a:pt x="142" y="369"/>
                    <a:pt x="151" y="380"/>
                  </a:cubicBezTo>
                  <a:cubicBezTo>
                    <a:pt x="157" y="389"/>
                    <a:pt x="166" y="395"/>
                    <a:pt x="175" y="399"/>
                  </a:cubicBezTo>
                  <a:cubicBezTo>
                    <a:pt x="188" y="427"/>
                    <a:pt x="206" y="452"/>
                    <a:pt x="228" y="470"/>
                  </a:cubicBezTo>
                  <a:cubicBezTo>
                    <a:pt x="225" y="498"/>
                    <a:pt x="214" y="520"/>
                    <a:pt x="181" y="534"/>
                  </a:cubicBezTo>
                  <a:cubicBezTo>
                    <a:pt x="106" y="565"/>
                    <a:pt x="0" y="574"/>
                    <a:pt x="3" y="668"/>
                  </a:cubicBezTo>
                  <a:cubicBezTo>
                    <a:pt x="3" y="688"/>
                    <a:pt x="11" y="709"/>
                    <a:pt x="24" y="730"/>
                  </a:cubicBezTo>
                  <a:cubicBezTo>
                    <a:pt x="316" y="730"/>
                    <a:pt x="316" y="730"/>
                    <a:pt x="316" y="730"/>
                  </a:cubicBezTo>
                  <a:cubicBezTo>
                    <a:pt x="610" y="730"/>
                    <a:pt x="610" y="730"/>
                    <a:pt x="610" y="730"/>
                  </a:cubicBezTo>
                  <a:cubicBezTo>
                    <a:pt x="622" y="709"/>
                    <a:pt x="630" y="688"/>
                    <a:pt x="631" y="668"/>
                  </a:cubicBezTo>
                  <a:cubicBezTo>
                    <a:pt x="633" y="574"/>
                    <a:pt x="528" y="565"/>
                    <a:pt x="453" y="534"/>
                  </a:cubicBezTo>
                  <a:close/>
                  <a:moveTo>
                    <a:pt x="189" y="384"/>
                  </a:moveTo>
                  <a:cubicBezTo>
                    <a:pt x="154" y="378"/>
                    <a:pt x="140" y="313"/>
                    <a:pt x="156" y="275"/>
                  </a:cubicBezTo>
                  <a:cubicBezTo>
                    <a:pt x="157" y="275"/>
                    <a:pt x="158" y="274"/>
                    <a:pt x="158" y="274"/>
                  </a:cubicBezTo>
                  <a:cubicBezTo>
                    <a:pt x="182" y="259"/>
                    <a:pt x="189" y="329"/>
                    <a:pt x="189" y="335"/>
                  </a:cubicBezTo>
                  <a:cubicBezTo>
                    <a:pt x="189" y="360"/>
                    <a:pt x="216" y="369"/>
                    <a:pt x="210" y="352"/>
                  </a:cubicBezTo>
                  <a:cubicBezTo>
                    <a:pt x="204" y="334"/>
                    <a:pt x="196" y="307"/>
                    <a:pt x="195" y="273"/>
                  </a:cubicBezTo>
                  <a:cubicBezTo>
                    <a:pt x="195" y="272"/>
                    <a:pt x="195" y="272"/>
                    <a:pt x="195" y="271"/>
                  </a:cubicBezTo>
                  <a:cubicBezTo>
                    <a:pt x="194" y="245"/>
                    <a:pt x="200" y="216"/>
                    <a:pt x="211" y="190"/>
                  </a:cubicBezTo>
                  <a:cubicBezTo>
                    <a:pt x="215" y="185"/>
                    <a:pt x="218" y="180"/>
                    <a:pt x="223" y="177"/>
                  </a:cubicBezTo>
                  <a:cubicBezTo>
                    <a:pt x="244" y="194"/>
                    <a:pt x="275" y="202"/>
                    <a:pt x="316" y="195"/>
                  </a:cubicBezTo>
                  <a:cubicBezTo>
                    <a:pt x="335" y="191"/>
                    <a:pt x="356" y="185"/>
                    <a:pt x="379" y="174"/>
                  </a:cubicBezTo>
                  <a:cubicBezTo>
                    <a:pt x="380" y="174"/>
                    <a:pt x="380" y="173"/>
                    <a:pt x="380" y="173"/>
                  </a:cubicBezTo>
                  <a:cubicBezTo>
                    <a:pt x="405" y="167"/>
                    <a:pt x="412" y="175"/>
                    <a:pt x="423" y="191"/>
                  </a:cubicBezTo>
                  <a:cubicBezTo>
                    <a:pt x="423" y="191"/>
                    <a:pt x="423" y="191"/>
                    <a:pt x="424" y="192"/>
                  </a:cubicBezTo>
                  <a:cubicBezTo>
                    <a:pt x="434" y="216"/>
                    <a:pt x="440" y="243"/>
                    <a:pt x="440" y="269"/>
                  </a:cubicBezTo>
                  <a:cubicBezTo>
                    <a:pt x="439" y="270"/>
                    <a:pt x="439" y="272"/>
                    <a:pt x="439" y="273"/>
                  </a:cubicBezTo>
                  <a:cubicBezTo>
                    <a:pt x="438" y="307"/>
                    <a:pt x="430" y="334"/>
                    <a:pt x="424" y="352"/>
                  </a:cubicBezTo>
                  <a:cubicBezTo>
                    <a:pt x="418" y="369"/>
                    <a:pt x="445" y="360"/>
                    <a:pt x="445" y="335"/>
                  </a:cubicBezTo>
                  <a:cubicBezTo>
                    <a:pt x="445" y="329"/>
                    <a:pt x="452" y="259"/>
                    <a:pt x="476" y="274"/>
                  </a:cubicBezTo>
                  <a:cubicBezTo>
                    <a:pt x="476" y="274"/>
                    <a:pt x="477" y="274"/>
                    <a:pt x="477" y="275"/>
                  </a:cubicBezTo>
                  <a:cubicBezTo>
                    <a:pt x="494" y="313"/>
                    <a:pt x="480" y="378"/>
                    <a:pt x="445" y="384"/>
                  </a:cubicBezTo>
                  <a:cubicBezTo>
                    <a:pt x="421" y="440"/>
                    <a:pt x="377" y="482"/>
                    <a:pt x="317" y="482"/>
                  </a:cubicBezTo>
                  <a:cubicBezTo>
                    <a:pt x="316" y="482"/>
                    <a:pt x="316" y="482"/>
                    <a:pt x="316" y="482"/>
                  </a:cubicBezTo>
                  <a:cubicBezTo>
                    <a:pt x="256" y="482"/>
                    <a:pt x="213" y="440"/>
                    <a:pt x="189" y="384"/>
                  </a:cubicBezTo>
                  <a:close/>
                  <a:moveTo>
                    <a:pt x="249" y="484"/>
                  </a:moveTo>
                  <a:cubicBezTo>
                    <a:pt x="268" y="496"/>
                    <a:pt x="291" y="502"/>
                    <a:pt x="316" y="503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43" y="503"/>
                    <a:pt x="366" y="496"/>
                    <a:pt x="387" y="483"/>
                  </a:cubicBezTo>
                  <a:cubicBezTo>
                    <a:pt x="391" y="500"/>
                    <a:pt x="401" y="518"/>
                    <a:pt x="414" y="532"/>
                  </a:cubicBezTo>
                  <a:cubicBezTo>
                    <a:pt x="374" y="581"/>
                    <a:pt x="346" y="601"/>
                    <a:pt x="319" y="630"/>
                  </a:cubicBezTo>
                  <a:cubicBezTo>
                    <a:pt x="318" y="629"/>
                    <a:pt x="317" y="629"/>
                    <a:pt x="316" y="628"/>
                  </a:cubicBezTo>
                  <a:cubicBezTo>
                    <a:pt x="292" y="612"/>
                    <a:pt x="262" y="579"/>
                    <a:pt x="224" y="525"/>
                  </a:cubicBezTo>
                  <a:cubicBezTo>
                    <a:pt x="235" y="513"/>
                    <a:pt x="244" y="498"/>
                    <a:pt x="249" y="484"/>
                  </a:cubicBezTo>
                  <a:close/>
                  <a:moveTo>
                    <a:pt x="403" y="669"/>
                  </a:moveTo>
                  <a:cubicBezTo>
                    <a:pt x="391" y="655"/>
                    <a:pt x="383" y="631"/>
                    <a:pt x="362" y="619"/>
                  </a:cubicBezTo>
                  <a:cubicBezTo>
                    <a:pt x="344" y="631"/>
                    <a:pt x="321" y="669"/>
                    <a:pt x="318" y="687"/>
                  </a:cubicBezTo>
                  <a:cubicBezTo>
                    <a:pt x="318" y="684"/>
                    <a:pt x="317" y="680"/>
                    <a:pt x="316" y="677"/>
                  </a:cubicBezTo>
                  <a:cubicBezTo>
                    <a:pt x="308" y="654"/>
                    <a:pt x="281" y="635"/>
                    <a:pt x="272" y="626"/>
                  </a:cubicBezTo>
                  <a:cubicBezTo>
                    <a:pt x="252" y="635"/>
                    <a:pt x="246" y="653"/>
                    <a:pt x="233" y="670"/>
                  </a:cubicBezTo>
                  <a:cubicBezTo>
                    <a:pt x="220" y="653"/>
                    <a:pt x="183" y="602"/>
                    <a:pt x="172" y="556"/>
                  </a:cubicBezTo>
                  <a:cubicBezTo>
                    <a:pt x="187" y="553"/>
                    <a:pt x="201" y="545"/>
                    <a:pt x="213" y="535"/>
                  </a:cubicBezTo>
                  <a:cubicBezTo>
                    <a:pt x="213" y="536"/>
                    <a:pt x="214" y="537"/>
                    <a:pt x="214" y="538"/>
                  </a:cubicBezTo>
                  <a:cubicBezTo>
                    <a:pt x="240" y="574"/>
                    <a:pt x="285" y="626"/>
                    <a:pt x="316" y="652"/>
                  </a:cubicBezTo>
                  <a:cubicBezTo>
                    <a:pt x="317" y="653"/>
                    <a:pt x="318" y="654"/>
                    <a:pt x="319" y="655"/>
                  </a:cubicBezTo>
                  <a:cubicBezTo>
                    <a:pt x="351" y="612"/>
                    <a:pt x="388" y="581"/>
                    <a:pt x="425" y="541"/>
                  </a:cubicBezTo>
                  <a:cubicBezTo>
                    <a:pt x="435" y="549"/>
                    <a:pt x="446" y="555"/>
                    <a:pt x="459" y="558"/>
                  </a:cubicBezTo>
                  <a:cubicBezTo>
                    <a:pt x="446" y="592"/>
                    <a:pt x="425" y="648"/>
                    <a:pt x="403" y="66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868199" y="3296625"/>
            <a:ext cx="423782" cy="567066"/>
            <a:chOff x="1152462" y="3035197"/>
            <a:chExt cx="423782" cy="567066"/>
          </a:xfrm>
        </p:grpSpPr>
        <p:sp>
          <p:nvSpPr>
            <p:cNvPr id="115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16" name="TextBox 120"/>
            <p:cNvSpPr txBox="1"/>
            <p:nvPr/>
          </p:nvSpPr>
          <p:spPr>
            <a:xfrm>
              <a:off x="1225937" y="3222021"/>
              <a:ext cx="32540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1</a:t>
              </a:r>
              <a:endParaRPr lang="sk-SK" sz="135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10340329" y="5006936"/>
            <a:ext cx="606615" cy="567066"/>
            <a:chOff x="1152462" y="3035197"/>
            <a:chExt cx="606615" cy="567066"/>
          </a:xfrm>
        </p:grpSpPr>
        <p:sp>
          <p:nvSpPr>
            <p:cNvPr id="125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26" name="TextBox 120"/>
            <p:cNvSpPr txBox="1"/>
            <p:nvPr/>
          </p:nvSpPr>
          <p:spPr>
            <a:xfrm>
              <a:off x="1214152" y="3225554"/>
              <a:ext cx="54492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2</a:t>
              </a:r>
              <a:endParaRPr lang="sk-SK" sz="135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6444254" y="1923057"/>
            <a:ext cx="1455652" cy="773127"/>
            <a:chOff x="2545214" y="960980"/>
            <a:chExt cx="1455652" cy="773127"/>
          </a:xfrm>
        </p:grpSpPr>
        <p:grpSp>
          <p:nvGrpSpPr>
            <p:cNvPr id="128" name="Group 127"/>
            <p:cNvGrpSpPr/>
            <p:nvPr/>
          </p:nvGrpSpPr>
          <p:grpSpPr>
            <a:xfrm>
              <a:off x="2545214" y="960980"/>
              <a:ext cx="1455652" cy="773127"/>
              <a:chOff x="619456" y="899866"/>
              <a:chExt cx="1455652" cy="773127"/>
            </a:xfrm>
          </p:grpSpPr>
          <p:sp>
            <p:nvSpPr>
              <p:cNvPr id="130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31" name="Group 130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132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133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kurátor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129" name="Freeform 26"/>
            <p:cNvSpPr>
              <a:spLocks noEditPoints="1"/>
            </p:cNvSpPr>
            <p:nvPr/>
          </p:nvSpPr>
          <p:spPr bwMode="auto">
            <a:xfrm flipH="1">
              <a:off x="2695996" y="1055980"/>
              <a:ext cx="452678" cy="531299"/>
            </a:xfrm>
            <a:custGeom>
              <a:avLst/>
              <a:gdLst>
                <a:gd name="T0" fmla="*/ 565 w 631"/>
                <a:gd name="T1" fmla="*/ 585 h 741"/>
                <a:gd name="T2" fmla="*/ 545 w 631"/>
                <a:gd name="T3" fmla="*/ 531 h 741"/>
                <a:gd name="T4" fmla="*/ 567 w 631"/>
                <a:gd name="T5" fmla="*/ 470 h 741"/>
                <a:gd name="T6" fmla="*/ 568 w 631"/>
                <a:gd name="T7" fmla="*/ 407 h 741"/>
                <a:gd name="T8" fmla="*/ 568 w 631"/>
                <a:gd name="T9" fmla="*/ 345 h 741"/>
                <a:gd name="T10" fmla="*/ 535 w 631"/>
                <a:gd name="T11" fmla="*/ 208 h 741"/>
                <a:gd name="T12" fmla="*/ 476 w 631"/>
                <a:gd name="T13" fmla="*/ 107 h 741"/>
                <a:gd name="T14" fmla="*/ 270 w 631"/>
                <a:gd name="T15" fmla="*/ 60 h 741"/>
                <a:gd name="T16" fmla="*/ 146 w 631"/>
                <a:gd name="T17" fmla="*/ 128 h 741"/>
                <a:gd name="T18" fmla="*/ 102 w 631"/>
                <a:gd name="T19" fmla="*/ 207 h 741"/>
                <a:gd name="T20" fmla="*/ 63 w 631"/>
                <a:gd name="T21" fmla="*/ 310 h 741"/>
                <a:gd name="T22" fmla="*/ 64 w 631"/>
                <a:gd name="T23" fmla="*/ 390 h 741"/>
                <a:gd name="T24" fmla="*/ 69 w 631"/>
                <a:gd name="T25" fmla="*/ 482 h 741"/>
                <a:gd name="T26" fmla="*/ 83 w 631"/>
                <a:gd name="T27" fmla="*/ 539 h 741"/>
                <a:gd name="T28" fmla="*/ 67 w 631"/>
                <a:gd name="T29" fmla="*/ 585 h 741"/>
                <a:gd name="T30" fmla="*/ 2 w 631"/>
                <a:gd name="T31" fmla="*/ 678 h 741"/>
                <a:gd name="T32" fmla="*/ 23 w 631"/>
                <a:gd name="T33" fmla="*/ 741 h 741"/>
                <a:gd name="T34" fmla="*/ 609 w 631"/>
                <a:gd name="T35" fmla="*/ 741 h 741"/>
                <a:gd name="T36" fmla="*/ 630 w 631"/>
                <a:gd name="T37" fmla="*/ 678 h 741"/>
                <a:gd name="T38" fmla="*/ 565 w 631"/>
                <a:gd name="T39" fmla="*/ 585 h 741"/>
                <a:gd name="T40" fmla="*/ 454 w 631"/>
                <a:gd name="T41" fmla="*/ 282 h 741"/>
                <a:gd name="T42" fmla="*/ 452 w 631"/>
                <a:gd name="T43" fmla="*/ 281 h 741"/>
                <a:gd name="T44" fmla="*/ 482 w 631"/>
                <a:gd name="T45" fmla="*/ 305 h 741"/>
                <a:gd name="T46" fmla="*/ 470 w 631"/>
                <a:gd name="T47" fmla="*/ 374 h 741"/>
                <a:gd name="T48" fmla="*/ 460 w 631"/>
                <a:gd name="T49" fmla="*/ 373 h 741"/>
                <a:gd name="T50" fmla="*/ 454 w 631"/>
                <a:gd name="T51" fmla="*/ 282 h 741"/>
                <a:gd name="T52" fmla="*/ 150 w 631"/>
                <a:gd name="T53" fmla="*/ 302 h 741"/>
                <a:gd name="T54" fmla="*/ 184 w 631"/>
                <a:gd name="T55" fmla="*/ 292 h 741"/>
                <a:gd name="T56" fmla="*/ 194 w 631"/>
                <a:gd name="T57" fmla="*/ 284 h 741"/>
                <a:gd name="T58" fmla="*/ 211 w 631"/>
                <a:gd name="T59" fmla="*/ 198 h 741"/>
                <a:gd name="T60" fmla="*/ 213 w 631"/>
                <a:gd name="T61" fmla="*/ 195 h 741"/>
                <a:gd name="T62" fmla="*/ 316 w 631"/>
                <a:gd name="T63" fmla="*/ 252 h 741"/>
                <a:gd name="T64" fmla="*/ 329 w 631"/>
                <a:gd name="T65" fmla="*/ 253 h 741"/>
                <a:gd name="T66" fmla="*/ 394 w 631"/>
                <a:gd name="T67" fmla="*/ 315 h 741"/>
                <a:gd name="T68" fmla="*/ 410 w 631"/>
                <a:gd name="T69" fmla="*/ 360 h 741"/>
                <a:gd name="T70" fmla="*/ 435 w 631"/>
                <a:gd name="T71" fmla="*/ 412 h 741"/>
                <a:gd name="T72" fmla="*/ 316 w 631"/>
                <a:gd name="T73" fmla="*/ 493 h 741"/>
                <a:gd name="T74" fmla="*/ 316 w 631"/>
                <a:gd name="T75" fmla="*/ 493 h 741"/>
                <a:gd name="T76" fmla="*/ 188 w 631"/>
                <a:gd name="T77" fmla="*/ 394 h 741"/>
                <a:gd name="T78" fmla="*/ 150 w 631"/>
                <a:gd name="T79" fmla="*/ 302 h 741"/>
                <a:gd name="T80" fmla="*/ 114 w 631"/>
                <a:gd name="T81" fmla="*/ 589 h 741"/>
                <a:gd name="T82" fmla="*/ 200 w 631"/>
                <a:gd name="T83" fmla="*/ 563 h 741"/>
                <a:gd name="T84" fmla="*/ 240 w 631"/>
                <a:gd name="T85" fmla="*/ 493 h 741"/>
                <a:gd name="T86" fmla="*/ 316 w 631"/>
                <a:gd name="T87" fmla="*/ 515 h 741"/>
                <a:gd name="T88" fmla="*/ 316 w 631"/>
                <a:gd name="T89" fmla="*/ 515 h 741"/>
                <a:gd name="T90" fmla="*/ 391 w 631"/>
                <a:gd name="T91" fmla="*/ 493 h 741"/>
                <a:gd name="T92" fmla="*/ 431 w 631"/>
                <a:gd name="T93" fmla="*/ 563 h 741"/>
                <a:gd name="T94" fmla="*/ 519 w 631"/>
                <a:gd name="T95" fmla="*/ 590 h 741"/>
                <a:gd name="T96" fmla="*/ 316 w 631"/>
                <a:gd name="T97" fmla="*/ 661 h 741"/>
                <a:gd name="T98" fmla="*/ 114 w 631"/>
                <a:gd name="T99" fmla="*/ 589 h 741"/>
                <a:gd name="T100" fmla="*/ 318 w 631"/>
                <a:gd name="T101" fmla="*/ 722 h 741"/>
                <a:gd name="T102" fmla="*/ 316 w 631"/>
                <a:gd name="T103" fmla="*/ 722 h 741"/>
                <a:gd name="T104" fmla="*/ 46 w 631"/>
                <a:gd name="T105" fmla="*/ 621 h 741"/>
                <a:gd name="T106" fmla="*/ 67 w 631"/>
                <a:gd name="T107" fmla="*/ 606 h 741"/>
                <a:gd name="T108" fmla="*/ 316 w 631"/>
                <a:gd name="T109" fmla="*/ 697 h 741"/>
                <a:gd name="T110" fmla="*/ 318 w 631"/>
                <a:gd name="T111" fmla="*/ 697 h 741"/>
                <a:gd name="T112" fmla="*/ 564 w 631"/>
                <a:gd name="T113" fmla="*/ 608 h 741"/>
                <a:gd name="T114" fmla="*/ 585 w 631"/>
                <a:gd name="T115" fmla="*/ 624 h 741"/>
                <a:gd name="T116" fmla="*/ 318 w 631"/>
                <a:gd name="T117" fmla="*/ 72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741">
                  <a:moveTo>
                    <a:pt x="565" y="585"/>
                  </a:moveTo>
                  <a:cubicBezTo>
                    <a:pt x="577" y="562"/>
                    <a:pt x="566" y="543"/>
                    <a:pt x="545" y="531"/>
                  </a:cubicBezTo>
                  <a:cubicBezTo>
                    <a:pt x="517" y="515"/>
                    <a:pt x="536" y="486"/>
                    <a:pt x="567" y="470"/>
                  </a:cubicBezTo>
                  <a:cubicBezTo>
                    <a:pt x="597" y="454"/>
                    <a:pt x="607" y="426"/>
                    <a:pt x="568" y="407"/>
                  </a:cubicBezTo>
                  <a:cubicBezTo>
                    <a:pt x="530" y="387"/>
                    <a:pt x="532" y="381"/>
                    <a:pt x="568" y="345"/>
                  </a:cubicBezTo>
                  <a:cubicBezTo>
                    <a:pt x="604" y="308"/>
                    <a:pt x="586" y="222"/>
                    <a:pt x="535" y="208"/>
                  </a:cubicBezTo>
                  <a:cubicBezTo>
                    <a:pt x="484" y="194"/>
                    <a:pt x="497" y="166"/>
                    <a:pt x="476" y="107"/>
                  </a:cubicBezTo>
                  <a:cubicBezTo>
                    <a:pt x="456" y="51"/>
                    <a:pt x="319" y="0"/>
                    <a:pt x="270" y="60"/>
                  </a:cubicBezTo>
                  <a:cubicBezTo>
                    <a:pt x="236" y="23"/>
                    <a:pt x="161" y="73"/>
                    <a:pt x="146" y="128"/>
                  </a:cubicBezTo>
                  <a:cubicBezTo>
                    <a:pt x="131" y="184"/>
                    <a:pt x="142" y="199"/>
                    <a:pt x="102" y="207"/>
                  </a:cubicBezTo>
                  <a:cubicBezTo>
                    <a:pt x="62" y="215"/>
                    <a:pt x="37" y="273"/>
                    <a:pt x="63" y="310"/>
                  </a:cubicBezTo>
                  <a:cubicBezTo>
                    <a:pt x="89" y="346"/>
                    <a:pt x="101" y="363"/>
                    <a:pt x="64" y="390"/>
                  </a:cubicBezTo>
                  <a:cubicBezTo>
                    <a:pt x="27" y="417"/>
                    <a:pt x="34" y="465"/>
                    <a:pt x="69" y="482"/>
                  </a:cubicBezTo>
                  <a:cubicBezTo>
                    <a:pt x="104" y="498"/>
                    <a:pt x="111" y="523"/>
                    <a:pt x="83" y="539"/>
                  </a:cubicBezTo>
                  <a:cubicBezTo>
                    <a:pt x="63" y="551"/>
                    <a:pt x="53" y="568"/>
                    <a:pt x="67" y="585"/>
                  </a:cubicBezTo>
                  <a:cubicBezTo>
                    <a:pt x="29" y="603"/>
                    <a:pt x="0" y="629"/>
                    <a:pt x="2" y="678"/>
                  </a:cubicBezTo>
                  <a:cubicBezTo>
                    <a:pt x="2" y="699"/>
                    <a:pt x="10" y="720"/>
                    <a:pt x="23" y="741"/>
                  </a:cubicBezTo>
                  <a:cubicBezTo>
                    <a:pt x="609" y="741"/>
                    <a:pt x="609" y="741"/>
                    <a:pt x="609" y="741"/>
                  </a:cubicBezTo>
                  <a:cubicBezTo>
                    <a:pt x="621" y="720"/>
                    <a:pt x="629" y="699"/>
                    <a:pt x="630" y="678"/>
                  </a:cubicBezTo>
                  <a:cubicBezTo>
                    <a:pt x="631" y="629"/>
                    <a:pt x="603" y="603"/>
                    <a:pt x="565" y="585"/>
                  </a:cubicBezTo>
                  <a:close/>
                  <a:moveTo>
                    <a:pt x="454" y="282"/>
                  </a:moveTo>
                  <a:cubicBezTo>
                    <a:pt x="453" y="281"/>
                    <a:pt x="452" y="281"/>
                    <a:pt x="452" y="281"/>
                  </a:cubicBezTo>
                  <a:cubicBezTo>
                    <a:pt x="467" y="252"/>
                    <a:pt x="479" y="289"/>
                    <a:pt x="482" y="305"/>
                  </a:cubicBezTo>
                  <a:cubicBezTo>
                    <a:pt x="486" y="328"/>
                    <a:pt x="481" y="355"/>
                    <a:pt x="470" y="374"/>
                  </a:cubicBezTo>
                  <a:cubicBezTo>
                    <a:pt x="467" y="373"/>
                    <a:pt x="464" y="373"/>
                    <a:pt x="460" y="373"/>
                  </a:cubicBezTo>
                  <a:cubicBezTo>
                    <a:pt x="411" y="378"/>
                    <a:pt x="527" y="312"/>
                    <a:pt x="454" y="282"/>
                  </a:cubicBezTo>
                  <a:close/>
                  <a:moveTo>
                    <a:pt x="150" y="302"/>
                  </a:moveTo>
                  <a:cubicBezTo>
                    <a:pt x="156" y="273"/>
                    <a:pt x="172" y="265"/>
                    <a:pt x="184" y="292"/>
                  </a:cubicBezTo>
                  <a:cubicBezTo>
                    <a:pt x="194" y="314"/>
                    <a:pt x="196" y="325"/>
                    <a:pt x="194" y="284"/>
                  </a:cubicBezTo>
                  <a:cubicBezTo>
                    <a:pt x="193" y="256"/>
                    <a:pt x="199" y="226"/>
                    <a:pt x="211" y="198"/>
                  </a:cubicBezTo>
                  <a:cubicBezTo>
                    <a:pt x="212" y="197"/>
                    <a:pt x="212" y="196"/>
                    <a:pt x="213" y="195"/>
                  </a:cubicBezTo>
                  <a:cubicBezTo>
                    <a:pt x="232" y="223"/>
                    <a:pt x="270" y="249"/>
                    <a:pt x="316" y="252"/>
                  </a:cubicBezTo>
                  <a:cubicBezTo>
                    <a:pt x="321" y="252"/>
                    <a:pt x="325" y="253"/>
                    <a:pt x="329" y="253"/>
                  </a:cubicBezTo>
                  <a:cubicBezTo>
                    <a:pt x="417" y="251"/>
                    <a:pt x="322" y="306"/>
                    <a:pt x="394" y="315"/>
                  </a:cubicBezTo>
                  <a:cubicBezTo>
                    <a:pt x="446" y="322"/>
                    <a:pt x="436" y="331"/>
                    <a:pt x="410" y="360"/>
                  </a:cubicBezTo>
                  <a:cubicBezTo>
                    <a:pt x="392" y="380"/>
                    <a:pt x="397" y="406"/>
                    <a:pt x="435" y="412"/>
                  </a:cubicBezTo>
                  <a:cubicBezTo>
                    <a:pt x="410" y="459"/>
                    <a:pt x="370" y="493"/>
                    <a:pt x="316" y="493"/>
                  </a:cubicBezTo>
                  <a:cubicBezTo>
                    <a:pt x="316" y="493"/>
                    <a:pt x="316" y="493"/>
                    <a:pt x="316" y="493"/>
                  </a:cubicBezTo>
                  <a:cubicBezTo>
                    <a:pt x="256" y="493"/>
                    <a:pt x="212" y="451"/>
                    <a:pt x="188" y="394"/>
                  </a:cubicBezTo>
                  <a:cubicBezTo>
                    <a:pt x="157" y="389"/>
                    <a:pt x="143" y="339"/>
                    <a:pt x="150" y="302"/>
                  </a:cubicBezTo>
                  <a:close/>
                  <a:moveTo>
                    <a:pt x="114" y="589"/>
                  </a:moveTo>
                  <a:cubicBezTo>
                    <a:pt x="141" y="580"/>
                    <a:pt x="171" y="573"/>
                    <a:pt x="200" y="563"/>
                  </a:cubicBezTo>
                  <a:cubicBezTo>
                    <a:pt x="234" y="550"/>
                    <a:pt x="241" y="524"/>
                    <a:pt x="240" y="493"/>
                  </a:cubicBezTo>
                  <a:cubicBezTo>
                    <a:pt x="262" y="507"/>
                    <a:pt x="287" y="515"/>
                    <a:pt x="316" y="515"/>
                  </a:cubicBezTo>
                  <a:cubicBezTo>
                    <a:pt x="316" y="515"/>
                    <a:pt x="316" y="515"/>
                    <a:pt x="316" y="515"/>
                  </a:cubicBezTo>
                  <a:cubicBezTo>
                    <a:pt x="344" y="515"/>
                    <a:pt x="369" y="507"/>
                    <a:pt x="391" y="493"/>
                  </a:cubicBezTo>
                  <a:cubicBezTo>
                    <a:pt x="390" y="524"/>
                    <a:pt x="397" y="550"/>
                    <a:pt x="431" y="563"/>
                  </a:cubicBezTo>
                  <a:cubicBezTo>
                    <a:pt x="461" y="574"/>
                    <a:pt x="492" y="581"/>
                    <a:pt x="519" y="590"/>
                  </a:cubicBezTo>
                  <a:cubicBezTo>
                    <a:pt x="501" y="642"/>
                    <a:pt x="408" y="662"/>
                    <a:pt x="316" y="661"/>
                  </a:cubicBezTo>
                  <a:cubicBezTo>
                    <a:pt x="210" y="660"/>
                    <a:pt x="105" y="630"/>
                    <a:pt x="114" y="589"/>
                  </a:cubicBezTo>
                  <a:close/>
                  <a:moveTo>
                    <a:pt x="318" y="722"/>
                  </a:moveTo>
                  <a:cubicBezTo>
                    <a:pt x="316" y="722"/>
                    <a:pt x="316" y="722"/>
                    <a:pt x="316" y="722"/>
                  </a:cubicBezTo>
                  <a:cubicBezTo>
                    <a:pt x="184" y="722"/>
                    <a:pt x="70" y="685"/>
                    <a:pt x="46" y="621"/>
                  </a:cubicBezTo>
                  <a:cubicBezTo>
                    <a:pt x="52" y="616"/>
                    <a:pt x="59" y="611"/>
                    <a:pt x="67" y="606"/>
                  </a:cubicBezTo>
                  <a:cubicBezTo>
                    <a:pt x="78" y="664"/>
                    <a:pt x="187" y="697"/>
                    <a:pt x="316" y="697"/>
                  </a:cubicBezTo>
                  <a:cubicBezTo>
                    <a:pt x="318" y="697"/>
                    <a:pt x="318" y="697"/>
                    <a:pt x="318" y="697"/>
                  </a:cubicBezTo>
                  <a:cubicBezTo>
                    <a:pt x="448" y="697"/>
                    <a:pt x="551" y="665"/>
                    <a:pt x="564" y="608"/>
                  </a:cubicBezTo>
                  <a:cubicBezTo>
                    <a:pt x="572" y="613"/>
                    <a:pt x="578" y="618"/>
                    <a:pt x="585" y="624"/>
                  </a:cubicBezTo>
                  <a:cubicBezTo>
                    <a:pt x="559" y="687"/>
                    <a:pt x="451" y="722"/>
                    <a:pt x="318" y="72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4656590" y="2818103"/>
            <a:ext cx="1455652" cy="773127"/>
            <a:chOff x="4295370" y="-5954"/>
            <a:chExt cx="1455652" cy="773127"/>
          </a:xfrm>
        </p:grpSpPr>
        <p:grpSp>
          <p:nvGrpSpPr>
            <p:cNvPr id="135" name="Group 134"/>
            <p:cNvGrpSpPr/>
            <p:nvPr/>
          </p:nvGrpSpPr>
          <p:grpSpPr>
            <a:xfrm>
              <a:off x="4295370" y="-5954"/>
              <a:ext cx="1455652" cy="773127"/>
              <a:chOff x="619456" y="899866"/>
              <a:chExt cx="1455652" cy="773127"/>
            </a:xfrm>
          </p:grpSpPr>
          <p:sp>
            <p:nvSpPr>
              <p:cNvPr id="137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38" name="Group 137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139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140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 err="1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Steward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136" name="Freeform 34"/>
            <p:cNvSpPr>
              <a:spLocks noEditPoints="1"/>
            </p:cNvSpPr>
            <p:nvPr/>
          </p:nvSpPr>
          <p:spPr bwMode="auto">
            <a:xfrm flipH="1">
              <a:off x="4439288" y="108809"/>
              <a:ext cx="457324" cy="527354"/>
            </a:xfrm>
            <a:custGeom>
              <a:avLst/>
              <a:gdLst>
                <a:gd name="T0" fmla="*/ 405 w 633"/>
                <a:gd name="T1" fmla="*/ 470 h 730"/>
                <a:gd name="T2" fmla="*/ 483 w 633"/>
                <a:gd name="T3" fmla="*/ 380 h 730"/>
                <a:gd name="T4" fmla="*/ 501 w 633"/>
                <a:gd name="T5" fmla="*/ 293 h 730"/>
                <a:gd name="T6" fmla="*/ 437 w 633"/>
                <a:gd name="T7" fmla="*/ 133 h 730"/>
                <a:gd name="T8" fmla="*/ 316 w 633"/>
                <a:gd name="T9" fmla="*/ 8 h 730"/>
                <a:gd name="T10" fmla="*/ 316 w 633"/>
                <a:gd name="T11" fmla="*/ 40 h 730"/>
                <a:gd name="T12" fmla="*/ 316 w 633"/>
                <a:gd name="T13" fmla="*/ 66 h 730"/>
                <a:gd name="T14" fmla="*/ 237 w 633"/>
                <a:gd name="T15" fmla="*/ 95 h 730"/>
                <a:gd name="T16" fmla="*/ 192 w 633"/>
                <a:gd name="T17" fmla="*/ 135 h 730"/>
                <a:gd name="T18" fmla="*/ 141 w 633"/>
                <a:gd name="T19" fmla="*/ 264 h 730"/>
                <a:gd name="T20" fmla="*/ 133 w 633"/>
                <a:gd name="T21" fmla="*/ 339 h 730"/>
                <a:gd name="T22" fmla="*/ 175 w 633"/>
                <a:gd name="T23" fmla="*/ 399 h 730"/>
                <a:gd name="T24" fmla="*/ 181 w 633"/>
                <a:gd name="T25" fmla="*/ 534 h 730"/>
                <a:gd name="T26" fmla="*/ 24 w 633"/>
                <a:gd name="T27" fmla="*/ 730 h 730"/>
                <a:gd name="T28" fmla="*/ 610 w 633"/>
                <a:gd name="T29" fmla="*/ 730 h 730"/>
                <a:gd name="T30" fmla="*/ 453 w 633"/>
                <a:gd name="T31" fmla="*/ 534 h 730"/>
                <a:gd name="T32" fmla="*/ 156 w 633"/>
                <a:gd name="T33" fmla="*/ 275 h 730"/>
                <a:gd name="T34" fmla="*/ 189 w 633"/>
                <a:gd name="T35" fmla="*/ 335 h 730"/>
                <a:gd name="T36" fmla="*/ 195 w 633"/>
                <a:gd name="T37" fmla="*/ 273 h 730"/>
                <a:gd name="T38" fmla="*/ 211 w 633"/>
                <a:gd name="T39" fmla="*/ 190 h 730"/>
                <a:gd name="T40" fmla="*/ 316 w 633"/>
                <a:gd name="T41" fmla="*/ 195 h 730"/>
                <a:gd name="T42" fmla="*/ 380 w 633"/>
                <a:gd name="T43" fmla="*/ 173 h 730"/>
                <a:gd name="T44" fmla="*/ 424 w 633"/>
                <a:gd name="T45" fmla="*/ 192 h 730"/>
                <a:gd name="T46" fmla="*/ 439 w 633"/>
                <a:gd name="T47" fmla="*/ 273 h 730"/>
                <a:gd name="T48" fmla="*/ 445 w 633"/>
                <a:gd name="T49" fmla="*/ 335 h 730"/>
                <a:gd name="T50" fmla="*/ 477 w 633"/>
                <a:gd name="T51" fmla="*/ 275 h 730"/>
                <a:gd name="T52" fmla="*/ 317 w 633"/>
                <a:gd name="T53" fmla="*/ 482 h 730"/>
                <a:gd name="T54" fmla="*/ 189 w 633"/>
                <a:gd name="T55" fmla="*/ 384 h 730"/>
                <a:gd name="T56" fmla="*/ 316 w 633"/>
                <a:gd name="T57" fmla="*/ 503 h 730"/>
                <a:gd name="T58" fmla="*/ 387 w 633"/>
                <a:gd name="T59" fmla="*/ 483 h 730"/>
                <a:gd name="T60" fmla="*/ 319 w 633"/>
                <a:gd name="T61" fmla="*/ 630 h 730"/>
                <a:gd name="T62" fmla="*/ 224 w 633"/>
                <a:gd name="T63" fmla="*/ 525 h 730"/>
                <a:gd name="T64" fmla="*/ 403 w 633"/>
                <a:gd name="T65" fmla="*/ 669 h 730"/>
                <a:gd name="T66" fmla="*/ 318 w 633"/>
                <a:gd name="T67" fmla="*/ 687 h 730"/>
                <a:gd name="T68" fmla="*/ 272 w 633"/>
                <a:gd name="T69" fmla="*/ 626 h 730"/>
                <a:gd name="T70" fmla="*/ 172 w 633"/>
                <a:gd name="T71" fmla="*/ 556 h 730"/>
                <a:gd name="T72" fmla="*/ 214 w 633"/>
                <a:gd name="T73" fmla="*/ 538 h 730"/>
                <a:gd name="T74" fmla="*/ 319 w 633"/>
                <a:gd name="T75" fmla="*/ 655 h 730"/>
                <a:gd name="T76" fmla="*/ 459 w 633"/>
                <a:gd name="T77" fmla="*/ 55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3" h="730">
                  <a:moveTo>
                    <a:pt x="453" y="534"/>
                  </a:moveTo>
                  <a:cubicBezTo>
                    <a:pt x="420" y="520"/>
                    <a:pt x="408" y="498"/>
                    <a:pt x="405" y="470"/>
                  </a:cubicBezTo>
                  <a:cubicBezTo>
                    <a:pt x="427" y="452"/>
                    <a:pt x="445" y="427"/>
                    <a:pt x="458" y="399"/>
                  </a:cubicBezTo>
                  <a:cubicBezTo>
                    <a:pt x="468" y="395"/>
                    <a:pt x="476" y="389"/>
                    <a:pt x="483" y="380"/>
                  </a:cubicBezTo>
                  <a:cubicBezTo>
                    <a:pt x="491" y="369"/>
                    <a:pt x="497" y="355"/>
                    <a:pt x="500" y="339"/>
                  </a:cubicBezTo>
                  <a:cubicBezTo>
                    <a:pt x="503" y="324"/>
                    <a:pt x="504" y="308"/>
                    <a:pt x="501" y="293"/>
                  </a:cubicBezTo>
                  <a:cubicBezTo>
                    <a:pt x="500" y="282"/>
                    <a:pt x="497" y="272"/>
                    <a:pt x="492" y="263"/>
                  </a:cubicBezTo>
                  <a:cubicBezTo>
                    <a:pt x="486" y="212"/>
                    <a:pt x="466" y="165"/>
                    <a:pt x="437" y="133"/>
                  </a:cubicBezTo>
                  <a:cubicBezTo>
                    <a:pt x="431" y="125"/>
                    <a:pt x="424" y="118"/>
                    <a:pt x="417" y="112"/>
                  </a:cubicBezTo>
                  <a:cubicBezTo>
                    <a:pt x="439" y="56"/>
                    <a:pt x="386" y="0"/>
                    <a:pt x="316" y="8"/>
                  </a:cubicBezTo>
                  <a:cubicBezTo>
                    <a:pt x="307" y="9"/>
                    <a:pt x="297" y="11"/>
                    <a:pt x="288" y="14"/>
                  </a:cubicBezTo>
                  <a:cubicBezTo>
                    <a:pt x="300" y="20"/>
                    <a:pt x="310" y="30"/>
                    <a:pt x="316" y="40"/>
                  </a:cubicBezTo>
                  <a:cubicBezTo>
                    <a:pt x="320" y="49"/>
                    <a:pt x="321" y="58"/>
                    <a:pt x="316" y="68"/>
                  </a:cubicBezTo>
                  <a:cubicBezTo>
                    <a:pt x="316" y="67"/>
                    <a:pt x="316" y="67"/>
                    <a:pt x="316" y="66"/>
                  </a:cubicBezTo>
                  <a:cubicBezTo>
                    <a:pt x="291" y="0"/>
                    <a:pt x="212" y="20"/>
                    <a:pt x="211" y="42"/>
                  </a:cubicBezTo>
                  <a:cubicBezTo>
                    <a:pt x="231" y="57"/>
                    <a:pt x="237" y="71"/>
                    <a:pt x="237" y="95"/>
                  </a:cubicBezTo>
                  <a:cubicBezTo>
                    <a:pt x="214" y="95"/>
                    <a:pt x="206" y="79"/>
                    <a:pt x="197" y="56"/>
                  </a:cubicBezTo>
                  <a:cubicBezTo>
                    <a:pt x="185" y="82"/>
                    <a:pt x="184" y="110"/>
                    <a:pt x="192" y="135"/>
                  </a:cubicBezTo>
                  <a:cubicBezTo>
                    <a:pt x="164" y="167"/>
                    <a:pt x="144" y="210"/>
                    <a:pt x="141" y="254"/>
                  </a:cubicBezTo>
                  <a:cubicBezTo>
                    <a:pt x="141" y="258"/>
                    <a:pt x="141" y="261"/>
                    <a:pt x="141" y="264"/>
                  </a:cubicBezTo>
                  <a:cubicBezTo>
                    <a:pt x="137" y="273"/>
                    <a:pt x="134" y="283"/>
                    <a:pt x="132" y="293"/>
                  </a:cubicBezTo>
                  <a:cubicBezTo>
                    <a:pt x="130" y="308"/>
                    <a:pt x="130" y="324"/>
                    <a:pt x="133" y="339"/>
                  </a:cubicBezTo>
                  <a:cubicBezTo>
                    <a:pt x="136" y="355"/>
                    <a:pt x="142" y="369"/>
                    <a:pt x="151" y="380"/>
                  </a:cubicBezTo>
                  <a:cubicBezTo>
                    <a:pt x="157" y="389"/>
                    <a:pt x="166" y="395"/>
                    <a:pt x="175" y="399"/>
                  </a:cubicBezTo>
                  <a:cubicBezTo>
                    <a:pt x="188" y="427"/>
                    <a:pt x="206" y="452"/>
                    <a:pt x="228" y="470"/>
                  </a:cubicBezTo>
                  <a:cubicBezTo>
                    <a:pt x="225" y="498"/>
                    <a:pt x="214" y="520"/>
                    <a:pt x="181" y="534"/>
                  </a:cubicBezTo>
                  <a:cubicBezTo>
                    <a:pt x="106" y="565"/>
                    <a:pt x="0" y="574"/>
                    <a:pt x="3" y="668"/>
                  </a:cubicBezTo>
                  <a:cubicBezTo>
                    <a:pt x="3" y="688"/>
                    <a:pt x="11" y="709"/>
                    <a:pt x="24" y="730"/>
                  </a:cubicBezTo>
                  <a:cubicBezTo>
                    <a:pt x="316" y="730"/>
                    <a:pt x="316" y="730"/>
                    <a:pt x="316" y="730"/>
                  </a:cubicBezTo>
                  <a:cubicBezTo>
                    <a:pt x="610" y="730"/>
                    <a:pt x="610" y="730"/>
                    <a:pt x="610" y="730"/>
                  </a:cubicBezTo>
                  <a:cubicBezTo>
                    <a:pt x="622" y="709"/>
                    <a:pt x="630" y="688"/>
                    <a:pt x="631" y="668"/>
                  </a:cubicBezTo>
                  <a:cubicBezTo>
                    <a:pt x="633" y="574"/>
                    <a:pt x="528" y="565"/>
                    <a:pt x="453" y="534"/>
                  </a:cubicBezTo>
                  <a:close/>
                  <a:moveTo>
                    <a:pt x="189" y="384"/>
                  </a:moveTo>
                  <a:cubicBezTo>
                    <a:pt x="154" y="378"/>
                    <a:pt x="140" y="313"/>
                    <a:pt x="156" y="275"/>
                  </a:cubicBezTo>
                  <a:cubicBezTo>
                    <a:pt x="157" y="275"/>
                    <a:pt x="158" y="274"/>
                    <a:pt x="158" y="274"/>
                  </a:cubicBezTo>
                  <a:cubicBezTo>
                    <a:pt x="182" y="259"/>
                    <a:pt x="189" y="329"/>
                    <a:pt x="189" y="335"/>
                  </a:cubicBezTo>
                  <a:cubicBezTo>
                    <a:pt x="189" y="360"/>
                    <a:pt x="216" y="369"/>
                    <a:pt x="210" y="352"/>
                  </a:cubicBezTo>
                  <a:cubicBezTo>
                    <a:pt x="204" y="334"/>
                    <a:pt x="196" y="307"/>
                    <a:pt x="195" y="273"/>
                  </a:cubicBezTo>
                  <a:cubicBezTo>
                    <a:pt x="195" y="272"/>
                    <a:pt x="195" y="272"/>
                    <a:pt x="195" y="271"/>
                  </a:cubicBezTo>
                  <a:cubicBezTo>
                    <a:pt x="194" y="245"/>
                    <a:pt x="200" y="216"/>
                    <a:pt x="211" y="190"/>
                  </a:cubicBezTo>
                  <a:cubicBezTo>
                    <a:pt x="215" y="185"/>
                    <a:pt x="218" y="180"/>
                    <a:pt x="223" y="177"/>
                  </a:cubicBezTo>
                  <a:cubicBezTo>
                    <a:pt x="244" y="194"/>
                    <a:pt x="275" y="202"/>
                    <a:pt x="316" y="195"/>
                  </a:cubicBezTo>
                  <a:cubicBezTo>
                    <a:pt x="335" y="191"/>
                    <a:pt x="356" y="185"/>
                    <a:pt x="379" y="174"/>
                  </a:cubicBezTo>
                  <a:cubicBezTo>
                    <a:pt x="380" y="174"/>
                    <a:pt x="380" y="173"/>
                    <a:pt x="380" y="173"/>
                  </a:cubicBezTo>
                  <a:cubicBezTo>
                    <a:pt x="405" y="167"/>
                    <a:pt x="412" y="175"/>
                    <a:pt x="423" y="191"/>
                  </a:cubicBezTo>
                  <a:cubicBezTo>
                    <a:pt x="423" y="191"/>
                    <a:pt x="423" y="191"/>
                    <a:pt x="424" y="192"/>
                  </a:cubicBezTo>
                  <a:cubicBezTo>
                    <a:pt x="434" y="216"/>
                    <a:pt x="440" y="243"/>
                    <a:pt x="440" y="269"/>
                  </a:cubicBezTo>
                  <a:cubicBezTo>
                    <a:pt x="439" y="270"/>
                    <a:pt x="439" y="272"/>
                    <a:pt x="439" y="273"/>
                  </a:cubicBezTo>
                  <a:cubicBezTo>
                    <a:pt x="438" y="307"/>
                    <a:pt x="430" y="334"/>
                    <a:pt x="424" y="352"/>
                  </a:cubicBezTo>
                  <a:cubicBezTo>
                    <a:pt x="418" y="369"/>
                    <a:pt x="445" y="360"/>
                    <a:pt x="445" y="335"/>
                  </a:cubicBezTo>
                  <a:cubicBezTo>
                    <a:pt x="445" y="329"/>
                    <a:pt x="452" y="259"/>
                    <a:pt x="476" y="274"/>
                  </a:cubicBezTo>
                  <a:cubicBezTo>
                    <a:pt x="476" y="274"/>
                    <a:pt x="477" y="274"/>
                    <a:pt x="477" y="275"/>
                  </a:cubicBezTo>
                  <a:cubicBezTo>
                    <a:pt x="494" y="313"/>
                    <a:pt x="480" y="378"/>
                    <a:pt x="445" y="384"/>
                  </a:cubicBezTo>
                  <a:cubicBezTo>
                    <a:pt x="421" y="440"/>
                    <a:pt x="377" y="482"/>
                    <a:pt x="317" y="482"/>
                  </a:cubicBezTo>
                  <a:cubicBezTo>
                    <a:pt x="316" y="482"/>
                    <a:pt x="316" y="482"/>
                    <a:pt x="316" y="482"/>
                  </a:cubicBezTo>
                  <a:cubicBezTo>
                    <a:pt x="256" y="482"/>
                    <a:pt x="213" y="440"/>
                    <a:pt x="189" y="384"/>
                  </a:cubicBezTo>
                  <a:close/>
                  <a:moveTo>
                    <a:pt x="249" y="484"/>
                  </a:moveTo>
                  <a:cubicBezTo>
                    <a:pt x="268" y="496"/>
                    <a:pt x="291" y="502"/>
                    <a:pt x="316" y="503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43" y="503"/>
                    <a:pt x="366" y="496"/>
                    <a:pt x="387" y="483"/>
                  </a:cubicBezTo>
                  <a:cubicBezTo>
                    <a:pt x="391" y="500"/>
                    <a:pt x="401" y="518"/>
                    <a:pt x="414" y="532"/>
                  </a:cubicBezTo>
                  <a:cubicBezTo>
                    <a:pt x="374" y="581"/>
                    <a:pt x="346" y="601"/>
                    <a:pt x="319" y="630"/>
                  </a:cubicBezTo>
                  <a:cubicBezTo>
                    <a:pt x="318" y="629"/>
                    <a:pt x="317" y="629"/>
                    <a:pt x="316" y="628"/>
                  </a:cubicBezTo>
                  <a:cubicBezTo>
                    <a:pt x="292" y="612"/>
                    <a:pt x="262" y="579"/>
                    <a:pt x="224" y="525"/>
                  </a:cubicBezTo>
                  <a:cubicBezTo>
                    <a:pt x="235" y="513"/>
                    <a:pt x="244" y="498"/>
                    <a:pt x="249" y="484"/>
                  </a:cubicBezTo>
                  <a:close/>
                  <a:moveTo>
                    <a:pt x="403" y="669"/>
                  </a:moveTo>
                  <a:cubicBezTo>
                    <a:pt x="391" y="655"/>
                    <a:pt x="383" y="631"/>
                    <a:pt x="362" y="619"/>
                  </a:cubicBezTo>
                  <a:cubicBezTo>
                    <a:pt x="344" y="631"/>
                    <a:pt x="321" y="669"/>
                    <a:pt x="318" y="687"/>
                  </a:cubicBezTo>
                  <a:cubicBezTo>
                    <a:pt x="318" y="684"/>
                    <a:pt x="317" y="680"/>
                    <a:pt x="316" y="677"/>
                  </a:cubicBezTo>
                  <a:cubicBezTo>
                    <a:pt x="308" y="654"/>
                    <a:pt x="281" y="635"/>
                    <a:pt x="272" y="626"/>
                  </a:cubicBezTo>
                  <a:cubicBezTo>
                    <a:pt x="252" y="635"/>
                    <a:pt x="246" y="653"/>
                    <a:pt x="233" y="670"/>
                  </a:cubicBezTo>
                  <a:cubicBezTo>
                    <a:pt x="220" y="653"/>
                    <a:pt x="183" y="602"/>
                    <a:pt x="172" y="556"/>
                  </a:cubicBezTo>
                  <a:cubicBezTo>
                    <a:pt x="187" y="553"/>
                    <a:pt x="201" y="545"/>
                    <a:pt x="213" y="535"/>
                  </a:cubicBezTo>
                  <a:cubicBezTo>
                    <a:pt x="213" y="536"/>
                    <a:pt x="214" y="537"/>
                    <a:pt x="214" y="538"/>
                  </a:cubicBezTo>
                  <a:cubicBezTo>
                    <a:pt x="240" y="574"/>
                    <a:pt x="285" y="626"/>
                    <a:pt x="316" y="652"/>
                  </a:cubicBezTo>
                  <a:cubicBezTo>
                    <a:pt x="317" y="653"/>
                    <a:pt x="318" y="654"/>
                    <a:pt x="319" y="655"/>
                  </a:cubicBezTo>
                  <a:cubicBezTo>
                    <a:pt x="351" y="612"/>
                    <a:pt x="388" y="581"/>
                    <a:pt x="425" y="541"/>
                  </a:cubicBezTo>
                  <a:cubicBezTo>
                    <a:pt x="435" y="549"/>
                    <a:pt x="446" y="555"/>
                    <a:pt x="459" y="558"/>
                  </a:cubicBezTo>
                  <a:cubicBezTo>
                    <a:pt x="446" y="592"/>
                    <a:pt x="425" y="648"/>
                    <a:pt x="403" y="66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4825362" y="2328021"/>
            <a:ext cx="558274" cy="567066"/>
            <a:chOff x="2960189" y="2320922"/>
            <a:chExt cx="558274" cy="567066"/>
          </a:xfrm>
        </p:grpSpPr>
        <p:sp>
          <p:nvSpPr>
            <p:cNvPr id="143" name="Freeform 71"/>
            <p:cNvSpPr/>
            <p:nvPr/>
          </p:nvSpPr>
          <p:spPr>
            <a:xfrm flipV="1">
              <a:off x="2960189" y="2320922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wordArtVert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44" name="TextBox 120"/>
            <p:cNvSpPr txBox="1"/>
            <p:nvPr/>
          </p:nvSpPr>
          <p:spPr>
            <a:xfrm>
              <a:off x="3038086" y="2364333"/>
              <a:ext cx="48037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?</a:t>
              </a: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850809" y="1435724"/>
            <a:ext cx="561556" cy="567066"/>
            <a:chOff x="2960189" y="2320922"/>
            <a:chExt cx="561556" cy="567066"/>
          </a:xfrm>
        </p:grpSpPr>
        <p:sp>
          <p:nvSpPr>
            <p:cNvPr id="146" name="Freeform 71"/>
            <p:cNvSpPr/>
            <p:nvPr/>
          </p:nvSpPr>
          <p:spPr>
            <a:xfrm flipV="1">
              <a:off x="2960189" y="2320922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wordArtVert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47" name="TextBox 120"/>
            <p:cNvSpPr txBox="1"/>
            <p:nvPr/>
          </p:nvSpPr>
          <p:spPr>
            <a:xfrm>
              <a:off x="3041368" y="2381668"/>
              <a:ext cx="48037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?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6601392" y="2591532"/>
            <a:ext cx="547141" cy="567066"/>
            <a:chOff x="2960189" y="2320922"/>
            <a:chExt cx="547141" cy="567066"/>
          </a:xfrm>
        </p:grpSpPr>
        <p:sp>
          <p:nvSpPr>
            <p:cNvPr id="149" name="Freeform 71"/>
            <p:cNvSpPr/>
            <p:nvPr/>
          </p:nvSpPr>
          <p:spPr>
            <a:xfrm flipV="1">
              <a:off x="2960189" y="2320922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vert="wordArtVert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50" name="TextBox 120"/>
            <p:cNvSpPr txBox="1"/>
            <p:nvPr/>
          </p:nvSpPr>
          <p:spPr>
            <a:xfrm>
              <a:off x="3026953" y="2387387"/>
              <a:ext cx="48037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?</a:t>
              </a:r>
            </a:p>
          </p:txBody>
        </p:sp>
      </p:grpSp>
      <p:cxnSp>
        <p:nvCxnSpPr>
          <p:cNvPr id="151" name="Straight Connector 96"/>
          <p:cNvCxnSpPr/>
          <p:nvPr/>
        </p:nvCxnSpPr>
        <p:spPr>
          <a:xfrm flipH="1" flipV="1">
            <a:off x="4068793" y="2945193"/>
            <a:ext cx="653004" cy="52935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153" name="Straight Connector 96"/>
          <p:cNvCxnSpPr>
            <a:endCxn id="137" idx="7"/>
          </p:cNvCxnSpPr>
          <p:nvPr/>
        </p:nvCxnSpPr>
        <p:spPr>
          <a:xfrm flipH="1">
            <a:off x="5302627" y="2462378"/>
            <a:ext cx="1126824" cy="482815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157" name="Straight Connector 96"/>
          <p:cNvCxnSpPr>
            <a:stCxn id="95" idx="3"/>
          </p:cNvCxnSpPr>
          <p:nvPr/>
        </p:nvCxnSpPr>
        <p:spPr>
          <a:xfrm flipH="1" flipV="1">
            <a:off x="5172730" y="3591230"/>
            <a:ext cx="1346057" cy="207332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grpSp>
        <p:nvGrpSpPr>
          <p:cNvPr id="161" name="Group 160"/>
          <p:cNvGrpSpPr/>
          <p:nvPr/>
        </p:nvGrpSpPr>
        <p:grpSpPr>
          <a:xfrm>
            <a:off x="4800289" y="5074505"/>
            <a:ext cx="1455652" cy="773127"/>
            <a:chOff x="619456" y="899866"/>
            <a:chExt cx="1455652" cy="773127"/>
          </a:xfrm>
        </p:grpSpPr>
        <p:sp>
          <p:nvSpPr>
            <p:cNvPr id="162" name="Oval 54"/>
            <p:cNvSpPr/>
            <p:nvPr/>
          </p:nvSpPr>
          <p:spPr>
            <a:xfrm>
              <a:off x="619456" y="916113"/>
              <a:ext cx="756880" cy="756880"/>
            </a:xfrm>
            <a:prstGeom prst="ellipse">
              <a:avLst/>
            </a:prstGeom>
            <a:solidFill>
              <a:srgbClr val="7BB8E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sk-SK" kern="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63" name="Group 162"/>
            <p:cNvGrpSpPr/>
            <p:nvPr/>
          </p:nvGrpSpPr>
          <p:grpSpPr>
            <a:xfrm>
              <a:off x="1026133" y="899866"/>
              <a:ext cx="1048975" cy="756880"/>
              <a:chOff x="1552618" y="947104"/>
              <a:chExt cx="1048975" cy="756880"/>
            </a:xfrm>
          </p:grpSpPr>
          <p:sp>
            <p:nvSpPr>
              <p:cNvPr id="165" name="Oval 54"/>
              <p:cNvSpPr/>
              <p:nvPr/>
            </p:nvSpPr>
            <p:spPr>
              <a:xfrm>
                <a:off x="1698666" y="947104"/>
                <a:ext cx="756880" cy="756880"/>
              </a:xfrm>
              <a:prstGeom prst="ellipse">
                <a:avLst/>
              </a:prstGeom>
              <a:solidFill>
                <a:srgbClr val="9E90AF">
                  <a:lumMod val="75000"/>
                  <a:alpha val="80000"/>
                </a:srgbClr>
              </a:solidFill>
              <a:ln w="25400" cap="flat" cmpd="sng" algn="ctr">
                <a:solidFill>
                  <a:srgbClr val="50739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350" b="0" i="0" u="none" strike="noStrike" kern="1200" cap="none" spc="0" normalizeH="0" baseline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166" name="TextBox 121"/>
              <p:cNvSpPr txBox="1"/>
              <p:nvPr/>
            </p:nvSpPr>
            <p:spPr>
              <a:xfrm>
                <a:off x="1552618" y="1126534"/>
                <a:ext cx="1048975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100">
                    <a:solidFill>
                      <a:schemeClr val="bg1"/>
                    </a:solidFill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rPr>
                  <a:t>Vlastník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sk-SK" sz="1050" kern="0" dirty="0">
                    <a:solidFill>
                      <a:prstClr val="white"/>
                    </a:solidFill>
                    <a:latin typeface="Open Sans" charset="0"/>
                    <a:ea typeface="Open Sans" charset="0"/>
                    <a:cs typeface="Open Sans" charset="0"/>
                  </a:rPr>
                  <a:t>dát</a:t>
                </a:r>
                <a:endParaRPr kumimoji="0" lang="sk-SK" sz="105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charset="0"/>
                  <a:ea typeface="Open Sans" charset="0"/>
                  <a:cs typeface="Open Sans" charset="0"/>
                </a:endParaRPr>
              </a:p>
            </p:txBody>
          </p:sp>
        </p:grpSp>
        <p:sp>
          <p:nvSpPr>
            <p:cNvPr id="164" name="Freeform 18"/>
            <p:cNvSpPr>
              <a:spLocks noEditPoints="1"/>
            </p:cNvSpPr>
            <p:nvPr/>
          </p:nvSpPr>
          <p:spPr bwMode="auto">
            <a:xfrm flipH="1">
              <a:off x="755571" y="1033350"/>
              <a:ext cx="467542" cy="501137"/>
            </a:xfrm>
            <a:custGeom>
              <a:avLst/>
              <a:gdLst>
                <a:gd name="T0" fmla="*/ 453 w 633"/>
                <a:gd name="T1" fmla="*/ 483 h 679"/>
                <a:gd name="T2" fmla="*/ 408 w 633"/>
                <a:gd name="T3" fmla="*/ 435 h 679"/>
                <a:gd name="T4" fmla="*/ 440 w 633"/>
                <a:gd name="T5" fmla="*/ 461 h 679"/>
                <a:gd name="T6" fmla="*/ 401 w 633"/>
                <a:gd name="T7" fmla="*/ 34 h 679"/>
                <a:gd name="T8" fmla="*/ 319 w 633"/>
                <a:gd name="T9" fmla="*/ 3 h 679"/>
                <a:gd name="T10" fmla="*/ 112 w 633"/>
                <a:gd name="T11" fmla="*/ 244 h 679"/>
                <a:gd name="T12" fmla="*/ 190 w 633"/>
                <a:gd name="T13" fmla="*/ 459 h 679"/>
                <a:gd name="T14" fmla="*/ 226 w 633"/>
                <a:gd name="T15" fmla="*/ 430 h 679"/>
                <a:gd name="T16" fmla="*/ 180 w 633"/>
                <a:gd name="T17" fmla="*/ 483 h 679"/>
                <a:gd name="T18" fmla="*/ 3 w 633"/>
                <a:gd name="T19" fmla="*/ 616 h 679"/>
                <a:gd name="T20" fmla="*/ 24 w 633"/>
                <a:gd name="T21" fmla="*/ 679 h 679"/>
                <a:gd name="T22" fmla="*/ 319 w 633"/>
                <a:gd name="T23" fmla="*/ 679 h 679"/>
                <a:gd name="T24" fmla="*/ 610 w 633"/>
                <a:gd name="T25" fmla="*/ 679 h 679"/>
                <a:gd name="T26" fmla="*/ 631 w 633"/>
                <a:gd name="T27" fmla="*/ 616 h 679"/>
                <a:gd name="T28" fmla="*/ 453 w 633"/>
                <a:gd name="T29" fmla="*/ 483 h 679"/>
                <a:gd name="T30" fmla="*/ 189 w 633"/>
                <a:gd name="T31" fmla="*/ 332 h 679"/>
                <a:gd name="T32" fmla="*/ 173 w 633"/>
                <a:gd name="T33" fmla="*/ 325 h 679"/>
                <a:gd name="T34" fmla="*/ 319 w 633"/>
                <a:gd name="T35" fmla="*/ 191 h 679"/>
                <a:gd name="T36" fmla="*/ 354 w 633"/>
                <a:gd name="T37" fmla="*/ 159 h 679"/>
                <a:gd name="T38" fmla="*/ 319 w 633"/>
                <a:gd name="T39" fmla="*/ 211 h 679"/>
                <a:gd name="T40" fmla="*/ 219 w 633"/>
                <a:gd name="T41" fmla="*/ 314 h 679"/>
                <a:gd name="T42" fmla="*/ 319 w 633"/>
                <a:gd name="T43" fmla="*/ 279 h 679"/>
                <a:gd name="T44" fmla="*/ 413 w 633"/>
                <a:gd name="T45" fmla="*/ 192 h 679"/>
                <a:gd name="T46" fmla="*/ 464 w 633"/>
                <a:gd name="T47" fmla="*/ 321 h 679"/>
                <a:gd name="T48" fmla="*/ 444 w 633"/>
                <a:gd name="T49" fmla="*/ 332 h 679"/>
                <a:gd name="T50" fmla="*/ 319 w 633"/>
                <a:gd name="T51" fmla="*/ 431 h 679"/>
                <a:gd name="T52" fmla="*/ 317 w 633"/>
                <a:gd name="T53" fmla="*/ 431 h 679"/>
                <a:gd name="T54" fmla="*/ 189 w 633"/>
                <a:gd name="T55" fmla="*/ 332 h 679"/>
                <a:gd name="T56" fmla="*/ 319 w 633"/>
                <a:gd name="T57" fmla="*/ 640 h 679"/>
                <a:gd name="T58" fmla="*/ 83 w 633"/>
                <a:gd name="T59" fmla="*/ 540 h 679"/>
                <a:gd name="T60" fmla="*/ 197 w 633"/>
                <a:gd name="T61" fmla="*/ 501 h 679"/>
                <a:gd name="T62" fmla="*/ 248 w 633"/>
                <a:gd name="T63" fmla="*/ 433 h 679"/>
                <a:gd name="T64" fmla="*/ 317 w 633"/>
                <a:gd name="T65" fmla="*/ 451 h 679"/>
                <a:gd name="T66" fmla="*/ 319 w 633"/>
                <a:gd name="T67" fmla="*/ 451 h 679"/>
                <a:gd name="T68" fmla="*/ 385 w 633"/>
                <a:gd name="T69" fmla="*/ 433 h 679"/>
                <a:gd name="T70" fmla="*/ 432 w 633"/>
                <a:gd name="T71" fmla="*/ 501 h 679"/>
                <a:gd name="T72" fmla="*/ 555 w 633"/>
                <a:gd name="T73" fmla="*/ 543 h 679"/>
                <a:gd name="T74" fmla="*/ 319 w 633"/>
                <a:gd name="T75" fmla="*/ 64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3" h="679">
                  <a:moveTo>
                    <a:pt x="453" y="483"/>
                  </a:moveTo>
                  <a:cubicBezTo>
                    <a:pt x="427" y="472"/>
                    <a:pt x="414" y="455"/>
                    <a:pt x="408" y="435"/>
                  </a:cubicBezTo>
                  <a:cubicBezTo>
                    <a:pt x="419" y="442"/>
                    <a:pt x="429" y="451"/>
                    <a:pt x="440" y="461"/>
                  </a:cubicBezTo>
                  <a:cubicBezTo>
                    <a:pt x="540" y="369"/>
                    <a:pt x="587" y="34"/>
                    <a:pt x="401" y="34"/>
                  </a:cubicBezTo>
                  <a:cubicBezTo>
                    <a:pt x="380" y="15"/>
                    <a:pt x="351" y="4"/>
                    <a:pt x="319" y="3"/>
                  </a:cubicBezTo>
                  <a:cubicBezTo>
                    <a:pt x="226" y="0"/>
                    <a:pt x="110" y="75"/>
                    <a:pt x="112" y="244"/>
                  </a:cubicBezTo>
                  <a:cubicBezTo>
                    <a:pt x="113" y="347"/>
                    <a:pt x="141" y="397"/>
                    <a:pt x="190" y="459"/>
                  </a:cubicBezTo>
                  <a:cubicBezTo>
                    <a:pt x="202" y="448"/>
                    <a:pt x="214" y="439"/>
                    <a:pt x="226" y="430"/>
                  </a:cubicBezTo>
                  <a:cubicBezTo>
                    <a:pt x="221" y="453"/>
                    <a:pt x="209" y="471"/>
                    <a:pt x="180" y="483"/>
                  </a:cubicBezTo>
                  <a:cubicBezTo>
                    <a:pt x="106" y="514"/>
                    <a:pt x="0" y="522"/>
                    <a:pt x="3" y="616"/>
                  </a:cubicBezTo>
                  <a:cubicBezTo>
                    <a:pt x="3" y="637"/>
                    <a:pt x="11" y="658"/>
                    <a:pt x="24" y="679"/>
                  </a:cubicBezTo>
                  <a:cubicBezTo>
                    <a:pt x="319" y="679"/>
                    <a:pt x="319" y="679"/>
                    <a:pt x="319" y="679"/>
                  </a:cubicBezTo>
                  <a:cubicBezTo>
                    <a:pt x="610" y="679"/>
                    <a:pt x="610" y="679"/>
                    <a:pt x="610" y="679"/>
                  </a:cubicBezTo>
                  <a:cubicBezTo>
                    <a:pt x="622" y="658"/>
                    <a:pt x="630" y="637"/>
                    <a:pt x="631" y="616"/>
                  </a:cubicBezTo>
                  <a:cubicBezTo>
                    <a:pt x="633" y="522"/>
                    <a:pt x="528" y="514"/>
                    <a:pt x="453" y="483"/>
                  </a:cubicBezTo>
                  <a:close/>
                  <a:moveTo>
                    <a:pt x="189" y="332"/>
                  </a:moveTo>
                  <a:cubicBezTo>
                    <a:pt x="183" y="331"/>
                    <a:pt x="178" y="329"/>
                    <a:pt x="173" y="325"/>
                  </a:cubicBezTo>
                  <a:cubicBezTo>
                    <a:pt x="212" y="302"/>
                    <a:pt x="247" y="258"/>
                    <a:pt x="319" y="191"/>
                  </a:cubicBezTo>
                  <a:cubicBezTo>
                    <a:pt x="330" y="181"/>
                    <a:pt x="341" y="170"/>
                    <a:pt x="354" y="159"/>
                  </a:cubicBezTo>
                  <a:cubicBezTo>
                    <a:pt x="347" y="171"/>
                    <a:pt x="337" y="188"/>
                    <a:pt x="319" y="211"/>
                  </a:cubicBezTo>
                  <a:cubicBezTo>
                    <a:pt x="299" y="237"/>
                    <a:pt x="268" y="270"/>
                    <a:pt x="219" y="314"/>
                  </a:cubicBezTo>
                  <a:cubicBezTo>
                    <a:pt x="245" y="318"/>
                    <a:pt x="282" y="303"/>
                    <a:pt x="319" y="279"/>
                  </a:cubicBezTo>
                  <a:cubicBezTo>
                    <a:pt x="354" y="256"/>
                    <a:pt x="388" y="225"/>
                    <a:pt x="413" y="192"/>
                  </a:cubicBezTo>
                  <a:cubicBezTo>
                    <a:pt x="425" y="239"/>
                    <a:pt x="442" y="291"/>
                    <a:pt x="464" y="321"/>
                  </a:cubicBezTo>
                  <a:cubicBezTo>
                    <a:pt x="458" y="327"/>
                    <a:pt x="452" y="331"/>
                    <a:pt x="444" y="332"/>
                  </a:cubicBezTo>
                  <a:cubicBezTo>
                    <a:pt x="421" y="388"/>
                    <a:pt x="378" y="430"/>
                    <a:pt x="319" y="431"/>
                  </a:cubicBezTo>
                  <a:cubicBezTo>
                    <a:pt x="317" y="431"/>
                    <a:pt x="317" y="431"/>
                    <a:pt x="317" y="431"/>
                  </a:cubicBezTo>
                  <a:cubicBezTo>
                    <a:pt x="257" y="431"/>
                    <a:pt x="213" y="389"/>
                    <a:pt x="189" y="332"/>
                  </a:cubicBezTo>
                  <a:close/>
                  <a:moveTo>
                    <a:pt x="319" y="640"/>
                  </a:moveTo>
                  <a:cubicBezTo>
                    <a:pt x="229" y="642"/>
                    <a:pt x="142" y="608"/>
                    <a:pt x="83" y="540"/>
                  </a:cubicBezTo>
                  <a:cubicBezTo>
                    <a:pt x="115" y="525"/>
                    <a:pt x="157" y="515"/>
                    <a:pt x="197" y="501"/>
                  </a:cubicBezTo>
                  <a:cubicBezTo>
                    <a:pt x="224" y="490"/>
                    <a:pt x="239" y="464"/>
                    <a:pt x="248" y="433"/>
                  </a:cubicBezTo>
                  <a:cubicBezTo>
                    <a:pt x="268" y="444"/>
                    <a:pt x="291" y="451"/>
                    <a:pt x="317" y="451"/>
                  </a:cubicBezTo>
                  <a:cubicBezTo>
                    <a:pt x="319" y="451"/>
                    <a:pt x="319" y="451"/>
                    <a:pt x="319" y="451"/>
                  </a:cubicBezTo>
                  <a:cubicBezTo>
                    <a:pt x="343" y="451"/>
                    <a:pt x="365" y="444"/>
                    <a:pt x="385" y="433"/>
                  </a:cubicBezTo>
                  <a:cubicBezTo>
                    <a:pt x="393" y="463"/>
                    <a:pt x="407" y="490"/>
                    <a:pt x="432" y="501"/>
                  </a:cubicBezTo>
                  <a:cubicBezTo>
                    <a:pt x="466" y="515"/>
                    <a:pt x="518" y="525"/>
                    <a:pt x="555" y="543"/>
                  </a:cubicBezTo>
                  <a:cubicBezTo>
                    <a:pt x="488" y="607"/>
                    <a:pt x="402" y="639"/>
                    <a:pt x="319" y="64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6595036" y="5038226"/>
            <a:ext cx="1455652" cy="773127"/>
            <a:chOff x="2545214" y="960980"/>
            <a:chExt cx="1455652" cy="773127"/>
          </a:xfrm>
        </p:grpSpPr>
        <p:grpSp>
          <p:nvGrpSpPr>
            <p:cNvPr id="168" name="Group 167"/>
            <p:cNvGrpSpPr/>
            <p:nvPr/>
          </p:nvGrpSpPr>
          <p:grpSpPr>
            <a:xfrm>
              <a:off x="2545214" y="960980"/>
              <a:ext cx="1455652" cy="773127"/>
              <a:chOff x="619456" y="899866"/>
              <a:chExt cx="1455652" cy="773127"/>
            </a:xfrm>
          </p:grpSpPr>
          <p:sp>
            <p:nvSpPr>
              <p:cNvPr id="170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71" name="Group 170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172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173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kurátor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169" name="Freeform 26"/>
            <p:cNvSpPr>
              <a:spLocks noEditPoints="1"/>
            </p:cNvSpPr>
            <p:nvPr/>
          </p:nvSpPr>
          <p:spPr bwMode="auto">
            <a:xfrm flipH="1">
              <a:off x="2695996" y="1055980"/>
              <a:ext cx="452678" cy="531299"/>
            </a:xfrm>
            <a:custGeom>
              <a:avLst/>
              <a:gdLst>
                <a:gd name="T0" fmla="*/ 565 w 631"/>
                <a:gd name="T1" fmla="*/ 585 h 741"/>
                <a:gd name="T2" fmla="*/ 545 w 631"/>
                <a:gd name="T3" fmla="*/ 531 h 741"/>
                <a:gd name="T4" fmla="*/ 567 w 631"/>
                <a:gd name="T5" fmla="*/ 470 h 741"/>
                <a:gd name="T6" fmla="*/ 568 w 631"/>
                <a:gd name="T7" fmla="*/ 407 h 741"/>
                <a:gd name="T8" fmla="*/ 568 w 631"/>
                <a:gd name="T9" fmla="*/ 345 h 741"/>
                <a:gd name="T10" fmla="*/ 535 w 631"/>
                <a:gd name="T11" fmla="*/ 208 h 741"/>
                <a:gd name="T12" fmla="*/ 476 w 631"/>
                <a:gd name="T13" fmla="*/ 107 h 741"/>
                <a:gd name="T14" fmla="*/ 270 w 631"/>
                <a:gd name="T15" fmla="*/ 60 h 741"/>
                <a:gd name="T16" fmla="*/ 146 w 631"/>
                <a:gd name="T17" fmla="*/ 128 h 741"/>
                <a:gd name="T18" fmla="*/ 102 w 631"/>
                <a:gd name="T19" fmla="*/ 207 h 741"/>
                <a:gd name="T20" fmla="*/ 63 w 631"/>
                <a:gd name="T21" fmla="*/ 310 h 741"/>
                <a:gd name="T22" fmla="*/ 64 w 631"/>
                <a:gd name="T23" fmla="*/ 390 h 741"/>
                <a:gd name="T24" fmla="*/ 69 w 631"/>
                <a:gd name="T25" fmla="*/ 482 h 741"/>
                <a:gd name="T26" fmla="*/ 83 w 631"/>
                <a:gd name="T27" fmla="*/ 539 h 741"/>
                <a:gd name="T28" fmla="*/ 67 w 631"/>
                <a:gd name="T29" fmla="*/ 585 h 741"/>
                <a:gd name="T30" fmla="*/ 2 w 631"/>
                <a:gd name="T31" fmla="*/ 678 h 741"/>
                <a:gd name="T32" fmla="*/ 23 w 631"/>
                <a:gd name="T33" fmla="*/ 741 h 741"/>
                <a:gd name="T34" fmla="*/ 609 w 631"/>
                <a:gd name="T35" fmla="*/ 741 h 741"/>
                <a:gd name="T36" fmla="*/ 630 w 631"/>
                <a:gd name="T37" fmla="*/ 678 h 741"/>
                <a:gd name="T38" fmla="*/ 565 w 631"/>
                <a:gd name="T39" fmla="*/ 585 h 741"/>
                <a:gd name="T40" fmla="*/ 454 w 631"/>
                <a:gd name="T41" fmla="*/ 282 h 741"/>
                <a:gd name="T42" fmla="*/ 452 w 631"/>
                <a:gd name="T43" fmla="*/ 281 h 741"/>
                <a:gd name="T44" fmla="*/ 482 w 631"/>
                <a:gd name="T45" fmla="*/ 305 h 741"/>
                <a:gd name="T46" fmla="*/ 470 w 631"/>
                <a:gd name="T47" fmla="*/ 374 h 741"/>
                <a:gd name="T48" fmla="*/ 460 w 631"/>
                <a:gd name="T49" fmla="*/ 373 h 741"/>
                <a:gd name="T50" fmla="*/ 454 w 631"/>
                <a:gd name="T51" fmla="*/ 282 h 741"/>
                <a:gd name="T52" fmla="*/ 150 w 631"/>
                <a:gd name="T53" fmla="*/ 302 h 741"/>
                <a:gd name="T54" fmla="*/ 184 w 631"/>
                <a:gd name="T55" fmla="*/ 292 h 741"/>
                <a:gd name="T56" fmla="*/ 194 w 631"/>
                <a:gd name="T57" fmla="*/ 284 h 741"/>
                <a:gd name="T58" fmla="*/ 211 w 631"/>
                <a:gd name="T59" fmla="*/ 198 h 741"/>
                <a:gd name="T60" fmla="*/ 213 w 631"/>
                <a:gd name="T61" fmla="*/ 195 h 741"/>
                <a:gd name="T62" fmla="*/ 316 w 631"/>
                <a:gd name="T63" fmla="*/ 252 h 741"/>
                <a:gd name="T64" fmla="*/ 329 w 631"/>
                <a:gd name="T65" fmla="*/ 253 h 741"/>
                <a:gd name="T66" fmla="*/ 394 w 631"/>
                <a:gd name="T67" fmla="*/ 315 h 741"/>
                <a:gd name="T68" fmla="*/ 410 w 631"/>
                <a:gd name="T69" fmla="*/ 360 h 741"/>
                <a:gd name="T70" fmla="*/ 435 w 631"/>
                <a:gd name="T71" fmla="*/ 412 h 741"/>
                <a:gd name="T72" fmla="*/ 316 w 631"/>
                <a:gd name="T73" fmla="*/ 493 h 741"/>
                <a:gd name="T74" fmla="*/ 316 w 631"/>
                <a:gd name="T75" fmla="*/ 493 h 741"/>
                <a:gd name="T76" fmla="*/ 188 w 631"/>
                <a:gd name="T77" fmla="*/ 394 h 741"/>
                <a:gd name="T78" fmla="*/ 150 w 631"/>
                <a:gd name="T79" fmla="*/ 302 h 741"/>
                <a:gd name="T80" fmla="*/ 114 w 631"/>
                <a:gd name="T81" fmla="*/ 589 h 741"/>
                <a:gd name="T82" fmla="*/ 200 w 631"/>
                <a:gd name="T83" fmla="*/ 563 h 741"/>
                <a:gd name="T84" fmla="*/ 240 w 631"/>
                <a:gd name="T85" fmla="*/ 493 h 741"/>
                <a:gd name="T86" fmla="*/ 316 w 631"/>
                <a:gd name="T87" fmla="*/ 515 h 741"/>
                <a:gd name="T88" fmla="*/ 316 w 631"/>
                <a:gd name="T89" fmla="*/ 515 h 741"/>
                <a:gd name="T90" fmla="*/ 391 w 631"/>
                <a:gd name="T91" fmla="*/ 493 h 741"/>
                <a:gd name="T92" fmla="*/ 431 w 631"/>
                <a:gd name="T93" fmla="*/ 563 h 741"/>
                <a:gd name="T94" fmla="*/ 519 w 631"/>
                <a:gd name="T95" fmla="*/ 590 h 741"/>
                <a:gd name="T96" fmla="*/ 316 w 631"/>
                <a:gd name="T97" fmla="*/ 661 h 741"/>
                <a:gd name="T98" fmla="*/ 114 w 631"/>
                <a:gd name="T99" fmla="*/ 589 h 741"/>
                <a:gd name="T100" fmla="*/ 318 w 631"/>
                <a:gd name="T101" fmla="*/ 722 h 741"/>
                <a:gd name="T102" fmla="*/ 316 w 631"/>
                <a:gd name="T103" fmla="*/ 722 h 741"/>
                <a:gd name="T104" fmla="*/ 46 w 631"/>
                <a:gd name="T105" fmla="*/ 621 h 741"/>
                <a:gd name="T106" fmla="*/ 67 w 631"/>
                <a:gd name="T107" fmla="*/ 606 h 741"/>
                <a:gd name="T108" fmla="*/ 316 w 631"/>
                <a:gd name="T109" fmla="*/ 697 h 741"/>
                <a:gd name="T110" fmla="*/ 318 w 631"/>
                <a:gd name="T111" fmla="*/ 697 h 741"/>
                <a:gd name="T112" fmla="*/ 564 w 631"/>
                <a:gd name="T113" fmla="*/ 608 h 741"/>
                <a:gd name="T114" fmla="*/ 585 w 631"/>
                <a:gd name="T115" fmla="*/ 624 h 741"/>
                <a:gd name="T116" fmla="*/ 318 w 631"/>
                <a:gd name="T117" fmla="*/ 72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741">
                  <a:moveTo>
                    <a:pt x="565" y="585"/>
                  </a:moveTo>
                  <a:cubicBezTo>
                    <a:pt x="577" y="562"/>
                    <a:pt x="566" y="543"/>
                    <a:pt x="545" y="531"/>
                  </a:cubicBezTo>
                  <a:cubicBezTo>
                    <a:pt x="517" y="515"/>
                    <a:pt x="536" y="486"/>
                    <a:pt x="567" y="470"/>
                  </a:cubicBezTo>
                  <a:cubicBezTo>
                    <a:pt x="597" y="454"/>
                    <a:pt x="607" y="426"/>
                    <a:pt x="568" y="407"/>
                  </a:cubicBezTo>
                  <a:cubicBezTo>
                    <a:pt x="530" y="387"/>
                    <a:pt x="532" y="381"/>
                    <a:pt x="568" y="345"/>
                  </a:cubicBezTo>
                  <a:cubicBezTo>
                    <a:pt x="604" y="308"/>
                    <a:pt x="586" y="222"/>
                    <a:pt x="535" y="208"/>
                  </a:cubicBezTo>
                  <a:cubicBezTo>
                    <a:pt x="484" y="194"/>
                    <a:pt x="497" y="166"/>
                    <a:pt x="476" y="107"/>
                  </a:cubicBezTo>
                  <a:cubicBezTo>
                    <a:pt x="456" y="51"/>
                    <a:pt x="319" y="0"/>
                    <a:pt x="270" y="60"/>
                  </a:cubicBezTo>
                  <a:cubicBezTo>
                    <a:pt x="236" y="23"/>
                    <a:pt x="161" y="73"/>
                    <a:pt x="146" y="128"/>
                  </a:cubicBezTo>
                  <a:cubicBezTo>
                    <a:pt x="131" y="184"/>
                    <a:pt x="142" y="199"/>
                    <a:pt x="102" y="207"/>
                  </a:cubicBezTo>
                  <a:cubicBezTo>
                    <a:pt x="62" y="215"/>
                    <a:pt x="37" y="273"/>
                    <a:pt x="63" y="310"/>
                  </a:cubicBezTo>
                  <a:cubicBezTo>
                    <a:pt x="89" y="346"/>
                    <a:pt x="101" y="363"/>
                    <a:pt x="64" y="390"/>
                  </a:cubicBezTo>
                  <a:cubicBezTo>
                    <a:pt x="27" y="417"/>
                    <a:pt x="34" y="465"/>
                    <a:pt x="69" y="482"/>
                  </a:cubicBezTo>
                  <a:cubicBezTo>
                    <a:pt x="104" y="498"/>
                    <a:pt x="111" y="523"/>
                    <a:pt x="83" y="539"/>
                  </a:cubicBezTo>
                  <a:cubicBezTo>
                    <a:pt x="63" y="551"/>
                    <a:pt x="53" y="568"/>
                    <a:pt x="67" y="585"/>
                  </a:cubicBezTo>
                  <a:cubicBezTo>
                    <a:pt x="29" y="603"/>
                    <a:pt x="0" y="629"/>
                    <a:pt x="2" y="678"/>
                  </a:cubicBezTo>
                  <a:cubicBezTo>
                    <a:pt x="2" y="699"/>
                    <a:pt x="10" y="720"/>
                    <a:pt x="23" y="741"/>
                  </a:cubicBezTo>
                  <a:cubicBezTo>
                    <a:pt x="609" y="741"/>
                    <a:pt x="609" y="741"/>
                    <a:pt x="609" y="741"/>
                  </a:cubicBezTo>
                  <a:cubicBezTo>
                    <a:pt x="621" y="720"/>
                    <a:pt x="629" y="699"/>
                    <a:pt x="630" y="678"/>
                  </a:cubicBezTo>
                  <a:cubicBezTo>
                    <a:pt x="631" y="629"/>
                    <a:pt x="603" y="603"/>
                    <a:pt x="565" y="585"/>
                  </a:cubicBezTo>
                  <a:close/>
                  <a:moveTo>
                    <a:pt x="454" y="282"/>
                  </a:moveTo>
                  <a:cubicBezTo>
                    <a:pt x="453" y="281"/>
                    <a:pt x="452" y="281"/>
                    <a:pt x="452" y="281"/>
                  </a:cubicBezTo>
                  <a:cubicBezTo>
                    <a:pt x="467" y="252"/>
                    <a:pt x="479" y="289"/>
                    <a:pt x="482" y="305"/>
                  </a:cubicBezTo>
                  <a:cubicBezTo>
                    <a:pt x="486" y="328"/>
                    <a:pt x="481" y="355"/>
                    <a:pt x="470" y="374"/>
                  </a:cubicBezTo>
                  <a:cubicBezTo>
                    <a:pt x="467" y="373"/>
                    <a:pt x="464" y="373"/>
                    <a:pt x="460" y="373"/>
                  </a:cubicBezTo>
                  <a:cubicBezTo>
                    <a:pt x="411" y="378"/>
                    <a:pt x="527" y="312"/>
                    <a:pt x="454" y="282"/>
                  </a:cubicBezTo>
                  <a:close/>
                  <a:moveTo>
                    <a:pt x="150" y="302"/>
                  </a:moveTo>
                  <a:cubicBezTo>
                    <a:pt x="156" y="273"/>
                    <a:pt x="172" y="265"/>
                    <a:pt x="184" y="292"/>
                  </a:cubicBezTo>
                  <a:cubicBezTo>
                    <a:pt x="194" y="314"/>
                    <a:pt x="196" y="325"/>
                    <a:pt x="194" y="284"/>
                  </a:cubicBezTo>
                  <a:cubicBezTo>
                    <a:pt x="193" y="256"/>
                    <a:pt x="199" y="226"/>
                    <a:pt x="211" y="198"/>
                  </a:cubicBezTo>
                  <a:cubicBezTo>
                    <a:pt x="212" y="197"/>
                    <a:pt x="212" y="196"/>
                    <a:pt x="213" y="195"/>
                  </a:cubicBezTo>
                  <a:cubicBezTo>
                    <a:pt x="232" y="223"/>
                    <a:pt x="270" y="249"/>
                    <a:pt x="316" y="252"/>
                  </a:cubicBezTo>
                  <a:cubicBezTo>
                    <a:pt x="321" y="252"/>
                    <a:pt x="325" y="253"/>
                    <a:pt x="329" y="253"/>
                  </a:cubicBezTo>
                  <a:cubicBezTo>
                    <a:pt x="417" y="251"/>
                    <a:pt x="322" y="306"/>
                    <a:pt x="394" y="315"/>
                  </a:cubicBezTo>
                  <a:cubicBezTo>
                    <a:pt x="446" y="322"/>
                    <a:pt x="436" y="331"/>
                    <a:pt x="410" y="360"/>
                  </a:cubicBezTo>
                  <a:cubicBezTo>
                    <a:pt x="392" y="380"/>
                    <a:pt x="397" y="406"/>
                    <a:pt x="435" y="412"/>
                  </a:cubicBezTo>
                  <a:cubicBezTo>
                    <a:pt x="410" y="459"/>
                    <a:pt x="370" y="493"/>
                    <a:pt x="316" y="493"/>
                  </a:cubicBezTo>
                  <a:cubicBezTo>
                    <a:pt x="316" y="493"/>
                    <a:pt x="316" y="493"/>
                    <a:pt x="316" y="493"/>
                  </a:cubicBezTo>
                  <a:cubicBezTo>
                    <a:pt x="256" y="493"/>
                    <a:pt x="212" y="451"/>
                    <a:pt x="188" y="394"/>
                  </a:cubicBezTo>
                  <a:cubicBezTo>
                    <a:pt x="157" y="389"/>
                    <a:pt x="143" y="339"/>
                    <a:pt x="150" y="302"/>
                  </a:cubicBezTo>
                  <a:close/>
                  <a:moveTo>
                    <a:pt x="114" y="589"/>
                  </a:moveTo>
                  <a:cubicBezTo>
                    <a:pt x="141" y="580"/>
                    <a:pt x="171" y="573"/>
                    <a:pt x="200" y="563"/>
                  </a:cubicBezTo>
                  <a:cubicBezTo>
                    <a:pt x="234" y="550"/>
                    <a:pt x="241" y="524"/>
                    <a:pt x="240" y="493"/>
                  </a:cubicBezTo>
                  <a:cubicBezTo>
                    <a:pt x="262" y="507"/>
                    <a:pt x="287" y="515"/>
                    <a:pt x="316" y="515"/>
                  </a:cubicBezTo>
                  <a:cubicBezTo>
                    <a:pt x="316" y="515"/>
                    <a:pt x="316" y="515"/>
                    <a:pt x="316" y="515"/>
                  </a:cubicBezTo>
                  <a:cubicBezTo>
                    <a:pt x="344" y="515"/>
                    <a:pt x="369" y="507"/>
                    <a:pt x="391" y="493"/>
                  </a:cubicBezTo>
                  <a:cubicBezTo>
                    <a:pt x="390" y="524"/>
                    <a:pt x="397" y="550"/>
                    <a:pt x="431" y="563"/>
                  </a:cubicBezTo>
                  <a:cubicBezTo>
                    <a:pt x="461" y="574"/>
                    <a:pt x="492" y="581"/>
                    <a:pt x="519" y="590"/>
                  </a:cubicBezTo>
                  <a:cubicBezTo>
                    <a:pt x="501" y="642"/>
                    <a:pt x="408" y="662"/>
                    <a:pt x="316" y="661"/>
                  </a:cubicBezTo>
                  <a:cubicBezTo>
                    <a:pt x="210" y="660"/>
                    <a:pt x="105" y="630"/>
                    <a:pt x="114" y="589"/>
                  </a:cubicBezTo>
                  <a:close/>
                  <a:moveTo>
                    <a:pt x="318" y="722"/>
                  </a:moveTo>
                  <a:cubicBezTo>
                    <a:pt x="316" y="722"/>
                    <a:pt x="316" y="722"/>
                    <a:pt x="316" y="722"/>
                  </a:cubicBezTo>
                  <a:cubicBezTo>
                    <a:pt x="184" y="722"/>
                    <a:pt x="70" y="685"/>
                    <a:pt x="46" y="621"/>
                  </a:cubicBezTo>
                  <a:cubicBezTo>
                    <a:pt x="52" y="616"/>
                    <a:pt x="59" y="611"/>
                    <a:pt x="67" y="606"/>
                  </a:cubicBezTo>
                  <a:cubicBezTo>
                    <a:pt x="78" y="664"/>
                    <a:pt x="187" y="697"/>
                    <a:pt x="316" y="697"/>
                  </a:cubicBezTo>
                  <a:cubicBezTo>
                    <a:pt x="318" y="697"/>
                    <a:pt x="318" y="697"/>
                    <a:pt x="318" y="697"/>
                  </a:cubicBezTo>
                  <a:cubicBezTo>
                    <a:pt x="448" y="697"/>
                    <a:pt x="551" y="665"/>
                    <a:pt x="564" y="608"/>
                  </a:cubicBezTo>
                  <a:cubicBezTo>
                    <a:pt x="572" y="613"/>
                    <a:pt x="578" y="618"/>
                    <a:pt x="585" y="624"/>
                  </a:cubicBezTo>
                  <a:cubicBezTo>
                    <a:pt x="559" y="687"/>
                    <a:pt x="451" y="722"/>
                    <a:pt x="318" y="72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74" name="Group 173"/>
          <p:cNvGrpSpPr/>
          <p:nvPr/>
        </p:nvGrpSpPr>
        <p:grpSpPr>
          <a:xfrm>
            <a:off x="968649" y="4806713"/>
            <a:ext cx="1455652" cy="773127"/>
            <a:chOff x="619456" y="899866"/>
            <a:chExt cx="1455652" cy="773127"/>
          </a:xfrm>
        </p:grpSpPr>
        <p:sp>
          <p:nvSpPr>
            <p:cNvPr id="175" name="Oval 54"/>
            <p:cNvSpPr/>
            <p:nvPr/>
          </p:nvSpPr>
          <p:spPr>
            <a:xfrm>
              <a:off x="619456" y="916113"/>
              <a:ext cx="756880" cy="756880"/>
            </a:xfrm>
            <a:prstGeom prst="ellipse">
              <a:avLst/>
            </a:prstGeom>
            <a:solidFill>
              <a:srgbClr val="7BB8E1"/>
            </a:solidFill>
            <a:ln w="28575" cap="flat" cmpd="sng" algn="ctr">
              <a:solidFill>
                <a:schemeClr val="accent1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sk-SK" kern="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76" name="Group 175"/>
            <p:cNvGrpSpPr/>
            <p:nvPr/>
          </p:nvGrpSpPr>
          <p:grpSpPr>
            <a:xfrm>
              <a:off x="1026133" y="899866"/>
              <a:ext cx="1048975" cy="756880"/>
              <a:chOff x="1552618" y="947104"/>
              <a:chExt cx="1048975" cy="756880"/>
            </a:xfrm>
          </p:grpSpPr>
          <p:sp>
            <p:nvSpPr>
              <p:cNvPr id="178" name="Oval 54"/>
              <p:cNvSpPr/>
              <p:nvPr/>
            </p:nvSpPr>
            <p:spPr>
              <a:xfrm>
                <a:off x="1698666" y="947104"/>
                <a:ext cx="756880" cy="756880"/>
              </a:xfrm>
              <a:prstGeom prst="ellipse">
                <a:avLst/>
              </a:prstGeom>
              <a:solidFill>
                <a:srgbClr val="9E90AF">
                  <a:lumMod val="75000"/>
                  <a:alpha val="80000"/>
                </a:srgbClr>
              </a:solidFill>
              <a:ln w="25400" cap="flat" cmpd="sng" algn="ctr">
                <a:solidFill>
                  <a:srgbClr val="507392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k-SK" sz="1350" b="0" i="0" u="none" strike="noStrike" kern="1200" cap="none" spc="0" normalizeH="0" baseline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179" name="TextBox 121"/>
              <p:cNvSpPr txBox="1"/>
              <p:nvPr/>
            </p:nvSpPr>
            <p:spPr>
              <a:xfrm>
                <a:off x="1552618" y="1126534"/>
                <a:ext cx="1048975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100">
                    <a:solidFill>
                      <a:schemeClr val="bg1"/>
                    </a:solidFill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rPr>
                  <a:t>Vlastník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sk-SK" sz="1050" kern="0" dirty="0">
                    <a:solidFill>
                      <a:prstClr val="white"/>
                    </a:solidFill>
                    <a:latin typeface="Open Sans" charset="0"/>
                    <a:ea typeface="Open Sans" charset="0"/>
                    <a:cs typeface="Open Sans" charset="0"/>
                  </a:rPr>
                  <a:t>dát</a:t>
                </a:r>
                <a:endParaRPr kumimoji="0" lang="sk-SK" sz="1050" b="0" i="0" u="none" strike="noStrike" kern="0" cap="none" spc="0" normalizeH="0" baseline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charset="0"/>
                  <a:ea typeface="Open Sans" charset="0"/>
                  <a:cs typeface="Open Sans" charset="0"/>
                </a:endParaRPr>
              </a:p>
            </p:txBody>
          </p:sp>
        </p:grpSp>
        <p:sp>
          <p:nvSpPr>
            <p:cNvPr id="177" name="Freeform 18"/>
            <p:cNvSpPr>
              <a:spLocks noEditPoints="1"/>
            </p:cNvSpPr>
            <p:nvPr/>
          </p:nvSpPr>
          <p:spPr bwMode="auto">
            <a:xfrm flipH="1">
              <a:off x="755571" y="1033350"/>
              <a:ext cx="467542" cy="501137"/>
            </a:xfrm>
            <a:custGeom>
              <a:avLst/>
              <a:gdLst>
                <a:gd name="T0" fmla="*/ 453 w 633"/>
                <a:gd name="T1" fmla="*/ 483 h 679"/>
                <a:gd name="T2" fmla="*/ 408 w 633"/>
                <a:gd name="T3" fmla="*/ 435 h 679"/>
                <a:gd name="T4" fmla="*/ 440 w 633"/>
                <a:gd name="T5" fmla="*/ 461 h 679"/>
                <a:gd name="T6" fmla="*/ 401 w 633"/>
                <a:gd name="T7" fmla="*/ 34 h 679"/>
                <a:gd name="T8" fmla="*/ 319 w 633"/>
                <a:gd name="T9" fmla="*/ 3 h 679"/>
                <a:gd name="T10" fmla="*/ 112 w 633"/>
                <a:gd name="T11" fmla="*/ 244 h 679"/>
                <a:gd name="T12" fmla="*/ 190 w 633"/>
                <a:gd name="T13" fmla="*/ 459 h 679"/>
                <a:gd name="T14" fmla="*/ 226 w 633"/>
                <a:gd name="T15" fmla="*/ 430 h 679"/>
                <a:gd name="T16" fmla="*/ 180 w 633"/>
                <a:gd name="T17" fmla="*/ 483 h 679"/>
                <a:gd name="T18" fmla="*/ 3 w 633"/>
                <a:gd name="T19" fmla="*/ 616 h 679"/>
                <a:gd name="T20" fmla="*/ 24 w 633"/>
                <a:gd name="T21" fmla="*/ 679 h 679"/>
                <a:gd name="T22" fmla="*/ 319 w 633"/>
                <a:gd name="T23" fmla="*/ 679 h 679"/>
                <a:gd name="T24" fmla="*/ 610 w 633"/>
                <a:gd name="T25" fmla="*/ 679 h 679"/>
                <a:gd name="T26" fmla="*/ 631 w 633"/>
                <a:gd name="T27" fmla="*/ 616 h 679"/>
                <a:gd name="T28" fmla="*/ 453 w 633"/>
                <a:gd name="T29" fmla="*/ 483 h 679"/>
                <a:gd name="T30" fmla="*/ 189 w 633"/>
                <a:gd name="T31" fmla="*/ 332 h 679"/>
                <a:gd name="T32" fmla="*/ 173 w 633"/>
                <a:gd name="T33" fmla="*/ 325 h 679"/>
                <a:gd name="T34" fmla="*/ 319 w 633"/>
                <a:gd name="T35" fmla="*/ 191 h 679"/>
                <a:gd name="T36" fmla="*/ 354 w 633"/>
                <a:gd name="T37" fmla="*/ 159 h 679"/>
                <a:gd name="T38" fmla="*/ 319 w 633"/>
                <a:gd name="T39" fmla="*/ 211 h 679"/>
                <a:gd name="T40" fmla="*/ 219 w 633"/>
                <a:gd name="T41" fmla="*/ 314 h 679"/>
                <a:gd name="T42" fmla="*/ 319 w 633"/>
                <a:gd name="T43" fmla="*/ 279 h 679"/>
                <a:gd name="T44" fmla="*/ 413 w 633"/>
                <a:gd name="T45" fmla="*/ 192 h 679"/>
                <a:gd name="T46" fmla="*/ 464 w 633"/>
                <a:gd name="T47" fmla="*/ 321 h 679"/>
                <a:gd name="T48" fmla="*/ 444 w 633"/>
                <a:gd name="T49" fmla="*/ 332 h 679"/>
                <a:gd name="T50" fmla="*/ 319 w 633"/>
                <a:gd name="T51" fmla="*/ 431 h 679"/>
                <a:gd name="T52" fmla="*/ 317 w 633"/>
                <a:gd name="T53" fmla="*/ 431 h 679"/>
                <a:gd name="T54" fmla="*/ 189 w 633"/>
                <a:gd name="T55" fmla="*/ 332 h 679"/>
                <a:gd name="T56" fmla="*/ 319 w 633"/>
                <a:gd name="T57" fmla="*/ 640 h 679"/>
                <a:gd name="T58" fmla="*/ 83 w 633"/>
                <a:gd name="T59" fmla="*/ 540 h 679"/>
                <a:gd name="T60" fmla="*/ 197 w 633"/>
                <a:gd name="T61" fmla="*/ 501 h 679"/>
                <a:gd name="T62" fmla="*/ 248 w 633"/>
                <a:gd name="T63" fmla="*/ 433 h 679"/>
                <a:gd name="T64" fmla="*/ 317 w 633"/>
                <a:gd name="T65" fmla="*/ 451 h 679"/>
                <a:gd name="T66" fmla="*/ 319 w 633"/>
                <a:gd name="T67" fmla="*/ 451 h 679"/>
                <a:gd name="T68" fmla="*/ 385 w 633"/>
                <a:gd name="T69" fmla="*/ 433 h 679"/>
                <a:gd name="T70" fmla="*/ 432 w 633"/>
                <a:gd name="T71" fmla="*/ 501 h 679"/>
                <a:gd name="T72" fmla="*/ 555 w 633"/>
                <a:gd name="T73" fmla="*/ 543 h 679"/>
                <a:gd name="T74" fmla="*/ 319 w 633"/>
                <a:gd name="T75" fmla="*/ 64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3" h="679">
                  <a:moveTo>
                    <a:pt x="453" y="483"/>
                  </a:moveTo>
                  <a:cubicBezTo>
                    <a:pt x="427" y="472"/>
                    <a:pt x="414" y="455"/>
                    <a:pt x="408" y="435"/>
                  </a:cubicBezTo>
                  <a:cubicBezTo>
                    <a:pt x="419" y="442"/>
                    <a:pt x="429" y="451"/>
                    <a:pt x="440" y="461"/>
                  </a:cubicBezTo>
                  <a:cubicBezTo>
                    <a:pt x="540" y="369"/>
                    <a:pt x="587" y="34"/>
                    <a:pt x="401" y="34"/>
                  </a:cubicBezTo>
                  <a:cubicBezTo>
                    <a:pt x="380" y="15"/>
                    <a:pt x="351" y="4"/>
                    <a:pt x="319" y="3"/>
                  </a:cubicBezTo>
                  <a:cubicBezTo>
                    <a:pt x="226" y="0"/>
                    <a:pt x="110" y="75"/>
                    <a:pt x="112" y="244"/>
                  </a:cubicBezTo>
                  <a:cubicBezTo>
                    <a:pt x="113" y="347"/>
                    <a:pt x="141" y="397"/>
                    <a:pt x="190" y="459"/>
                  </a:cubicBezTo>
                  <a:cubicBezTo>
                    <a:pt x="202" y="448"/>
                    <a:pt x="214" y="439"/>
                    <a:pt x="226" y="430"/>
                  </a:cubicBezTo>
                  <a:cubicBezTo>
                    <a:pt x="221" y="453"/>
                    <a:pt x="209" y="471"/>
                    <a:pt x="180" y="483"/>
                  </a:cubicBezTo>
                  <a:cubicBezTo>
                    <a:pt x="106" y="514"/>
                    <a:pt x="0" y="522"/>
                    <a:pt x="3" y="616"/>
                  </a:cubicBezTo>
                  <a:cubicBezTo>
                    <a:pt x="3" y="637"/>
                    <a:pt x="11" y="658"/>
                    <a:pt x="24" y="679"/>
                  </a:cubicBezTo>
                  <a:cubicBezTo>
                    <a:pt x="319" y="679"/>
                    <a:pt x="319" y="679"/>
                    <a:pt x="319" y="679"/>
                  </a:cubicBezTo>
                  <a:cubicBezTo>
                    <a:pt x="610" y="679"/>
                    <a:pt x="610" y="679"/>
                    <a:pt x="610" y="679"/>
                  </a:cubicBezTo>
                  <a:cubicBezTo>
                    <a:pt x="622" y="658"/>
                    <a:pt x="630" y="637"/>
                    <a:pt x="631" y="616"/>
                  </a:cubicBezTo>
                  <a:cubicBezTo>
                    <a:pt x="633" y="522"/>
                    <a:pt x="528" y="514"/>
                    <a:pt x="453" y="483"/>
                  </a:cubicBezTo>
                  <a:close/>
                  <a:moveTo>
                    <a:pt x="189" y="332"/>
                  </a:moveTo>
                  <a:cubicBezTo>
                    <a:pt x="183" y="331"/>
                    <a:pt x="178" y="329"/>
                    <a:pt x="173" y="325"/>
                  </a:cubicBezTo>
                  <a:cubicBezTo>
                    <a:pt x="212" y="302"/>
                    <a:pt x="247" y="258"/>
                    <a:pt x="319" y="191"/>
                  </a:cubicBezTo>
                  <a:cubicBezTo>
                    <a:pt x="330" y="181"/>
                    <a:pt x="341" y="170"/>
                    <a:pt x="354" y="159"/>
                  </a:cubicBezTo>
                  <a:cubicBezTo>
                    <a:pt x="347" y="171"/>
                    <a:pt x="337" y="188"/>
                    <a:pt x="319" y="211"/>
                  </a:cubicBezTo>
                  <a:cubicBezTo>
                    <a:pt x="299" y="237"/>
                    <a:pt x="268" y="270"/>
                    <a:pt x="219" y="314"/>
                  </a:cubicBezTo>
                  <a:cubicBezTo>
                    <a:pt x="245" y="318"/>
                    <a:pt x="282" y="303"/>
                    <a:pt x="319" y="279"/>
                  </a:cubicBezTo>
                  <a:cubicBezTo>
                    <a:pt x="354" y="256"/>
                    <a:pt x="388" y="225"/>
                    <a:pt x="413" y="192"/>
                  </a:cubicBezTo>
                  <a:cubicBezTo>
                    <a:pt x="425" y="239"/>
                    <a:pt x="442" y="291"/>
                    <a:pt x="464" y="321"/>
                  </a:cubicBezTo>
                  <a:cubicBezTo>
                    <a:pt x="458" y="327"/>
                    <a:pt x="452" y="331"/>
                    <a:pt x="444" y="332"/>
                  </a:cubicBezTo>
                  <a:cubicBezTo>
                    <a:pt x="421" y="388"/>
                    <a:pt x="378" y="430"/>
                    <a:pt x="319" y="431"/>
                  </a:cubicBezTo>
                  <a:cubicBezTo>
                    <a:pt x="317" y="431"/>
                    <a:pt x="317" y="431"/>
                    <a:pt x="317" y="431"/>
                  </a:cubicBezTo>
                  <a:cubicBezTo>
                    <a:pt x="257" y="431"/>
                    <a:pt x="213" y="389"/>
                    <a:pt x="189" y="332"/>
                  </a:cubicBezTo>
                  <a:close/>
                  <a:moveTo>
                    <a:pt x="319" y="640"/>
                  </a:moveTo>
                  <a:cubicBezTo>
                    <a:pt x="229" y="642"/>
                    <a:pt x="142" y="608"/>
                    <a:pt x="83" y="540"/>
                  </a:cubicBezTo>
                  <a:cubicBezTo>
                    <a:pt x="115" y="525"/>
                    <a:pt x="157" y="515"/>
                    <a:pt x="197" y="501"/>
                  </a:cubicBezTo>
                  <a:cubicBezTo>
                    <a:pt x="224" y="490"/>
                    <a:pt x="239" y="464"/>
                    <a:pt x="248" y="433"/>
                  </a:cubicBezTo>
                  <a:cubicBezTo>
                    <a:pt x="268" y="444"/>
                    <a:pt x="291" y="451"/>
                    <a:pt x="317" y="451"/>
                  </a:cubicBezTo>
                  <a:cubicBezTo>
                    <a:pt x="319" y="451"/>
                    <a:pt x="319" y="451"/>
                    <a:pt x="319" y="451"/>
                  </a:cubicBezTo>
                  <a:cubicBezTo>
                    <a:pt x="343" y="451"/>
                    <a:pt x="365" y="444"/>
                    <a:pt x="385" y="433"/>
                  </a:cubicBezTo>
                  <a:cubicBezTo>
                    <a:pt x="393" y="463"/>
                    <a:pt x="407" y="490"/>
                    <a:pt x="432" y="501"/>
                  </a:cubicBezTo>
                  <a:cubicBezTo>
                    <a:pt x="466" y="515"/>
                    <a:pt x="518" y="525"/>
                    <a:pt x="555" y="543"/>
                  </a:cubicBezTo>
                  <a:cubicBezTo>
                    <a:pt x="488" y="607"/>
                    <a:pt x="402" y="639"/>
                    <a:pt x="319" y="640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2763396" y="4770434"/>
            <a:ext cx="1455652" cy="773127"/>
            <a:chOff x="2545214" y="960980"/>
            <a:chExt cx="1455652" cy="773127"/>
          </a:xfrm>
        </p:grpSpPr>
        <p:grpSp>
          <p:nvGrpSpPr>
            <p:cNvPr id="181" name="Group 180"/>
            <p:cNvGrpSpPr/>
            <p:nvPr/>
          </p:nvGrpSpPr>
          <p:grpSpPr>
            <a:xfrm>
              <a:off x="2545214" y="960980"/>
              <a:ext cx="1455652" cy="773127"/>
              <a:chOff x="619456" y="899866"/>
              <a:chExt cx="1455652" cy="773127"/>
            </a:xfrm>
          </p:grpSpPr>
          <p:sp>
            <p:nvSpPr>
              <p:cNvPr id="183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84" name="Group 183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185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186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kurátor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182" name="Freeform 26"/>
            <p:cNvSpPr>
              <a:spLocks noEditPoints="1"/>
            </p:cNvSpPr>
            <p:nvPr/>
          </p:nvSpPr>
          <p:spPr bwMode="auto">
            <a:xfrm flipH="1">
              <a:off x="2695996" y="1055980"/>
              <a:ext cx="452678" cy="531299"/>
            </a:xfrm>
            <a:custGeom>
              <a:avLst/>
              <a:gdLst>
                <a:gd name="T0" fmla="*/ 565 w 631"/>
                <a:gd name="T1" fmla="*/ 585 h 741"/>
                <a:gd name="T2" fmla="*/ 545 w 631"/>
                <a:gd name="T3" fmla="*/ 531 h 741"/>
                <a:gd name="T4" fmla="*/ 567 w 631"/>
                <a:gd name="T5" fmla="*/ 470 h 741"/>
                <a:gd name="T6" fmla="*/ 568 w 631"/>
                <a:gd name="T7" fmla="*/ 407 h 741"/>
                <a:gd name="T8" fmla="*/ 568 w 631"/>
                <a:gd name="T9" fmla="*/ 345 h 741"/>
                <a:gd name="T10" fmla="*/ 535 w 631"/>
                <a:gd name="T11" fmla="*/ 208 h 741"/>
                <a:gd name="T12" fmla="*/ 476 w 631"/>
                <a:gd name="T13" fmla="*/ 107 h 741"/>
                <a:gd name="T14" fmla="*/ 270 w 631"/>
                <a:gd name="T15" fmla="*/ 60 h 741"/>
                <a:gd name="T16" fmla="*/ 146 w 631"/>
                <a:gd name="T17" fmla="*/ 128 h 741"/>
                <a:gd name="T18" fmla="*/ 102 w 631"/>
                <a:gd name="T19" fmla="*/ 207 h 741"/>
                <a:gd name="T20" fmla="*/ 63 w 631"/>
                <a:gd name="T21" fmla="*/ 310 h 741"/>
                <a:gd name="T22" fmla="*/ 64 w 631"/>
                <a:gd name="T23" fmla="*/ 390 h 741"/>
                <a:gd name="T24" fmla="*/ 69 w 631"/>
                <a:gd name="T25" fmla="*/ 482 h 741"/>
                <a:gd name="T26" fmla="*/ 83 w 631"/>
                <a:gd name="T27" fmla="*/ 539 h 741"/>
                <a:gd name="T28" fmla="*/ 67 w 631"/>
                <a:gd name="T29" fmla="*/ 585 h 741"/>
                <a:gd name="T30" fmla="*/ 2 w 631"/>
                <a:gd name="T31" fmla="*/ 678 h 741"/>
                <a:gd name="T32" fmla="*/ 23 w 631"/>
                <a:gd name="T33" fmla="*/ 741 h 741"/>
                <a:gd name="T34" fmla="*/ 609 w 631"/>
                <a:gd name="T35" fmla="*/ 741 h 741"/>
                <a:gd name="T36" fmla="*/ 630 w 631"/>
                <a:gd name="T37" fmla="*/ 678 h 741"/>
                <a:gd name="T38" fmla="*/ 565 w 631"/>
                <a:gd name="T39" fmla="*/ 585 h 741"/>
                <a:gd name="T40" fmla="*/ 454 w 631"/>
                <a:gd name="T41" fmla="*/ 282 h 741"/>
                <a:gd name="T42" fmla="*/ 452 w 631"/>
                <a:gd name="T43" fmla="*/ 281 h 741"/>
                <a:gd name="T44" fmla="*/ 482 w 631"/>
                <a:gd name="T45" fmla="*/ 305 h 741"/>
                <a:gd name="T46" fmla="*/ 470 w 631"/>
                <a:gd name="T47" fmla="*/ 374 h 741"/>
                <a:gd name="T48" fmla="*/ 460 w 631"/>
                <a:gd name="T49" fmla="*/ 373 h 741"/>
                <a:gd name="T50" fmla="*/ 454 w 631"/>
                <a:gd name="T51" fmla="*/ 282 h 741"/>
                <a:gd name="T52" fmla="*/ 150 w 631"/>
                <a:gd name="T53" fmla="*/ 302 h 741"/>
                <a:gd name="T54" fmla="*/ 184 w 631"/>
                <a:gd name="T55" fmla="*/ 292 h 741"/>
                <a:gd name="T56" fmla="*/ 194 w 631"/>
                <a:gd name="T57" fmla="*/ 284 h 741"/>
                <a:gd name="T58" fmla="*/ 211 w 631"/>
                <a:gd name="T59" fmla="*/ 198 h 741"/>
                <a:gd name="T60" fmla="*/ 213 w 631"/>
                <a:gd name="T61" fmla="*/ 195 h 741"/>
                <a:gd name="T62" fmla="*/ 316 w 631"/>
                <a:gd name="T63" fmla="*/ 252 h 741"/>
                <a:gd name="T64" fmla="*/ 329 w 631"/>
                <a:gd name="T65" fmla="*/ 253 h 741"/>
                <a:gd name="T66" fmla="*/ 394 w 631"/>
                <a:gd name="T67" fmla="*/ 315 h 741"/>
                <a:gd name="T68" fmla="*/ 410 w 631"/>
                <a:gd name="T69" fmla="*/ 360 h 741"/>
                <a:gd name="T70" fmla="*/ 435 w 631"/>
                <a:gd name="T71" fmla="*/ 412 h 741"/>
                <a:gd name="T72" fmla="*/ 316 w 631"/>
                <a:gd name="T73" fmla="*/ 493 h 741"/>
                <a:gd name="T74" fmla="*/ 316 w 631"/>
                <a:gd name="T75" fmla="*/ 493 h 741"/>
                <a:gd name="T76" fmla="*/ 188 w 631"/>
                <a:gd name="T77" fmla="*/ 394 h 741"/>
                <a:gd name="T78" fmla="*/ 150 w 631"/>
                <a:gd name="T79" fmla="*/ 302 h 741"/>
                <a:gd name="T80" fmla="*/ 114 w 631"/>
                <a:gd name="T81" fmla="*/ 589 h 741"/>
                <a:gd name="T82" fmla="*/ 200 w 631"/>
                <a:gd name="T83" fmla="*/ 563 h 741"/>
                <a:gd name="T84" fmla="*/ 240 w 631"/>
                <a:gd name="T85" fmla="*/ 493 h 741"/>
                <a:gd name="T86" fmla="*/ 316 w 631"/>
                <a:gd name="T87" fmla="*/ 515 h 741"/>
                <a:gd name="T88" fmla="*/ 316 w 631"/>
                <a:gd name="T89" fmla="*/ 515 h 741"/>
                <a:gd name="T90" fmla="*/ 391 w 631"/>
                <a:gd name="T91" fmla="*/ 493 h 741"/>
                <a:gd name="T92" fmla="*/ 431 w 631"/>
                <a:gd name="T93" fmla="*/ 563 h 741"/>
                <a:gd name="T94" fmla="*/ 519 w 631"/>
                <a:gd name="T95" fmla="*/ 590 h 741"/>
                <a:gd name="T96" fmla="*/ 316 w 631"/>
                <a:gd name="T97" fmla="*/ 661 h 741"/>
                <a:gd name="T98" fmla="*/ 114 w 631"/>
                <a:gd name="T99" fmla="*/ 589 h 741"/>
                <a:gd name="T100" fmla="*/ 318 w 631"/>
                <a:gd name="T101" fmla="*/ 722 h 741"/>
                <a:gd name="T102" fmla="*/ 316 w 631"/>
                <a:gd name="T103" fmla="*/ 722 h 741"/>
                <a:gd name="T104" fmla="*/ 46 w 631"/>
                <a:gd name="T105" fmla="*/ 621 h 741"/>
                <a:gd name="T106" fmla="*/ 67 w 631"/>
                <a:gd name="T107" fmla="*/ 606 h 741"/>
                <a:gd name="T108" fmla="*/ 316 w 631"/>
                <a:gd name="T109" fmla="*/ 697 h 741"/>
                <a:gd name="T110" fmla="*/ 318 w 631"/>
                <a:gd name="T111" fmla="*/ 697 h 741"/>
                <a:gd name="T112" fmla="*/ 564 w 631"/>
                <a:gd name="T113" fmla="*/ 608 h 741"/>
                <a:gd name="T114" fmla="*/ 585 w 631"/>
                <a:gd name="T115" fmla="*/ 624 h 741"/>
                <a:gd name="T116" fmla="*/ 318 w 631"/>
                <a:gd name="T117" fmla="*/ 72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741">
                  <a:moveTo>
                    <a:pt x="565" y="585"/>
                  </a:moveTo>
                  <a:cubicBezTo>
                    <a:pt x="577" y="562"/>
                    <a:pt x="566" y="543"/>
                    <a:pt x="545" y="531"/>
                  </a:cubicBezTo>
                  <a:cubicBezTo>
                    <a:pt x="517" y="515"/>
                    <a:pt x="536" y="486"/>
                    <a:pt x="567" y="470"/>
                  </a:cubicBezTo>
                  <a:cubicBezTo>
                    <a:pt x="597" y="454"/>
                    <a:pt x="607" y="426"/>
                    <a:pt x="568" y="407"/>
                  </a:cubicBezTo>
                  <a:cubicBezTo>
                    <a:pt x="530" y="387"/>
                    <a:pt x="532" y="381"/>
                    <a:pt x="568" y="345"/>
                  </a:cubicBezTo>
                  <a:cubicBezTo>
                    <a:pt x="604" y="308"/>
                    <a:pt x="586" y="222"/>
                    <a:pt x="535" y="208"/>
                  </a:cubicBezTo>
                  <a:cubicBezTo>
                    <a:pt x="484" y="194"/>
                    <a:pt x="497" y="166"/>
                    <a:pt x="476" y="107"/>
                  </a:cubicBezTo>
                  <a:cubicBezTo>
                    <a:pt x="456" y="51"/>
                    <a:pt x="319" y="0"/>
                    <a:pt x="270" y="60"/>
                  </a:cubicBezTo>
                  <a:cubicBezTo>
                    <a:pt x="236" y="23"/>
                    <a:pt x="161" y="73"/>
                    <a:pt x="146" y="128"/>
                  </a:cubicBezTo>
                  <a:cubicBezTo>
                    <a:pt x="131" y="184"/>
                    <a:pt x="142" y="199"/>
                    <a:pt x="102" y="207"/>
                  </a:cubicBezTo>
                  <a:cubicBezTo>
                    <a:pt x="62" y="215"/>
                    <a:pt x="37" y="273"/>
                    <a:pt x="63" y="310"/>
                  </a:cubicBezTo>
                  <a:cubicBezTo>
                    <a:pt x="89" y="346"/>
                    <a:pt x="101" y="363"/>
                    <a:pt x="64" y="390"/>
                  </a:cubicBezTo>
                  <a:cubicBezTo>
                    <a:pt x="27" y="417"/>
                    <a:pt x="34" y="465"/>
                    <a:pt x="69" y="482"/>
                  </a:cubicBezTo>
                  <a:cubicBezTo>
                    <a:pt x="104" y="498"/>
                    <a:pt x="111" y="523"/>
                    <a:pt x="83" y="539"/>
                  </a:cubicBezTo>
                  <a:cubicBezTo>
                    <a:pt x="63" y="551"/>
                    <a:pt x="53" y="568"/>
                    <a:pt x="67" y="585"/>
                  </a:cubicBezTo>
                  <a:cubicBezTo>
                    <a:pt x="29" y="603"/>
                    <a:pt x="0" y="629"/>
                    <a:pt x="2" y="678"/>
                  </a:cubicBezTo>
                  <a:cubicBezTo>
                    <a:pt x="2" y="699"/>
                    <a:pt x="10" y="720"/>
                    <a:pt x="23" y="741"/>
                  </a:cubicBezTo>
                  <a:cubicBezTo>
                    <a:pt x="609" y="741"/>
                    <a:pt x="609" y="741"/>
                    <a:pt x="609" y="741"/>
                  </a:cubicBezTo>
                  <a:cubicBezTo>
                    <a:pt x="621" y="720"/>
                    <a:pt x="629" y="699"/>
                    <a:pt x="630" y="678"/>
                  </a:cubicBezTo>
                  <a:cubicBezTo>
                    <a:pt x="631" y="629"/>
                    <a:pt x="603" y="603"/>
                    <a:pt x="565" y="585"/>
                  </a:cubicBezTo>
                  <a:close/>
                  <a:moveTo>
                    <a:pt x="454" y="282"/>
                  </a:moveTo>
                  <a:cubicBezTo>
                    <a:pt x="453" y="281"/>
                    <a:pt x="452" y="281"/>
                    <a:pt x="452" y="281"/>
                  </a:cubicBezTo>
                  <a:cubicBezTo>
                    <a:pt x="467" y="252"/>
                    <a:pt x="479" y="289"/>
                    <a:pt x="482" y="305"/>
                  </a:cubicBezTo>
                  <a:cubicBezTo>
                    <a:pt x="486" y="328"/>
                    <a:pt x="481" y="355"/>
                    <a:pt x="470" y="374"/>
                  </a:cubicBezTo>
                  <a:cubicBezTo>
                    <a:pt x="467" y="373"/>
                    <a:pt x="464" y="373"/>
                    <a:pt x="460" y="373"/>
                  </a:cubicBezTo>
                  <a:cubicBezTo>
                    <a:pt x="411" y="378"/>
                    <a:pt x="527" y="312"/>
                    <a:pt x="454" y="282"/>
                  </a:cubicBezTo>
                  <a:close/>
                  <a:moveTo>
                    <a:pt x="150" y="302"/>
                  </a:moveTo>
                  <a:cubicBezTo>
                    <a:pt x="156" y="273"/>
                    <a:pt x="172" y="265"/>
                    <a:pt x="184" y="292"/>
                  </a:cubicBezTo>
                  <a:cubicBezTo>
                    <a:pt x="194" y="314"/>
                    <a:pt x="196" y="325"/>
                    <a:pt x="194" y="284"/>
                  </a:cubicBezTo>
                  <a:cubicBezTo>
                    <a:pt x="193" y="256"/>
                    <a:pt x="199" y="226"/>
                    <a:pt x="211" y="198"/>
                  </a:cubicBezTo>
                  <a:cubicBezTo>
                    <a:pt x="212" y="197"/>
                    <a:pt x="212" y="196"/>
                    <a:pt x="213" y="195"/>
                  </a:cubicBezTo>
                  <a:cubicBezTo>
                    <a:pt x="232" y="223"/>
                    <a:pt x="270" y="249"/>
                    <a:pt x="316" y="252"/>
                  </a:cubicBezTo>
                  <a:cubicBezTo>
                    <a:pt x="321" y="252"/>
                    <a:pt x="325" y="253"/>
                    <a:pt x="329" y="253"/>
                  </a:cubicBezTo>
                  <a:cubicBezTo>
                    <a:pt x="417" y="251"/>
                    <a:pt x="322" y="306"/>
                    <a:pt x="394" y="315"/>
                  </a:cubicBezTo>
                  <a:cubicBezTo>
                    <a:pt x="446" y="322"/>
                    <a:pt x="436" y="331"/>
                    <a:pt x="410" y="360"/>
                  </a:cubicBezTo>
                  <a:cubicBezTo>
                    <a:pt x="392" y="380"/>
                    <a:pt x="397" y="406"/>
                    <a:pt x="435" y="412"/>
                  </a:cubicBezTo>
                  <a:cubicBezTo>
                    <a:pt x="410" y="459"/>
                    <a:pt x="370" y="493"/>
                    <a:pt x="316" y="493"/>
                  </a:cubicBezTo>
                  <a:cubicBezTo>
                    <a:pt x="316" y="493"/>
                    <a:pt x="316" y="493"/>
                    <a:pt x="316" y="493"/>
                  </a:cubicBezTo>
                  <a:cubicBezTo>
                    <a:pt x="256" y="493"/>
                    <a:pt x="212" y="451"/>
                    <a:pt x="188" y="394"/>
                  </a:cubicBezTo>
                  <a:cubicBezTo>
                    <a:pt x="157" y="389"/>
                    <a:pt x="143" y="339"/>
                    <a:pt x="150" y="302"/>
                  </a:cubicBezTo>
                  <a:close/>
                  <a:moveTo>
                    <a:pt x="114" y="589"/>
                  </a:moveTo>
                  <a:cubicBezTo>
                    <a:pt x="141" y="580"/>
                    <a:pt x="171" y="573"/>
                    <a:pt x="200" y="563"/>
                  </a:cubicBezTo>
                  <a:cubicBezTo>
                    <a:pt x="234" y="550"/>
                    <a:pt x="241" y="524"/>
                    <a:pt x="240" y="493"/>
                  </a:cubicBezTo>
                  <a:cubicBezTo>
                    <a:pt x="262" y="507"/>
                    <a:pt x="287" y="515"/>
                    <a:pt x="316" y="515"/>
                  </a:cubicBezTo>
                  <a:cubicBezTo>
                    <a:pt x="316" y="515"/>
                    <a:pt x="316" y="515"/>
                    <a:pt x="316" y="515"/>
                  </a:cubicBezTo>
                  <a:cubicBezTo>
                    <a:pt x="344" y="515"/>
                    <a:pt x="369" y="507"/>
                    <a:pt x="391" y="493"/>
                  </a:cubicBezTo>
                  <a:cubicBezTo>
                    <a:pt x="390" y="524"/>
                    <a:pt x="397" y="550"/>
                    <a:pt x="431" y="563"/>
                  </a:cubicBezTo>
                  <a:cubicBezTo>
                    <a:pt x="461" y="574"/>
                    <a:pt x="492" y="581"/>
                    <a:pt x="519" y="590"/>
                  </a:cubicBezTo>
                  <a:cubicBezTo>
                    <a:pt x="501" y="642"/>
                    <a:pt x="408" y="662"/>
                    <a:pt x="316" y="661"/>
                  </a:cubicBezTo>
                  <a:cubicBezTo>
                    <a:pt x="210" y="660"/>
                    <a:pt x="105" y="630"/>
                    <a:pt x="114" y="589"/>
                  </a:cubicBezTo>
                  <a:close/>
                  <a:moveTo>
                    <a:pt x="318" y="722"/>
                  </a:moveTo>
                  <a:cubicBezTo>
                    <a:pt x="316" y="722"/>
                    <a:pt x="316" y="722"/>
                    <a:pt x="316" y="722"/>
                  </a:cubicBezTo>
                  <a:cubicBezTo>
                    <a:pt x="184" y="722"/>
                    <a:pt x="70" y="685"/>
                    <a:pt x="46" y="621"/>
                  </a:cubicBezTo>
                  <a:cubicBezTo>
                    <a:pt x="52" y="616"/>
                    <a:pt x="59" y="611"/>
                    <a:pt x="67" y="606"/>
                  </a:cubicBezTo>
                  <a:cubicBezTo>
                    <a:pt x="78" y="664"/>
                    <a:pt x="187" y="697"/>
                    <a:pt x="316" y="697"/>
                  </a:cubicBezTo>
                  <a:cubicBezTo>
                    <a:pt x="318" y="697"/>
                    <a:pt x="318" y="697"/>
                    <a:pt x="318" y="697"/>
                  </a:cubicBezTo>
                  <a:cubicBezTo>
                    <a:pt x="448" y="697"/>
                    <a:pt x="551" y="665"/>
                    <a:pt x="564" y="608"/>
                  </a:cubicBezTo>
                  <a:cubicBezTo>
                    <a:pt x="572" y="613"/>
                    <a:pt x="578" y="618"/>
                    <a:pt x="585" y="624"/>
                  </a:cubicBezTo>
                  <a:cubicBezTo>
                    <a:pt x="559" y="687"/>
                    <a:pt x="451" y="722"/>
                    <a:pt x="318" y="72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1899813" y="5623605"/>
            <a:ext cx="1455652" cy="773127"/>
            <a:chOff x="4295370" y="-5954"/>
            <a:chExt cx="1455652" cy="773127"/>
          </a:xfrm>
        </p:grpSpPr>
        <p:grpSp>
          <p:nvGrpSpPr>
            <p:cNvPr id="188" name="Group 187"/>
            <p:cNvGrpSpPr/>
            <p:nvPr/>
          </p:nvGrpSpPr>
          <p:grpSpPr>
            <a:xfrm>
              <a:off x="4295370" y="-5954"/>
              <a:ext cx="1455652" cy="773127"/>
              <a:chOff x="619456" y="899866"/>
              <a:chExt cx="1455652" cy="773127"/>
            </a:xfrm>
          </p:grpSpPr>
          <p:sp>
            <p:nvSpPr>
              <p:cNvPr id="190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91" name="Group 190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192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193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analytik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189" name="Freeform 34"/>
            <p:cNvSpPr>
              <a:spLocks noEditPoints="1"/>
            </p:cNvSpPr>
            <p:nvPr/>
          </p:nvSpPr>
          <p:spPr bwMode="auto">
            <a:xfrm flipH="1">
              <a:off x="4439288" y="108809"/>
              <a:ext cx="457324" cy="527354"/>
            </a:xfrm>
            <a:custGeom>
              <a:avLst/>
              <a:gdLst>
                <a:gd name="T0" fmla="*/ 405 w 633"/>
                <a:gd name="T1" fmla="*/ 470 h 730"/>
                <a:gd name="T2" fmla="*/ 483 w 633"/>
                <a:gd name="T3" fmla="*/ 380 h 730"/>
                <a:gd name="T4" fmla="*/ 501 w 633"/>
                <a:gd name="T5" fmla="*/ 293 h 730"/>
                <a:gd name="T6" fmla="*/ 437 w 633"/>
                <a:gd name="T7" fmla="*/ 133 h 730"/>
                <a:gd name="T8" fmla="*/ 316 w 633"/>
                <a:gd name="T9" fmla="*/ 8 h 730"/>
                <a:gd name="T10" fmla="*/ 316 w 633"/>
                <a:gd name="T11" fmla="*/ 40 h 730"/>
                <a:gd name="T12" fmla="*/ 316 w 633"/>
                <a:gd name="T13" fmla="*/ 66 h 730"/>
                <a:gd name="T14" fmla="*/ 237 w 633"/>
                <a:gd name="T15" fmla="*/ 95 h 730"/>
                <a:gd name="T16" fmla="*/ 192 w 633"/>
                <a:gd name="T17" fmla="*/ 135 h 730"/>
                <a:gd name="T18" fmla="*/ 141 w 633"/>
                <a:gd name="T19" fmla="*/ 264 h 730"/>
                <a:gd name="T20" fmla="*/ 133 w 633"/>
                <a:gd name="T21" fmla="*/ 339 h 730"/>
                <a:gd name="T22" fmla="*/ 175 w 633"/>
                <a:gd name="T23" fmla="*/ 399 h 730"/>
                <a:gd name="T24" fmla="*/ 181 w 633"/>
                <a:gd name="T25" fmla="*/ 534 h 730"/>
                <a:gd name="T26" fmla="*/ 24 w 633"/>
                <a:gd name="T27" fmla="*/ 730 h 730"/>
                <a:gd name="T28" fmla="*/ 610 w 633"/>
                <a:gd name="T29" fmla="*/ 730 h 730"/>
                <a:gd name="T30" fmla="*/ 453 w 633"/>
                <a:gd name="T31" fmla="*/ 534 h 730"/>
                <a:gd name="T32" fmla="*/ 156 w 633"/>
                <a:gd name="T33" fmla="*/ 275 h 730"/>
                <a:gd name="T34" fmla="*/ 189 w 633"/>
                <a:gd name="T35" fmla="*/ 335 h 730"/>
                <a:gd name="T36" fmla="*/ 195 w 633"/>
                <a:gd name="T37" fmla="*/ 273 h 730"/>
                <a:gd name="T38" fmla="*/ 211 w 633"/>
                <a:gd name="T39" fmla="*/ 190 h 730"/>
                <a:gd name="T40" fmla="*/ 316 w 633"/>
                <a:gd name="T41" fmla="*/ 195 h 730"/>
                <a:gd name="T42" fmla="*/ 380 w 633"/>
                <a:gd name="T43" fmla="*/ 173 h 730"/>
                <a:gd name="T44" fmla="*/ 424 w 633"/>
                <a:gd name="T45" fmla="*/ 192 h 730"/>
                <a:gd name="T46" fmla="*/ 439 w 633"/>
                <a:gd name="T47" fmla="*/ 273 h 730"/>
                <a:gd name="T48" fmla="*/ 445 w 633"/>
                <a:gd name="T49" fmla="*/ 335 h 730"/>
                <a:gd name="T50" fmla="*/ 477 w 633"/>
                <a:gd name="T51" fmla="*/ 275 h 730"/>
                <a:gd name="T52" fmla="*/ 317 w 633"/>
                <a:gd name="T53" fmla="*/ 482 h 730"/>
                <a:gd name="T54" fmla="*/ 189 w 633"/>
                <a:gd name="T55" fmla="*/ 384 h 730"/>
                <a:gd name="T56" fmla="*/ 316 w 633"/>
                <a:gd name="T57" fmla="*/ 503 h 730"/>
                <a:gd name="T58" fmla="*/ 387 w 633"/>
                <a:gd name="T59" fmla="*/ 483 h 730"/>
                <a:gd name="T60" fmla="*/ 319 w 633"/>
                <a:gd name="T61" fmla="*/ 630 h 730"/>
                <a:gd name="T62" fmla="*/ 224 w 633"/>
                <a:gd name="T63" fmla="*/ 525 h 730"/>
                <a:gd name="T64" fmla="*/ 403 w 633"/>
                <a:gd name="T65" fmla="*/ 669 h 730"/>
                <a:gd name="T66" fmla="*/ 318 w 633"/>
                <a:gd name="T67" fmla="*/ 687 h 730"/>
                <a:gd name="T68" fmla="*/ 272 w 633"/>
                <a:gd name="T69" fmla="*/ 626 h 730"/>
                <a:gd name="T70" fmla="*/ 172 w 633"/>
                <a:gd name="T71" fmla="*/ 556 h 730"/>
                <a:gd name="T72" fmla="*/ 214 w 633"/>
                <a:gd name="T73" fmla="*/ 538 h 730"/>
                <a:gd name="T74" fmla="*/ 319 w 633"/>
                <a:gd name="T75" fmla="*/ 655 h 730"/>
                <a:gd name="T76" fmla="*/ 459 w 633"/>
                <a:gd name="T77" fmla="*/ 55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3" h="730">
                  <a:moveTo>
                    <a:pt x="453" y="534"/>
                  </a:moveTo>
                  <a:cubicBezTo>
                    <a:pt x="420" y="520"/>
                    <a:pt x="408" y="498"/>
                    <a:pt x="405" y="470"/>
                  </a:cubicBezTo>
                  <a:cubicBezTo>
                    <a:pt x="427" y="452"/>
                    <a:pt x="445" y="427"/>
                    <a:pt x="458" y="399"/>
                  </a:cubicBezTo>
                  <a:cubicBezTo>
                    <a:pt x="468" y="395"/>
                    <a:pt x="476" y="389"/>
                    <a:pt x="483" y="380"/>
                  </a:cubicBezTo>
                  <a:cubicBezTo>
                    <a:pt x="491" y="369"/>
                    <a:pt x="497" y="355"/>
                    <a:pt x="500" y="339"/>
                  </a:cubicBezTo>
                  <a:cubicBezTo>
                    <a:pt x="503" y="324"/>
                    <a:pt x="504" y="308"/>
                    <a:pt x="501" y="293"/>
                  </a:cubicBezTo>
                  <a:cubicBezTo>
                    <a:pt x="500" y="282"/>
                    <a:pt x="497" y="272"/>
                    <a:pt x="492" y="263"/>
                  </a:cubicBezTo>
                  <a:cubicBezTo>
                    <a:pt x="486" y="212"/>
                    <a:pt x="466" y="165"/>
                    <a:pt x="437" y="133"/>
                  </a:cubicBezTo>
                  <a:cubicBezTo>
                    <a:pt x="431" y="125"/>
                    <a:pt x="424" y="118"/>
                    <a:pt x="417" y="112"/>
                  </a:cubicBezTo>
                  <a:cubicBezTo>
                    <a:pt x="439" y="56"/>
                    <a:pt x="386" y="0"/>
                    <a:pt x="316" y="8"/>
                  </a:cubicBezTo>
                  <a:cubicBezTo>
                    <a:pt x="307" y="9"/>
                    <a:pt x="297" y="11"/>
                    <a:pt x="288" y="14"/>
                  </a:cubicBezTo>
                  <a:cubicBezTo>
                    <a:pt x="300" y="20"/>
                    <a:pt x="310" y="30"/>
                    <a:pt x="316" y="40"/>
                  </a:cubicBezTo>
                  <a:cubicBezTo>
                    <a:pt x="320" y="49"/>
                    <a:pt x="321" y="58"/>
                    <a:pt x="316" y="68"/>
                  </a:cubicBezTo>
                  <a:cubicBezTo>
                    <a:pt x="316" y="67"/>
                    <a:pt x="316" y="67"/>
                    <a:pt x="316" y="66"/>
                  </a:cubicBezTo>
                  <a:cubicBezTo>
                    <a:pt x="291" y="0"/>
                    <a:pt x="212" y="20"/>
                    <a:pt x="211" y="42"/>
                  </a:cubicBezTo>
                  <a:cubicBezTo>
                    <a:pt x="231" y="57"/>
                    <a:pt x="237" y="71"/>
                    <a:pt x="237" y="95"/>
                  </a:cubicBezTo>
                  <a:cubicBezTo>
                    <a:pt x="214" y="95"/>
                    <a:pt x="206" y="79"/>
                    <a:pt x="197" y="56"/>
                  </a:cubicBezTo>
                  <a:cubicBezTo>
                    <a:pt x="185" y="82"/>
                    <a:pt x="184" y="110"/>
                    <a:pt x="192" y="135"/>
                  </a:cubicBezTo>
                  <a:cubicBezTo>
                    <a:pt x="164" y="167"/>
                    <a:pt x="144" y="210"/>
                    <a:pt x="141" y="254"/>
                  </a:cubicBezTo>
                  <a:cubicBezTo>
                    <a:pt x="141" y="258"/>
                    <a:pt x="141" y="261"/>
                    <a:pt x="141" y="264"/>
                  </a:cubicBezTo>
                  <a:cubicBezTo>
                    <a:pt x="137" y="273"/>
                    <a:pt x="134" y="283"/>
                    <a:pt x="132" y="293"/>
                  </a:cubicBezTo>
                  <a:cubicBezTo>
                    <a:pt x="130" y="308"/>
                    <a:pt x="130" y="324"/>
                    <a:pt x="133" y="339"/>
                  </a:cubicBezTo>
                  <a:cubicBezTo>
                    <a:pt x="136" y="355"/>
                    <a:pt x="142" y="369"/>
                    <a:pt x="151" y="380"/>
                  </a:cubicBezTo>
                  <a:cubicBezTo>
                    <a:pt x="157" y="389"/>
                    <a:pt x="166" y="395"/>
                    <a:pt x="175" y="399"/>
                  </a:cubicBezTo>
                  <a:cubicBezTo>
                    <a:pt x="188" y="427"/>
                    <a:pt x="206" y="452"/>
                    <a:pt x="228" y="470"/>
                  </a:cubicBezTo>
                  <a:cubicBezTo>
                    <a:pt x="225" y="498"/>
                    <a:pt x="214" y="520"/>
                    <a:pt x="181" y="534"/>
                  </a:cubicBezTo>
                  <a:cubicBezTo>
                    <a:pt x="106" y="565"/>
                    <a:pt x="0" y="574"/>
                    <a:pt x="3" y="668"/>
                  </a:cubicBezTo>
                  <a:cubicBezTo>
                    <a:pt x="3" y="688"/>
                    <a:pt x="11" y="709"/>
                    <a:pt x="24" y="730"/>
                  </a:cubicBezTo>
                  <a:cubicBezTo>
                    <a:pt x="316" y="730"/>
                    <a:pt x="316" y="730"/>
                    <a:pt x="316" y="730"/>
                  </a:cubicBezTo>
                  <a:cubicBezTo>
                    <a:pt x="610" y="730"/>
                    <a:pt x="610" y="730"/>
                    <a:pt x="610" y="730"/>
                  </a:cubicBezTo>
                  <a:cubicBezTo>
                    <a:pt x="622" y="709"/>
                    <a:pt x="630" y="688"/>
                    <a:pt x="631" y="668"/>
                  </a:cubicBezTo>
                  <a:cubicBezTo>
                    <a:pt x="633" y="574"/>
                    <a:pt x="528" y="565"/>
                    <a:pt x="453" y="534"/>
                  </a:cubicBezTo>
                  <a:close/>
                  <a:moveTo>
                    <a:pt x="189" y="384"/>
                  </a:moveTo>
                  <a:cubicBezTo>
                    <a:pt x="154" y="378"/>
                    <a:pt x="140" y="313"/>
                    <a:pt x="156" y="275"/>
                  </a:cubicBezTo>
                  <a:cubicBezTo>
                    <a:pt x="157" y="275"/>
                    <a:pt x="158" y="274"/>
                    <a:pt x="158" y="274"/>
                  </a:cubicBezTo>
                  <a:cubicBezTo>
                    <a:pt x="182" y="259"/>
                    <a:pt x="189" y="329"/>
                    <a:pt x="189" y="335"/>
                  </a:cubicBezTo>
                  <a:cubicBezTo>
                    <a:pt x="189" y="360"/>
                    <a:pt x="216" y="369"/>
                    <a:pt x="210" y="352"/>
                  </a:cubicBezTo>
                  <a:cubicBezTo>
                    <a:pt x="204" y="334"/>
                    <a:pt x="196" y="307"/>
                    <a:pt x="195" y="273"/>
                  </a:cubicBezTo>
                  <a:cubicBezTo>
                    <a:pt x="195" y="272"/>
                    <a:pt x="195" y="272"/>
                    <a:pt x="195" y="271"/>
                  </a:cubicBezTo>
                  <a:cubicBezTo>
                    <a:pt x="194" y="245"/>
                    <a:pt x="200" y="216"/>
                    <a:pt x="211" y="190"/>
                  </a:cubicBezTo>
                  <a:cubicBezTo>
                    <a:pt x="215" y="185"/>
                    <a:pt x="218" y="180"/>
                    <a:pt x="223" y="177"/>
                  </a:cubicBezTo>
                  <a:cubicBezTo>
                    <a:pt x="244" y="194"/>
                    <a:pt x="275" y="202"/>
                    <a:pt x="316" y="195"/>
                  </a:cubicBezTo>
                  <a:cubicBezTo>
                    <a:pt x="335" y="191"/>
                    <a:pt x="356" y="185"/>
                    <a:pt x="379" y="174"/>
                  </a:cubicBezTo>
                  <a:cubicBezTo>
                    <a:pt x="380" y="174"/>
                    <a:pt x="380" y="173"/>
                    <a:pt x="380" y="173"/>
                  </a:cubicBezTo>
                  <a:cubicBezTo>
                    <a:pt x="405" y="167"/>
                    <a:pt x="412" y="175"/>
                    <a:pt x="423" y="191"/>
                  </a:cubicBezTo>
                  <a:cubicBezTo>
                    <a:pt x="423" y="191"/>
                    <a:pt x="423" y="191"/>
                    <a:pt x="424" y="192"/>
                  </a:cubicBezTo>
                  <a:cubicBezTo>
                    <a:pt x="434" y="216"/>
                    <a:pt x="440" y="243"/>
                    <a:pt x="440" y="269"/>
                  </a:cubicBezTo>
                  <a:cubicBezTo>
                    <a:pt x="439" y="270"/>
                    <a:pt x="439" y="272"/>
                    <a:pt x="439" y="273"/>
                  </a:cubicBezTo>
                  <a:cubicBezTo>
                    <a:pt x="438" y="307"/>
                    <a:pt x="430" y="334"/>
                    <a:pt x="424" y="352"/>
                  </a:cubicBezTo>
                  <a:cubicBezTo>
                    <a:pt x="418" y="369"/>
                    <a:pt x="445" y="360"/>
                    <a:pt x="445" y="335"/>
                  </a:cubicBezTo>
                  <a:cubicBezTo>
                    <a:pt x="445" y="329"/>
                    <a:pt x="452" y="259"/>
                    <a:pt x="476" y="274"/>
                  </a:cubicBezTo>
                  <a:cubicBezTo>
                    <a:pt x="476" y="274"/>
                    <a:pt x="477" y="274"/>
                    <a:pt x="477" y="275"/>
                  </a:cubicBezTo>
                  <a:cubicBezTo>
                    <a:pt x="494" y="313"/>
                    <a:pt x="480" y="378"/>
                    <a:pt x="445" y="384"/>
                  </a:cubicBezTo>
                  <a:cubicBezTo>
                    <a:pt x="421" y="440"/>
                    <a:pt x="377" y="482"/>
                    <a:pt x="317" y="482"/>
                  </a:cubicBezTo>
                  <a:cubicBezTo>
                    <a:pt x="316" y="482"/>
                    <a:pt x="316" y="482"/>
                    <a:pt x="316" y="482"/>
                  </a:cubicBezTo>
                  <a:cubicBezTo>
                    <a:pt x="256" y="482"/>
                    <a:pt x="213" y="440"/>
                    <a:pt x="189" y="384"/>
                  </a:cubicBezTo>
                  <a:close/>
                  <a:moveTo>
                    <a:pt x="249" y="484"/>
                  </a:moveTo>
                  <a:cubicBezTo>
                    <a:pt x="268" y="496"/>
                    <a:pt x="291" y="502"/>
                    <a:pt x="316" y="503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43" y="503"/>
                    <a:pt x="366" y="496"/>
                    <a:pt x="387" y="483"/>
                  </a:cubicBezTo>
                  <a:cubicBezTo>
                    <a:pt x="391" y="500"/>
                    <a:pt x="401" y="518"/>
                    <a:pt x="414" y="532"/>
                  </a:cubicBezTo>
                  <a:cubicBezTo>
                    <a:pt x="374" y="581"/>
                    <a:pt x="346" y="601"/>
                    <a:pt x="319" y="630"/>
                  </a:cubicBezTo>
                  <a:cubicBezTo>
                    <a:pt x="318" y="629"/>
                    <a:pt x="317" y="629"/>
                    <a:pt x="316" y="628"/>
                  </a:cubicBezTo>
                  <a:cubicBezTo>
                    <a:pt x="292" y="612"/>
                    <a:pt x="262" y="579"/>
                    <a:pt x="224" y="525"/>
                  </a:cubicBezTo>
                  <a:cubicBezTo>
                    <a:pt x="235" y="513"/>
                    <a:pt x="244" y="498"/>
                    <a:pt x="249" y="484"/>
                  </a:cubicBezTo>
                  <a:close/>
                  <a:moveTo>
                    <a:pt x="403" y="669"/>
                  </a:moveTo>
                  <a:cubicBezTo>
                    <a:pt x="391" y="655"/>
                    <a:pt x="383" y="631"/>
                    <a:pt x="362" y="619"/>
                  </a:cubicBezTo>
                  <a:cubicBezTo>
                    <a:pt x="344" y="631"/>
                    <a:pt x="321" y="669"/>
                    <a:pt x="318" y="687"/>
                  </a:cubicBezTo>
                  <a:cubicBezTo>
                    <a:pt x="318" y="684"/>
                    <a:pt x="317" y="680"/>
                    <a:pt x="316" y="677"/>
                  </a:cubicBezTo>
                  <a:cubicBezTo>
                    <a:pt x="308" y="654"/>
                    <a:pt x="281" y="635"/>
                    <a:pt x="272" y="626"/>
                  </a:cubicBezTo>
                  <a:cubicBezTo>
                    <a:pt x="252" y="635"/>
                    <a:pt x="246" y="653"/>
                    <a:pt x="233" y="670"/>
                  </a:cubicBezTo>
                  <a:cubicBezTo>
                    <a:pt x="220" y="653"/>
                    <a:pt x="183" y="602"/>
                    <a:pt x="172" y="556"/>
                  </a:cubicBezTo>
                  <a:cubicBezTo>
                    <a:pt x="187" y="553"/>
                    <a:pt x="201" y="545"/>
                    <a:pt x="213" y="535"/>
                  </a:cubicBezTo>
                  <a:cubicBezTo>
                    <a:pt x="213" y="536"/>
                    <a:pt x="214" y="537"/>
                    <a:pt x="214" y="538"/>
                  </a:cubicBezTo>
                  <a:cubicBezTo>
                    <a:pt x="240" y="574"/>
                    <a:pt x="285" y="626"/>
                    <a:pt x="316" y="652"/>
                  </a:cubicBezTo>
                  <a:cubicBezTo>
                    <a:pt x="317" y="653"/>
                    <a:pt x="318" y="654"/>
                    <a:pt x="319" y="655"/>
                  </a:cubicBezTo>
                  <a:cubicBezTo>
                    <a:pt x="351" y="612"/>
                    <a:pt x="388" y="581"/>
                    <a:pt x="425" y="541"/>
                  </a:cubicBezTo>
                  <a:cubicBezTo>
                    <a:pt x="435" y="549"/>
                    <a:pt x="446" y="555"/>
                    <a:pt x="459" y="558"/>
                  </a:cubicBezTo>
                  <a:cubicBezTo>
                    <a:pt x="446" y="592"/>
                    <a:pt x="425" y="648"/>
                    <a:pt x="403" y="66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8945922" y="5017851"/>
            <a:ext cx="568515" cy="567066"/>
            <a:chOff x="1152462" y="3035197"/>
            <a:chExt cx="568515" cy="567066"/>
          </a:xfrm>
        </p:grpSpPr>
        <p:sp>
          <p:nvSpPr>
            <p:cNvPr id="195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96" name="TextBox 120"/>
            <p:cNvSpPr txBox="1"/>
            <p:nvPr/>
          </p:nvSpPr>
          <p:spPr>
            <a:xfrm>
              <a:off x="1176052" y="3225554"/>
              <a:ext cx="54492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&gt;2</a:t>
              </a:r>
              <a:endParaRPr lang="sk-SK" sz="135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8778790" y="4238912"/>
            <a:ext cx="1455652" cy="773127"/>
            <a:chOff x="4295370" y="-5954"/>
            <a:chExt cx="1455652" cy="773127"/>
          </a:xfrm>
        </p:grpSpPr>
        <p:grpSp>
          <p:nvGrpSpPr>
            <p:cNvPr id="198" name="Group 197"/>
            <p:cNvGrpSpPr/>
            <p:nvPr/>
          </p:nvGrpSpPr>
          <p:grpSpPr>
            <a:xfrm>
              <a:off x="4295370" y="-5954"/>
              <a:ext cx="1455652" cy="773127"/>
              <a:chOff x="619456" y="899866"/>
              <a:chExt cx="1455652" cy="773127"/>
            </a:xfrm>
          </p:grpSpPr>
          <p:sp>
            <p:nvSpPr>
              <p:cNvPr id="200" name="Oval 54"/>
              <p:cNvSpPr/>
              <p:nvPr/>
            </p:nvSpPr>
            <p:spPr>
              <a:xfrm>
                <a:off x="619456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201" name="Group 200"/>
              <p:cNvGrpSpPr/>
              <p:nvPr/>
            </p:nvGrpSpPr>
            <p:grpSpPr>
              <a:xfrm>
                <a:off x="1026133" y="899866"/>
                <a:ext cx="1048975" cy="756880"/>
                <a:chOff x="1552618" y="947104"/>
                <a:chExt cx="1048975" cy="756880"/>
              </a:xfrm>
            </p:grpSpPr>
            <p:sp>
              <p:nvSpPr>
                <p:cNvPr id="202" name="Oval 54"/>
                <p:cNvSpPr/>
                <p:nvPr/>
              </p:nvSpPr>
              <p:spPr>
                <a:xfrm>
                  <a:off x="1698666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03" name="TextBox 121"/>
                <p:cNvSpPr txBox="1"/>
                <p:nvPr/>
              </p:nvSpPr>
              <p:spPr>
                <a:xfrm>
                  <a:off x="1552618" y="1126534"/>
                  <a:ext cx="1048975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Dátový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sk-SK" sz="1050" kern="0" dirty="0">
                      <a:solidFill>
                        <a:prstClr val="white"/>
                      </a:solidFill>
                      <a:latin typeface="Open Sans" charset="0"/>
                      <a:ea typeface="Open Sans" charset="0"/>
                      <a:cs typeface="Open Sans" charset="0"/>
                    </a:rPr>
                    <a:t>analytik</a:t>
                  </a:r>
                  <a:endParaRPr kumimoji="0" lang="sk-SK" sz="1050" b="0" i="0" u="none" strike="noStrike" kern="0" cap="none" spc="0" normalizeH="0" baseline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charset="0"/>
                    <a:ea typeface="Open Sans" charset="0"/>
                    <a:cs typeface="Open Sans" charset="0"/>
                  </a:endParaRPr>
                </a:p>
              </p:txBody>
            </p:sp>
          </p:grpSp>
        </p:grpSp>
        <p:sp>
          <p:nvSpPr>
            <p:cNvPr id="199" name="Freeform 34"/>
            <p:cNvSpPr>
              <a:spLocks noEditPoints="1"/>
            </p:cNvSpPr>
            <p:nvPr/>
          </p:nvSpPr>
          <p:spPr bwMode="auto">
            <a:xfrm flipH="1">
              <a:off x="4439288" y="108809"/>
              <a:ext cx="457324" cy="527354"/>
            </a:xfrm>
            <a:custGeom>
              <a:avLst/>
              <a:gdLst>
                <a:gd name="T0" fmla="*/ 405 w 633"/>
                <a:gd name="T1" fmla="*/ 470 h 730"/>
                <a:gd name="T2" fmla="*/ 483 w 633"/>
                <a:gd name="T3" fmla="*/ 380 h 730"/>
                <a:gd name="T4" fmla="*/ 501 w 633"/>
                <a:gd name="T5" fmla="*/ 293 h 730"/>
                <a:gd name="T6" fmla="*/ 437 w 633"/>
                <a:gd name="T7" fmla="*/ 133 h 730"/>
                <a:gd name="T8" fmla="*/ 316 w 633"/>
                <a:gd name="T9" fmla="*/ 8 h 730"/>
                <a:gd name="T10" fmla="*/ 316 w 633"/>
                <a:gd name="T11" fmla="*/ 40 h 730"/>
                <a:gd name="T12" fmla="*/ 316 w 633"/>
                <a:gd name="T13" fmla="*/ 66 h 730"/>
                <a:gd name="T14" fmla="*/ 237 w 633"/>
                <a:gd name="T15" fmla="*/ 95 h 730"/>
                <a:gd name="T16" fmla="*/ 192 w 633"/>
                <a:gd name="T17" fmla="*/ 135 h 730"/>
                <a:gd name="T18" fmla="*/ 141 w 633"/>
                <a:gd name="T19" fmla="*/ 264 h 730"/>
                <a:gd name="T20" fmla="*/ 133 w 633"/>
                <a:gd name="T21" fmla="*/ 339 h 730"/>
                <a:gd name="T22" fmla="*/ 175 w 633"/>
                <a:gd name="T23" fmla="*/ 399 h 730"/>
                <a:gd name="T24" fmla="*/ 181 w 633"/>
                <a:gd name="T25" fmla="*/ 534 h 730"/>
                <a:gd name="T26" fmla="*/ 24 w 633"/>
                <a:gd name="T27" fmla="*/ 730 h 730"/>
                <a:gd name="T28" fmla="*/ 610 w 633"/>
                <a:gd name="T29" fmla="*/ 730 h 730"/>
                <a:gd name="T30" fmla="*/ 453 w 633"/>
                <a:gd name="T31" fmla="*/ 534 h 730"/>
                <a:gd name="T32" fmla="*/ 156 w 633"/>
                <a:gd name="T33" fmla="*/ 275 h 730"/>
                <a:gd name="T34" fmla="*/ 189 w 633"/>
                <a:gd name="T35" fmla="*/ 335 h 730"/>
                <a:gd name="T36" fmla="*/ 195 w 633"/>
                <a:gd name="T37" fmla="*/ 273 h 730"/>
                <a:gd name="T38" fmla="*/ 211 w 633"/>
                <a:gd name="T39" fmla="*/ 190 h 730"/>
                <a:gd name="T40" fmla="*/ 316 w 633"/>
                <a:gd name="T41" fmla="*/ 195 h 730"/>
                <a:gd name="T42" fmla="*/ 380 w 633"/>
                <a:gd name="T43" fmla="*/ 173 h 730"/>
                <a:gd name="T44" fmla="*/ 424 w 633"/>
                <a:gd name="T45" fmla="*/ 192 h 730"/>
                <a:gd name="T46" fmla="*/ 439 w 633"/>
                <a:gd name="T47" fmla="*/ 273 h 730"/>
                <a:gd name="T48" fmla="*/ 445 w 633"/>
                <a:gd name="T49" fmla="*/ 335 h 730"/>
                <a:gd name="T50" fmla="*/ 477 w 633"/>
                <a:gd name="T51" fmla="*/ 275 h 730"/>
                <a:gd name="T52" fmla="*/ 317 w 633"/>
                <a:gd name="T53" fmla="*/ 482 h 730"/>
                <a:gd name="T54" fmla="*/ 189 w 633"/>
                <a:gd name="T55" fmla="*/ 384 h 730"/>
                <a:gd name="T56" fmla="*/ 316 w 633"/>
                <a:gd name="T57" fmla="*/ 503 h 730"/>
                <a:gd name="T58" fmla="*/ 387 w 633"/>
                <a:gd name="T59" fmla="*/ 483 h 730"/>
                <a:gd name="T60" fmla="*/ 319 w 633"/>
                <a:gd name="T61" fmla="*/ 630 h 730"/>
                <a:gd name="T62" fmla="*/ 224 w 633"/>
                <a:gd name="T63" fmla="*/ 525 h 730"/>
                <a:gd name="T64" fmla="*/ 403 w 633"/>
                <a:gd name="T65" fmla="*/ 669 h 730"/>
                <a:gd name="T66" fmla="*/ 318 w 633"/>
                <a:gd name="T67" fmla="*/ 687 h 730"/>
                <a:gd name="T68" fmla="*/ 272 w 633"/>
                <a:gd name="T69" fmla="*/ 626 h 730"/>
                <a:gd name="T70" fmla="*/ 172 w 633"/>
                <a:gd name="T71" fmla="*/ 556 h 730"/>
                <a:gd name="T72" fmla="*/ 214 w 633"/>
                <a:gd name="T73" fmla="*/ 538 h 730"/>
                <a:gd name="T74" fmla="*/ 319 w 633"/>
                <a:gd name="T75" fmla="*/ 655 h 730"/>
                <a:gd name="T76" fmla="*/ 459 w 633"/>
                <a:gd name="T77" fmla="*/ 558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3" h="730">
                  <a:moveTo>
                    <a:pt x="453" y="534"/>
                  </a:moveTo>
                  <a:cubicBezTo>
                    <a:pt x="420" y="520"/>
                    <a:pt x="408" y="498"/>
                    <a:pt x="405" y="470"/>
                  </a:cubicBezTo>
                  <a:cubicBezTo>
                    <a:pt x="427" y="452"/>
                    <a:pt x="445" y="427"/>
                    <a:pt x="458" y="399"/>
                  </a:cubicBezTo>
                  <a:cubicBezTo>
                    <a:pt x="468" y="395"/>
                    <a:pt x="476" y="389"/>
                    <a:pt x="483" y="380"/>
                  </a:cubicBezTo>
                  <a:cubicBezTo>
                    <a:pt x="491" y="369"/>
                    <a:pt x="497" y="355"/>
                    <a:pt x="500" y="339"/>
                  </a:cubicBezTo>
                  <a:cubicBezTo>
                    <a:pt x="503" y="324"/>
                    <a:pt x="504" y="308"/>
                    <a:pt x="501" y="293"/>
                  </a:cubicBezTo>
                  <a:cubicBezTo>
                    <a:pt x="500" y="282"/>
                    <a:pt x="497" y="272"/>
                    <a:pt x="492" y="263"/>
                  </a:cubicBezTo>
                  <a:cubicBezTo>
                    <a:pt x="486" y="212"/>
                    <a:pt x="466" y="165"/>
                    <a:pt x="437" y="133"/>
                  </a:cubicBezTo>
                  <a:cubicBezTo>
                    <a:pt x="431" y="125"/>
                    <a:pt x="424" y="118"/>
                    <a:pt x="417" y="112"/>
                  </a:cubicBezTo>
                  <a:cubicBezTo>
                    <a:pt x="439" y="56"/>
                    <a:pt x="386" y="0"/>
                    <a:pt x="316" y="8"/>
                  </a:cubicBezTo>
                  <a:cubicBezTo>
                    <a:pt x="307" y="9"/>
                    <a:pt x="297" y="11"/>
                    <a:pt x="288" y="14"/>
                  </a:cubicBezTo>
                  <a:cubicBezTo>
                    <a:pt x="300" y="20"/>
                    <a:pt x="310" y="30"/>
                    <a:pt x="316" y="40"/>
                  </a:cubicBezTo>
                  <a:cubicBezTo>
                    <a:pt x="320" y="49"/>
                    <a:pt x="321" y="58"/>
                    <a:pt x="316" y="68"/>
                  </a:cubicBezTo>
                  <a:cubicBezTo>
                    <a:pt x="316" y="67"/>
                    <a:pt x="316" y="67"/>
                    <a:pt x="316" y="66"/>
                  </a:cubicBezTo>
                  <a:cubicBezTo>
                    <a:pt x="291" y="0"/>
                    <a:pt x="212" y="20"/>
                    <a:pt x="211" y="42"/>
                  </a:cubicBezTo>
                  <a:cubicBezTo>
                    <a:pt x="231" y="57"/>
                    <a:pt x="237" y="71"/>
                    <a:pt x="237" y="95"/>
                  </a:cubicBezTo>
                  <a:cubicBezTo>
                    <a:pt x="214" y="95"/>
                    <a:pt x="206" y="79"/>
                    <a:pt x="197" y="56"/>
                  </a:cubicBezTo>
                  <a:cubicBezTo>
                    <a:pt x="185" y="82"/>
                    <a:pt x="184" y="110"/>
                    <a:pt x="192" y="135"/>
                  </a:cubicBezTo>
                  <a:cubicBezTo>
                    <a:pt x="164" y="167"/>
                    <a:pt x="144" y="210"/>
                    <a:pt x="141" y="254"/>
                  </a:cubicBezTo>
                  <a:cubicBezTo>
                    <a:pt x="141" y="258"/>
                    <a:pt x="141" y="261"/>
                    <a:pt x="141" y="264"/>
                  </a:cubicBezTo>
                  <a:cubicBezTo>
                    <a:pt x="137" y="273"/>
                    <a:pt x="134" y="283"/>
                    <a:pt x="132" y="293"/>
                  </a:cubicBezTo>
                  <a:cubicBezTo>
                    <a:pt x="130" y="308"/>
                    <a:pt x="130" y="324"/>
                    <a:pt x="133" y="339"/>
                  </a:cubicBezTo>
                  <a:cubicBezTo>
                    <a:pt x="136" y="355"/>
                    <a:pt x="142" y="369"/>
                    <a:pt x="151" y="380"/>
                  </a:cubicBezTo>
                  <a:cubicBezTo>
                    <a:pt x="157" y="389"/>
                    <a:pt x="166" y="395"/>
                    <a:pt x="175" y="399"/>
                  </a:cubicBezTo>
                  <a:cubicBezTo>
                    <a:pt x="188" y="427"/>
                    <a:pt x="206" y="452"/>
                    <a:pt x="228" y="470"/>
                  </a:cubicBezTo>
                  <a:cubicBezTo>
                    <a:pt x="225" y="498"/>
                    <a:pt x="214" y="520"/>
                    <a:pt x="181" y="534"/>
                  </a:cubicBezTo>
                  <a:cubicBezTo>
                    <a:pt x="106" y="565"/>
                    <a:pt x="0" y="574"/>
                    <a:pt x="3" y="668"/>
                  </a:cubicBezTo>
                  <a:cubicBezTo>
                    <a:pt x="3" y="688"/>
                    <a:pt x="11" y="709"/>
                    <a:pt x="24" y="730"/>
                  </a:cubicBezTo>
                  <a:cubicBezTo>
                    <a:pt x="316" y="730"/>
                    <a:pt x="316" y="730"/>
                    <a:pt x="316" y="730"/>
                  </a:cubicBezTo>
                  <a:cubicBezTo>
                    <a:pt x="610" y="730"/>
                    <a:pt x="610" y="730"/>
                    <a:pt x="610" y="730"/>
                  </a:cubicBezTo>
                  <a:cubicBezTo>
                    <a:pt x="622" y="709"/>
                    <a:pt x="630" y="688"/>
                    <a:pt x="631" y="668"/>
                  </a:cubicBezTo>
                  <a:cubicBezTo>
                    <a:pt x="633" y="574"/>
                    <a:pt x="528" y="565"/>
                    <a:pt x="453" y="534"/>
                  </a:cubicBezTo>
                  <a:close/>
                  <a:moveTo>
                    <a:pt x="189" y="384"/>
                  </a:moveTo>
                  <a:cubicBezTo>
                    <a:pt x="154" y="378"/>
                    <a:pt x="140" y="313"/>
                    <a:pt x="156" y="275"/>
                  </a:cubicBezTo>
                  <a:cubicBezTo>
                    <a:pt x="157" y="275"/>
                    <a:pt x="158" y="274"/>
                    <a:pt x="158" y="274"/>
                  </a:cubicBezTo>
                  <a:cubicBezTo>
                    <a:pt x="182" y="259"/>
                    <a:pt x="189" y="329"/>
                    <a:pt x="189" y="335"/>
                  </a:cubicBezTo>
                  <a:cubicBezTo>
                    <a:pt x="189" y="360"/>
                    <a:pt x="216" y="369"/>
                    <a:pt x="210" y="352"/>
                  </a:cubicBezTo>
                  <a:cubicBezTo>
                    <a:pt x="204" y="334"/>
                    <a:pt x="196" y="307"/>
                    <a:pt x="195" y="273"/>
                  </a:cubicBezTo>
                  <a:cubicBezTo>
                    <a:pt x="195" y="272"/>
                    <a:pt x="195" y="272"/>
                    <a:pt x="195" y="271"/>
                  </a:cubicBezTo>
                  <a:cubicBezTo>
                    <a:pt x="194" y="245"/>
                    <a:pt x="200" y="216"/>
                    <a:pt x="211" y="190"/>
                  </a:cubicBezTo>
                  <a:cubicBezTo>
                    <a:pt x="215" y="185"/>
                    <a:pt x="218" y="180"/>
                    <a:pt x="223" y="177"/>
                  </a:cubicBezTo>
                  <a:cubicBezTo>
                    <a:pt x="244" y="194"/>
                    <a:pt x="275" y="202"/>
                    <a:pt x="316" y="195"/>
                  </a:cubicBezTo>
                  <a:cubicBezTo>
                    <a:pt x="335" y="191"/>
                    <a:pt x="356" y="185"/>
                    <a:pt x="379" y="174"/>
                  </a:cubicBezTo>
                  <a:cubicBezTo>
                    <a:pt x="380" y="174"/>
                    <a:pt x="380" y="173"/>
                    <a:pt x="380" y="173"/>
                  </a:cubicBezTo>
                  <a:cubicBezTo>
                    <a:pt x="405" y="167"/>
                    <a:pt x="412" y="175"/>
                    <a:pt x="423" y="191"/>
                  </a:cubicBezTo>
                  <a:cubicBezTo>
                    <a:pt x="423" y="191"/>
                    <a:pt x="423" y="191"/>
                    <a:pt x="424" y="192"/>
                  </a:cubicBezTo>
                  <a:cubicBezTo>
                    <a:pt x="434" y="216"/>
                    <a:pt x="440" y="243"/>
                    <a:pt x="440" y="269"/>
                  </a:cubicBezTo>
                  <a:cubicBezTo>
                    <a:pt x="439" y="270"/>
                    <a:pt x="439" y="272"/>
                    <a:pt x="439" y="273"/>
                  </a:cubicBezTo>
                  <a:cubicBezTo>
                    <a:pt x="438" y="307"/>
                    <a:pt x="430" y="334"/>
                    <a:pt x="424" y="352"/>
                  </a:cubicBezTo>
                  <a:cubicBezTo>
                    <a:pt x="418" y="369"/>
                    <a:pt x="445" y="360"/>
                    <a:pt x="445" y="335"/>
                  </a:cubicBezTo>
                  <a:cubicBezTo>
                    <a:pt x="445" y="329"/>
                    <a:pt x="452" y="259"/>
                    <a:pt x="476" y="274"/>
                  </a:cubicBezTo>
                  <a:cubicBezTo>
                    <a:pt x="476" y="274"/>
                    <a:pt x="477" y="274"/>
                    <a:pt x="477" y="275"/>
                  </a:cubicBezTo>
                  <a:cubicBezTo>
                    <a:pt x="494" y="313"/>
                    <a:pt x="480" y="378"/>
                    <a:pt x="445" y="384"/>
                  </a:cubicBezTo>
                  <a:cubicBezTo>
                    <a:pt x="421" y="440"/>
                    <a:pt x="377" y="482"/>
                    <a:pt x="317" y="482"/>
                  </a:cubicBezTo>
                  <a:cubicBezTo>
                    <a:pt x="316" y="482"/>
                    <a:pt x="316" y="482"/>
                    <a:pt x="316" y="482"/>
                  </a:cubicBezTo>
                  <a:cubicBezTo>
                    <a:pt x="256" y="482"/>
                    <a:pt x="213" y="440"/>
                    <a:pt x="189" y="384"/>
                  </a:cubicBezTo>
                  <a:close/>
                  <a:moveTo>
                    <a:pt x="249" y="484"/>
                  </a:moveTo>
                  <a:cubicBezTo>
                    <a:pt x="268" y="496"/>
                    <a:pt x="291" y="502"/>
                    <a:pt x="316" y="503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43" y="503"/>
                    <a:pt x="366" y="496"/>
                    <a:pt x="387" y="483"/>
                  </a:cubicBezTo>
                  <a:cubicBezTo>
                    <a:pt x="391" y="500"/>
                    <a:pt x="401" y="518"/>
                    <a:pt x="414" y="532"/>
                  </a:cubicBezTo>
                  <a:cubicBezTo>
                    <a:pt x="374" y="581"/>
                    <a:pt x="346" y="601"/>
                    <a:pt x="319" y="630"/>
                  </a:cubicBezTo>
                  <a:cubicBezTo>
                    <a:pt x="318" y="629"/>
                    <a:pt x="317" y="629"/>
                    <a:pt x="316" y="628"/>
                  </a:cubicBezTo>
                  <a:cubicBezTo>
                    <a:pt x="292" y="612"/>
                    <a:pt x="262" y="579"/>
                    <a:pt x="224" y="525"/>
                  </a:cubicBezTo>
                  <a:cubicBezTo>
                    <a:pt x="235" y="513"/>
                    <a:pt x="244" y="498"/>
                    <a:pt x="249" y="484"/>
                  </a:cubicBezTo>
                  <a:close/>
                  <a:moveTo>
                    <a:pt x="403" y="669"/>
                  </a:moveTo>
                  <a:cubicBezTo>
                    <a:pt x="391" y="655"/>
                    <a:pt x="383" y="631"/>
                    <a:pt x="362" y="619"/>
                  </a:cubicBezTo>
                  <a:cubicBezTo>
                    <a:pt x="344" y="631"/>
                    <a:pt x="321" y="669"/>
                    <a:pt x="318" y="687"/>
                  </a:cubicBezTo>
                  <a:cubicBezTo>
                    <a:pt x="318" y="684"/>
                    <a:pt x="317" y="680"/>
                    <a:pt x="316" y="677"/>
                  </a:cubicBezTo>
                  <a:cubicBezTo>
                    <a:pt x="308" y="654"/>
                    <a:pt x="281" y="635"/>
                    <a:pt x="272" y="626"/>
                  </a:cubicBezTo>
                  <a:cubicBezTo>
                    <a:pt x="252" y="635"/>
                    <a:pt x="246" y="653"/>
                    <a:pt x="233" y="670"/>
                  </a:cubicBezTo>
                  <a:cubicBezTo>
                    <a:pt x="220" y="653"/>
                    <a:pt x="183" y="602"/>
                    <a:pt x="172" y="556"/>
                  </a:cubicBezTo>
                  <a:cubicBezTo>
                    <a:pt x="187" y="553"/>
                    <a:pt x="201" y="545"/>
                    <a:pt x="213" y="535"/>
                  </a:cubicBezTo>
                  <a:cubicBezTo>
                    <a:pt x="213" y="536"/>
                    <a:pt x="214" y="537"/>
                    <a:pt x="214" y="538"/>
                  </a:cubicBezTo>
                  <a:cubicBezTo>
                    <a:pt x="240" y="574"/>
                    <a:pt x="285" y="626"/>
                    <a:pt x="316" y="652"/>
                  </a:cubicBezTo>
                  <a:cubicBezTo>
                    <a:pt x="317" y="653"/>
                    <a:pt x="318" y="654"/>
                    <a:pt x="319" y="655"/>
                  </a:cubicBezTo>
                  <a:cubicBezTo>
                    <a:pt x="351" y="612"/>
                    <a:pt x="388" y="581"/>
                    <a:pt x="425" y="541"/>
                  </a:cubicBezTo>
                  <a:cubicBezTo>
                    <a:pt x="435" y="549"/>
                    <a:pt x="446" y="555"/>
                    <a:pt x="459" y="558"/>
                  </a:cubicBezTo>
                  <a:cubicBezTo>
                    <a:pt x="446" y="592"/>
                    <a:pt x="425" y="648"/>
                    <a:pt x="403" y="669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grpSp>
        <p:nvGrpSpPr>
          <p:cNvPr id="205" name="Group 204"/>
          <p:cNvGrpSpPr/>
          <p:nvPr/>
        </p:nvGrpSpPr>
        <p:grpSpPr>
          <a:xfrm>
            <a:off x="5246494" y="1338665"/>
            <a:ext cx="1479862" cy="773127"/>
            <a:chOff x="7362920" y="25762"/>
            <a:chExt cx="1479862" cy="773127"/>
          </a:xfrm>
        </p:grpSpPr>
        <p:grpSp>
          <p:nvGrpSpPr>
            <p:cNvPr id="118" name="Group 117"/>
            <p:cNvGrpSpPr/>
            <p:nvPr/>
          </p:nvGrpSpPr>
          <p:grpSpPr>
            <a:xfrm>
              <a:off x="7362920" y="25762"/>
              <a:ext cx="1479862" cy="773127"/>
              <a:chOff x="1729164" y="899866"/>
              <a:chExt cx="1479862" cy="773127"/>
            </a:xfrm>
          </p:grpSpPr>
          <p:sp>
            <p:nvSpPr>
              <p:cNvPr id="120" name="Oval 54"/>
              <p:cNvSpPr/>
              <p:nvPr/>
            </p:nvSpPr>
            <p:spPr>
              <a:xfrm>
                <a:off x="1729164" y="916113"/>
                <a:ext cx="756880" cy="756880"/>
              </a:xfrm>
              <a:prstGeom prst="ellipse">
                <a:avLst/>
              </a:prstGeom>
              <a:solidFill>
                <a:srgbClr val="7BB8E1"/>
              </a:solidFill>
              <a:ln w="28575" cap="flat" cmpd="sng" algn="ctr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sk-SK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grpSp>
            <p:nvGrpSpPr>
              <p:cNvPr id="121" name="Group 120"/>
              <p:cNvGrpSpPr/>
              <p:nvPr/>
            </p:nvGrpSpPr>
            <p:grpSpPr>
              <a:xfrm>
                <a:off x="2160051" y="899866"/>
                <a:ext cx="1048975" cy="756880"/>
                <a:chOff x="2686536" y="947104"/>
                <a:chExt cx="1048975" cy="756880"/>
              </a:xfrm>
            </p:grpSpPr>
            <p:sp>
              <p:nvSpPr>
                <p:cNvPr id="122" name="Oval 54"/>
                <p:cNvSpPr/>
                <p:nvPr/>
              </p:nvSpPr>
              <p:spPr>
                <a:xfrm>
                  <a:off x="2808374" y="947104"/>
                  <a:ext cx="756880" cy="756880"/>
                </a:xfrm>
                <a:prstGeom prst="ellipse">
                  <a:avLst/>
                </a:prstGeom>
                <a:solidFill>
                  <a:srgbClr val="9E90AF">
                    <a:lumMod val="75000"/>
                    <a:alpha val="80000"/>
                  </a:srgbClr>
                </a:solidFill>
                <a:ln w="25400" cap="flat" cmpd="sng" algn="ctr">
                  <a:solidFill>
                    <a:srgbClr val="507392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k-SK" sz="1350" b="0" i="0" u="none" strike="noStrike" kern="1200" cap="none" spc="0" normalizeH="0" baseline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123" name="TextBox 121"/>
                <p:cNvSpPr txBox="1"/>
                <p:nvPr/>
              </p:nvSpPr>
              <p:spPr>
                <a:xfrm>
                  <a:off x="2686536" y="1217683"/>
                  <a:ext cx="1048975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algn="ctr">
                    <a:defRPr sz="1100">
                      <a:solidFill>
                        <a:schemeClr val="bg1"/>
                      </a:solidFill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sk-SK" sz="1050" b="0" i="0" u="none" strike="noStrike" kern="0" cap="none" spc="0" normalizeH="0" baseline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Open Sans" charset="0"/>
                      <a:ea typeface="Open Sans" charset="0"/>
                      <a:cs typeface="Open Sans" charset="0"/>
                    </a:rPr>
                    <a:t>CHDO</a:t>
                  </a:r>
                </a:p>
              </p:txBody>
            </p:sp>
          </p:grpSp>
        </p:grpSp>
        <p:sp>
          <p:nvSpPr>
            <p:cNvPr id="204" name="Freeform 6"/>
            <p:cNvSpPr>
              <a:spLocks noEditPoints="1"/>
            </p:cNvSpPr>
            <p:nvPr/>
          </p:nvSpPr>
          <p:spPr bwMode="auto">
            <a:xfrm flipH="1">
              <a:off x="7462998" y="131064"/>
              <a:ext cx="478214" cy="509645"/>
            </a:xfrm>
            <a:custGeom>
              <a:avLst/>
              <a:gdLst>
                <a:gd name="T0" fmla="*/ 743 w 957"/>
                <a:gd name="T1" fmla="*/ 313 h 1020"/>
                <a:gd name="T2" fmla="*/ 756 w 957"/>
                <a:gd name="T3" fmla="*/ 428 h 1020"/>
                <a:gd name="T4" fmla="*/ 704 w 957"/>
                <a:gd name="T5" fmla="*/ 513 h 1020"/>
                <a:gd name="T6" fmla="*/ 724 w 957"/>
                <a:gd name="T7" fmla="*/ 341 h 1020"/>
                <a:gd name="T8" fmla="*/ 704 w 957"/>
                <a:gd name="T9" fmla="*/ 152 h 1020"/>
                <a:gd name="T10" fmla="*/ 953 w 957"/>
                <a:gd name="T11" fmla="*/ 925 h 1020"/>
                <a:gd name="T12" fmla="*/ 704 w 957"/>
                <a:gd name="T13" fmla="*/ 1020 h 1020"/>
                <a:gd name="T14" fmla="*/ 478 w 957"/>
                <a:gd name="T15" fmla="*/ 16 h 1020"/>
                <a:gd name="T16" fmla="*/ 704 w 957"/>
                <a:gd name="T17" fmla="*/ 308 h 1020"/>
                <a:gd name="T18" fmla="*/ 679 w 957"/>
                <a:gd name="T19" fmla="*/ 494 h 1020"/>
                <a:gd name="T20" fmla="*/ 704 w 957"/>
                <a:gd name="T21" fmla="*/ 513 h 1020"/>
                <a:gd name="T22" fmla="*/ 665 w 957"/>
                <a:gd name="T23" fmla="*/ 566 h 1020"/>
                <a:gd name="T24" fmla="*/ 684 w 957"/>
                <a:gd name="T25" fmla="*/ 723 h 1020"/>
                <a:gd name="T26" fmla="*/ 704 w 957"/>
                <a:gd name="T27" fmla="*/ 1020 h 1020"/>
                <a:gd name="T28" fmla="*/ 478 w 957"/>
                <a:gd name="T29" fmla="*/ 984 h 1020"/>
                <a:gd name="T30" fmla="*/ 493 w 957"/>
                <a:gd name="T31" fmla="*/ 969 h 1020"/>
                <a:gd name="T32" fmla="*/ 478 w 957"/>
                <a:gd name="T33" fmla="*/ 955 h 1020"/>
                <a:gd name="T34" fmla="*/ 480 w 957"/>
                <a:gd name="T35" fmla="*/ 945 h 1020"/>
                <a:gd name="T36" fmla="*/ 480 w 957"/>
                <a:gd name="T37" fmla="*/ 916 h 1020"/>
                <a:gd name="T38" fmla="*/ 478 w 957"/>
                <a:gd name="T39" fmla="*/ 901 h 1020"/>
                <a:gd name="T40" fmla="*/ 589 w 957"/>
                <a:gd name="T41" fmla="*/ 663 h 1020"/>
                <a:gd name="T42" fmla="*/ 479 w 957"/>
                <a:gd name="T43" fmla="*/ 709 h 1020"/>
                <a:gd name="T44" fmla="*/ 478 w 957"/>
                <a:gd name="T45" fmla="*/ 613 h 1020"/>
                <a:gd name="T46" fmla="*/ 519 w 957"/>
                <a:gd name="T47" fmla="*/ 628 h 1020"/>
                <a:gd name="T48" fmla="*/ 478 w 957"/>
                <a:gd name="T49" fmla="*/ 512 h 1020"/>
                <a:gd name="T50" fmla="*/ 587 w 957"/>
                <a:gd name="T51" fmla="*/ 502 h 1020"/>
                <a:gd name="T52" fmla="*/ 664 w 957"/>
                <a:gd name="T53" fmla="*/ 319 h 1020"/>
                <a:gd name="T54" fmla="*/ 478 w 957"/>
                <a:gd name="T55" fmla="*/ 16 h 1020"/>
                <a:gd name="T56" fmla="*/ 395 w 957"/>
                <a:gd name="T57" fmla="*/ 35 h 1020"/>
                <a:gd name="T58" fmla="*/ 478 w 957"/>
                <a:gd name="T59" fmla="*/ 16 h 1020"/>
                <a:gd name="T60" fmla="*/ 425 w 957"/>
                <a:gd name="T61" fmla="*/ 204 h 1020"/>
                <a:gd name="T62" fmla="*/ 294 w 957"/>
                <a:gd name="T63" fmla="*/ 284 h 1020"/>
                <a:gd name="T64" fmla="*/ 362 w 957"/>
                <a:gd name="T65" fmla="*/ 506 h 1020"/>
                <a:gd name="T66" fmla="*/ 477 w 957"/>
                <a:gd name="T67" fmla="*/ 478 h 1020"/>
                <a:gd name="T68" fmla="*/ 478 w 957"/>
                <a:gd name="T69" fmla="*/ 512 h 1020"/>
                <a:gd name="T70" fmla="*/ 438 w 957"/>
                <a:gd name="T71" fmla="*/ 628 h 1020"/>
                <a:gd name="T72" fmla="*/ 478 w 957"/>
                <a:gd name="T73" fmla="*/ 709 h 1020"/>
                <a:gd name="T74" fmla="*/ 370 w 957"/>
                <a:gd name="T75" fmla="*/ 665 h 1020"/>
                <a:gd name="T76" fmla="*/ 478 w 957"/>
                <a:gd name="T77" fmla="*/ 901 h 1020"/>
                <a:gd name="T78" fmla="*/ 478 w 957"/>
                <a:gd name="T79" fmla="*/ 916 h 1020"/>
                <a:gd name="T80" fmla="*/ 478 w 957"/>
                <a:gd name="T81" fmla="*/ 945 h 1020"/>
                <a:gd name="T82" fmla="*/ 466 w 957"/>
                <a:gd name="T83" fmla="*/ 969 h 1020"/>
                <a:gd name="T84" fmla="*/ 478 w 957"/>
                <a:gd name="T85" fmla="*/ 1020 h 1020"/>
                <a:gd name="T86" fmla="*/ 253 w 957"/>
                <a:gd name="T87" fmla="*/ 730 h 1020"/>
                <a:gd name="T88" fmla="*/ 342 w 957"/>
                <a:gd name="T89" fmla="*/ 640 h 1020"/>
                <a:gd name="T90" fmla="*/ 265 w 957"/>
                <a:gd name="T91" fmla="*/ 519 h 1020"/>
                <a:gd name="T92" fmla="*/ 253 w 957"/>
                <a:gd name="T93" fmla="*/ 477 h 1020"/>
                <a:gd name="T94" fmla="*/ 276 w 957"/>
                <a:gd name="T95" fmla="*/ 341 h 1020"/>
                <a:gd name="T96" fmla="*/ 253 w 957"/>
                <a:gd name="T97" fmla="*/ 143 h 1020"/>
                <a:gd name="T98" fmla="*/ 214 w 957"/>
                <a:gd name="T99" fmla="*/ 313 h 1020"/>
                <a:gd name="T100" fmla="*/ 253 w 957"/>
                <a:gd name="T101" fmla="*/ 310 h 1020"/>
                <a:gd name="T102" fmla="*/ 253 w 957"/>
                <a:gd name="T103" fmla="*/ 477 h 1020"/>
                <a:gd name="T104" fmla="*/ 227 w 957"/>
                <a:gd name="T105" fmla="*/ 490 h 1020"/>
                <a:gd name="T106" fmla="*/ 199 w 957"/>
                <a:gd name="T107" fmla="*/ 359 h 1020"/>
                <a:gd name="T108" fmla="*/ 253 w 957"/>
                <a:gd name="T109" fmla="*/ 1020 h 1020"/>
                <a:gd name="T110" fmla="*/ 3 w 957"/>
                <a:gd name="T111" fmla="*/ 925 h 1020"/>
                <a:gd name="T112" fmla="*/ 253 w 957"/>
                <a:gd name="T113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57" h="1020">
                  <a:moveTo>
                    <a:pt x="704" y="152"/>
                  </a:moveTo>
                  <a:cubicBezTo>
                    <a:pt x="723" y="197"/>
                    <a:pt x="736" y="251"/>
                    <a:pt x="743" y="313"/>
                  </a:cubicBezTo>
                  <a:cubicBezTo>
                    <a:pt x="750" y="327"/>
                    <a:pt x="755" y="342"/>
                    <a:pt x="757" y="359"/>
                  </a:cubicBezTo>
                  <a:cubicBezTo>
                    <a:pt x="761" y="381"/>
                    <a:pt x="760" y="406"/>
                    <a:pt x="756" y="428"/>
                  </a:cubicBezTo>
                  <a:cubicBezTo>
                    <a:pt x="751" y="452"/>
                    <a:pt x="742" y="473"/>
                    <a:pt x="729" y="490"/>
                  </a:cubicBezTo>
                  <a:cubicBezTo>
                    <a:pt x="722" y="500"/>
                    <a:pt x="713" y="508"/>
                    <a:pt x="704" y="513"/>
                  </a:cubicBezTo>
                  <a:cubicBezTo>
                    <a:pt x="704" y="476"/>
                    <a:pt x="704" y="476"/>
                    <a:pt x="704" y="476"/>
                  </a:cubicBezTo>
                  <a:cubicBezTo>
                    <a:pt x="730" y="445"/>
                    <a:pt x="739" y="384"/>
                    <a:pt x="724" y="341"/>
                  </a:cubicBezTo>
                  <a:cubicBezTo>
                    <a:pt x="718" y="320"/>
                    <a:pt x="710" y="310"/>
                    <a:pt x="704" y="308"/>
                  </a:cubicBezTo>
                  <a:lnTo>
                    <a:pt x="704" y="152"/>
                  </a:lnTo>
                  <a:close/>
                  <a:moveTo>
                    <a:pt x="704" y="731"/>
                  </a:moveTo>
                  <a:cubicBezTo>
                    <a:pt x="815" y="772"/>
                    <a:pt x="957" y="791"/>
                    <a:pt x="953" y="925"/>
                  </a:cubicBezTo>
                  <a:cubicBezTo>
                    <a:pt x="952" y="956"/>
                    <a:pt x="940" y="988"/>
                    <a:pt x="921" y="1020"/>
                  </a:cubicBezTo>
                  <a:cubicBezTo>
                    <a:pt x="704" y="1020"/>
                    <a:pt x="704" y="1020"/>
                    <a:pt x="704" y="1020"/>
                  </a:cubicBezTo>
                  <a:lnTo>
                    <a:pt x="704" y="731"/>
                  </a:lnTo>
                  <a:close/>
                  <a:moveTo>
                    <a:pt x="478" y="16"/>
                  </a:moveTo>
                  <a:cubicBezTo>
                    <a:pt x="588" y="0"/>
                    <a:pt x="661" y="52"/>
                    <a:pt x="704" y="152"/>
                  </a:cubicBezTo>
                  <a:cubicBezTo>
                    <a:pt x="704" y="308"/>
                    <a:pt x="704" y="308"/>
                    <a:pt x="704" y="308"/>
                  </a:cubicBezTo>
                  <a:cubicBezTo>
                    <a:pt x="693" y="305"/>
                    <a:pt x="684" y="321"/>
                    <a:pt x="680" y="350"/>
                  </a:cubicBezTo>
                  <a:cubicBezTo>
                    <a:pt x="675" y="381"/>
                    <a:pt x="674" y="429"/>
                    <a:pt x="679" y="494"/>
                  </a:cubicBezTo>
                  <a:cubicBezTo>
                    <a:pt x="688" y="491"/>
                    <a:pt x="697" y="484"/>
                    <a:pt x="704" y="476"/>
                  </a:cubicBezTo>
                  <a:cubicBezTo>
                    <a:pt x="704" y="513"/>
                    <a:pt x="704" y="513"/>
                    <a:pt x="704" y="513"/>
                  </a:cubicBezTo>
                  <a:cubicBezTo>
                    <a:pt x="700" y="515"/>
                    <a:pt x="696" y="517"/>
                    <a:pt x="692" y="519"/>
                  </a:cubicBezTo>
                  <a:cubicBezTo>
                    <a:pt x="684" y="535"/>
                    <a:pt x="675" y="552"/>
                    <a:pt x="665" y="566"/>
                  </a:cubicBezTo>
                  <a:cubicBezTo>
                    <a:pt x="654" y="594"/>
                    <a:pt x="635" y="619"/>
                    <a:pt x="614" y="640"/>
                  </a:cubicBezTo>
                  <a:cubicBezTo>
                    <a:pt x="621" y="675"/>
                    <a:pt x="640" y="705"/>
                    <a:pt x="684" y="723"/>
                  </a:cubicBezTo>
                  <a:cubicBezTo>
                    <a:pt x="690" y="726"/>
                    <a:pt x="697" y="728"/>
                    <a:pt x="704" y="731"/>
                  </a:cubicBezTo>
                  <a:cubicBezTo>
                    <a:pt x="704" y="1020"/>
                    <a:pt x="704" y="1020"/>
                    <a:pt x="704" y="1020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478" y="984"/>
                    <a:pt x="478" y="984"/>
                    <a:pt x="478" y="984"/>
                  </a:cubicBezTo>
                  <a:cubicBezTo>
                    <a:pt x="479" y="984"/>
                    <a:pt x="479" y="984"/>
                    <a:pt x="480" y="984"/>
                  </a:cubicBezTo>
                  <a:cubicBezTo>
                    <a:pt x="487" y="984"/>
                    <a:pt x="493" y="977"/>
                    <a:pt x="493" y="969"/>
                  </a:cubicBezTo>
                  <a:cubicBezTo>
                    <a:pt x="493" y="961"/>
                    <a:pt x="487" y="955"/>
                    <a:pt x="480" y="955"/>
                  </a:cubicBezTo>
                  <a:cubicBezTo>
                    <a:pt x="479" y="955"/>
                    <a:pt x="479" y="955"/>
                    <a:pt x="478" y="955"/>
                  </a:cubicBezTo>
                  <a:cubicBezTo>
                    <a:pt x="478" y="945"/>
                    <a:pt x="478" y="945"/>
                    <a:pt x="478" y="945"/>
                  </a:cubicBezTo>
                  <a:cubicBezTo>
                    <a:pt x="479" y="945"/>
                    <a:pt x="479" y="945"/>
                    <a:pt x="480" y="945"/>
                  </a:cubicBezTo>
                  <a:cubicBezTo>
                    <a:pt x="487" y="945"/>
                    <a:pt x="493" y="938"/>
                    <a:pt x="493" y="930"/>
                  </a:cubicBezTo>
                  <a:cubicBezTo>
                    <a:pt x="493" y="922"/>
                    <a:pt x="487" y="916"/>
                    <a:pt x="480" y="916"/>
                  </a:cubicBezTo>
                  <a:cubicBezTo>
                    <a:pt x="479" y="916"/>
                    <a:pt x="479" y="916"/>
                    <a:pt x="478" y="916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556" y="871"/>
                    <a:pt x="598" y="831"/>
                    <a:pt x="661" y="751"/>
                  </a:cubicBezTo>
                  <a:cubicBezTo>
                    <a:pt x="625" y="737"/>
                    <a:pt x="602" y="703"/>
                    <a:pt x="589" y="663"/>
                  </a:cubicBezTo>
                  <a:cubicBezTo>
                    <a:pt x="553" y="691"/>
                    <a:pt x="514" y="709"/>
                    <a:pt x="485" y="709"/>
                  </a:cubicBezTo>
                  <a:cubicBezTo>
                    <a:pt x="483" y="709"/>
                    <a:pt x="481" y="709"/>
                    <a:pt x="479" y="709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8" y="613"/>
                    <a:pt x="478" y="613"/>
                    <a:pt x="478" y="613"/>
                  </a:cubicBezTo>
                  <a:cubicBezTo>
                    <a:pt x="479" y="613"/>
                    <a:pt x="479" y="613"/>
                    <a:pt x="479" y="613"/>
                  </a:cubicBezTo>
                  <a:cubicBezTo>
                    <a:pt x="493" y="613"/>
                    <a:pt x="503" y="634"/>
                    <a:pt x="519" y="628"/>
                  </a:cubicBezTo>
                  <a:cubicBezTo>
                    <a:pt x="555" y="615"/>
                    <a:pt x="571" y="591"/>
                    <a:pt x="571" y="565"/>
                  </a:cubicBezTo>
                  <a:cubicBezTo>
                    <a:pt x="571" y="529"/>
                    <a:pt x="525" y="512"/>
                    <a:pt x="478" y="512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531" y="470"/>
                    <a:pt x="566" y="485"/>
                    <a:pt x="587" y="502"/>
                  </a:cubicBezTo>
                  <a:cubicBezTo>
                    <a:pt x="588" y="503"/>
                    <a:pt x="590" y="504"/>
                    <a:pt x="591" y="506"/>
                  </a:cubicBezTo>
                  <a:cubicBezTo>
                    <a:pt x="644" y="538"/>
                    <a:pt x="663" y="405"/>
                    <a:pt x="664" y="319"/>
                  </a:cubicBezTo>
                  <a:cubicBezTo>
                    <a:pt x="580" y="314"/>
                    <a:pt x="531" y="271"/>
                    <a:pt x="478" y="235"/>
                  </a:cubicBezTo>
                  <a:lnTo>
                    <a:pt x="478" y="16"/>
                  </a:lnTo>
                  <a:close/>
                  <a:moveTo>
                    <a:pt x="253" y="143"/>
                  </a:moveTo>
                  <a:cubicBezTo>
                    <a:pt x="281" y="83"/>
                    <a:pt x="325" y="38"/>
                    <a:pt x="395" y="35"/>
                  </a:cubicBezTo>
                  <a:cubicBezTo>
                    <a:pt x="408" y="31"/>
                    <a:pt x="422" y="27"/>
                    <a:pt x="437" y="25"/>
                  </a:cubicBezTo>
                  <a:cubicBezTo>
                    <a:pt x="451" y="21"/>
                    <a:pt x="465" y="18"/>
                    <a:pt x="478" y="16"/>
                  </a:cubicBezTo>
                  <a:cubicBezTo>
                    <a:pt x="478" y="235"/>
                    <a:pt x="478" y="235"/>
                    <a:pt x="478" y="235"/>
                  </a:cubicBezTo>
                  <a:cubicBezTo>
                    <a:pt x="461" y="223"/>
                    <a:pt x="444" y="212"/>
                    <a:pt x="425" y="204"/>
                  </a:cubicBezTo>
                  <a:cubicBezTo>
                    <a:pt x="378" y="183"/>
                    <a:pt x="333" y="179"/>
                    <a:pt x="316" y="207"/>
                  </a:cubicBezTo>
                  <a:cubicBezTo>
                    <a:pt x="303" y="228"/>
                    <a:pt x="296" y="254"/>
                    <a:pt x="294" y="284"/>
                  </a:cubicBezTo>
                  <a:cubicBezTo>
                    <a:pt x="294" y="285"/>
                    <a:pt x="294" y="287"/>
                    <a:pt x="294" y="289"/>
                  </a:cubicBezTo>
                  <a:cubicBezTo>
                    <a:pt x="290" y="370"/>
                    <a:pt x="303" y="542"/>
                    <a:pt x="362" y="506"/>
                  </a:cubicBezTo>
                  <a:cubicBezTo>
                    <a:pt x="364" y="504"/>
                    <a:pt x="365" y="503"/>
                    <a:pt x="367" y="502"/>
                  </a:cubicBezTo>
                  <a:cubicBezTo>
                    <a:pt x="388" y="485"/>
                    <a:pt x="423" y="469"/>
                    <a:pt x="477" y="478"/>
                  </a:cubicBezTo>
                  <a:cubicBezTo>
                    <a:pt x="478" y="478"/>
                    <a:pt x="478" y="478"/>
                    <a:pt x="478" y="478"/>
                  </a:cubicBezTo>
                  <a:cubicBezTo>
                    <a:pt x="478" y="512"/>
                    <a:pt x="478" y="512"/>
                    <a:pt x="478" y="512"/>
                  </a:cubicBezTo>
                  <a:cubicBezTo>
                    <a:pt x="432" y="512"/>
                    <a:pt x="384" y="529"/>
                    <a:pt x="382" y="561"/>
                  </a:cubicBezTo>
                  <a:cubicBezTo>
                    <a:pt x="380" y="588"/>
                    <a:pt x="400" y="615"/>
                    <a:pt x="438" y="628"/>
                  </a:cubicBezTo>
                  <a:cubicBezTo>
                    <a:pt x="454" y="634"/>
                    <a:pt x="464" y="613"/>
                    <a:pt x="478" y="613"/>
                  </a:cubicBezTo>
                  <a:cubicBezTo>
                    <a:pt x="478" y="709"/>
                    <a:pt x="478" y="709"/>
                    <a:pt x="478" y="709"/>
                  </a:cubicBezTo>
                  <a:cubicBezTo>
                    <a:pt x="477" y="709"/>
                    <a:pt x="475" y="709"/>
                    <a:pt x="472" y="709"/>
                  </a:cubicBezTo>
                  <a:cubicBezTo>
                    <a:pt x="444" y="709"/>
                    <a:pt x="405" y="692"/>
                    <a:pt x="370" y="665"/>
                  </a:cubicBezTo>
                  <a:cubicBezTo>
                    <a:pt x="357" y="704"/>
                    <a:pt x="334" y="737"/>
                    <a:pt x="298" y="751"/>
                  </a:cubicBezTo>
                  <a:cubicBezTo>
                    <a:pt x="358" y="841"/>
                    <a:pt x="407" y="878"/>
                    <a:pt x="478" y="901"/>
                  </a:cubicBezTo>
                  <a:cubicBezTo>
                    <a:pt x="478" y="901"/>
                    <a:pt x="478" y="901"/>
                    <a:pt x="478" y="901"/>
                  </a:cubicBezTo>
                  <a:cubicBezTo>
                    <a:pt x="478" y="916"/>
                    <a:pt x="478" y="916"/>
                    <a:pt x="478" y="916"/>
                  </a:cubicBezTo>
                  <a:cubicBezTo>
                    <a:pt x="471" y="916"/>
                    <a:pt x="466" y="923"/>
                    <a:pt x="466" y="930"/>
                  </a:cubicBezTo>
                  <a:cubicBezTo>
                    <a:pt x="466" y="938"/>
                    <a:pt x="471" y="944"/>
                    <a:pt x="478" y="945"/>
                  </a:cubicBezTo>
                  <a:cubicBezTo>
                    <a:pt x="478" y="955"/>
                    <a:pt x="478" y="955"/>
                    <a:pt x="478" y="955"/>
                  </a:cubicBezTo>
                  <a:cubicBezTo>
                    <a:pt x="471" y="956"/>
                    <a:pt x="466" y="962"/>
                    <a:pt x="466" y="969"/>
                  </a:cubicBezTo>
                  <a:cubicBezTo>
                    <a:pt x="466" y="977"/>
                    <a:pt x="471" y="983"/>
                    <a:pt x="478" y="984"/>
                  </a:cubicBezTo>
                  <a:cubicBezTo>
                    <a:pt x="478" y="1020"/>
                    <a:pt x="478" y="1020"/>
                    <a:pt x="478" y="1020"/>
                  </a:cubicBezTo>
                  <a:cubicBezTo>
                    <a:pt x="253" y="1020"/>
                    <a:pt x="253" y="1020"/>
                    <a:pt x="253" y="1020"/>
                  </a:cubicBezTo>
                  <a:cubicBezTo>
                    <a:pt x="253" y="730"/>
                    <a:pt x="253" y="730"/>
                    <a:pt x="253" y="730"/>
                  </a:cubicBezTo>
                  <a:cubicBezTo>
                    <a:pt x="260" y="728"/>
                    <a:pt x="266" y="726"/>
                    <a:pt x="272" y="723"/>
                  </a:cubicBezTo>
                  <a:cubicBezTo>
                    <a:pt x="317" y="704"/>
                    <a:pt x="336" y="675"/>
                    <a:pt x="342" y="640"/>
                  </a:cubicBezTo>
                  <a:cubicBezTo>
                    <a:pt x="322" y="619"/>
                    <a:pt x="304" y="595"/>
                    <a:pt x="293" y="569"/>
                  </a:cubicBezTo>
                  <a:cubicBezTo>
                    <a:pt x="282" y="554"/>
                    <a:pt x="273" y="537"/>
                    <a:pt x="265" y="519"/>
                  </a:cubicBezTo>
                  <a:cubicBezTo>
                    <a:pt x="261" y="517"/>
                    <a:pt x="257" y="516"/>
                    <a:pt x="253" y="513"/>
                  </a:cubicBezTo>
                  <a:cubicBezTo>
                    <a:pt x="253" y="477"/>
                    <a:pt x="253" y="477"/>
                    <a:pt x="253" y="477"/>
                  </a:cubicBezTo>
                  <a:cubicBezTo>
                    <a:pt x="260" y="485"/>
                    <a:pt x="269" y="491"/>
                    <a:pt x="278" y="494"/>
                  </a:cubicBezTo>
                  <a:cubicBezTo>
                    <a:pt x="283" y="431"/>
                    <a:pt x="283" y="374"/>
                    <a:pt x="276" y="341"/>
                  </a:cubicBezTo>
                  <a:cubicBezTo>
                    <a:pt x="271" y="317"/>
                    <a:pt x="262" y="308"/>
                    <a:pt x="253" y="310"/>
                  </a:cubicBezTo>
                  <a:lnTo>
                    <a:pt x="253" y="143"/>
                  </a:lnTo>
                  <a:close/>
                  <a:moveTo>
                    <a:pt x="214" y="313"/>
                  </a:moveTo>
                  <a:cubicBezTo>
                    <a:pt x="214" y="313"/>
                    <a:pt x="214" y="313"/>
                    <a:pt x="214" y="313"/>
                  </a:cubicBezTo>
                  <a:cubicBezTo>
                    <a:pt x="218" y="258"/>
                    <a:pt x="229" y="195"/>
                    <a:pt x="253" y="143"/>
                  </a:cubicBezTo>
                  <a:cubicBezTo>
                    <a:pt x="253" y="310"/>
                    <a:pt x="253" y="310"/>
                    <a:pt x="253" y="310"/>
                  </a:cubicBezTo>
                  <a:cubicBezTo>
                    <a:pt x="246" y="312"/>
                    <a:pt x="238" y="323"/>
                    <a:pt x="233" y="339"/>
                  </a:cubicBezTo>
                  <a:cubicBezTo>
                    <a:pt x="217" y="383"/>
                    <a:pt x="226" y="445"/>
                    <a:pt x="253" y="477"/>
                  </a:cubicBezTo>
                  <a:cubicBezTo>
                    <a:pt x="253" y="513"/>
                    <a:pt x="253" y="513"/>
                    <a:pt x="253" y="513"/>
                  </a:cubicBezTo>
                  <a:cubicBezTo>
                    <a:pt x="243" y="508"/>
                    <a:pt x="235" y="500"/>
                    <a:pt x="227" y="490"/>
                  </a:cubicBezTo>
                  <a:cubicBezTo>
                    <a:pt x="214" y="473"/>
                    <a:pt x="206" y="452"/>
                    <a:pt x="201" y="428"/>
                  </a:cubicBezTo>
                  <a:cubicBezTo>
                    <a:pt x="196" y="406"/>
                    <a:pt x="195" y="381"/>
                    <a:pt x="199" y="359"/>
                  </a:cubicBezTo>
                  <a:cubicBezTo>
                    <a:pt x="202" y="342"/>
                    <a:pt x="206" y="326"/>
                    <a:pt x="214" y="313"/>
                  </a:cubicBezTo>
                  <a:moveTo>
                    <a:pt x="253" y="1020"/>
                  </a:moveTo>
                  <a:cubicBezTo>
                    <a:pt x="35" y="1020"/>
                    <a:pt x="35" y="1020"/>
                    <a:pt x="35" y="1020"/>
                  </a:cubicBezTo>
                  <a:cubicBezTo>
                    <a:pt x="16" y="988"/>
                    <a:pt x="4" y="956"/>
                    <a:pt x="3" y="925"/>
                  </a:cubicBezTo>
                  <a:cubicBezTo>
                    <a:pt x="0" y="791"/>
                    <a:pt x="142" y="772"/>
                    <a:pt x="253" y="730"/>
                  </a:cubicBezTo>
                  <a:lnTo>
                    <a:pt x="253" y="102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800" b="0" i="0" u="none" strike="noStrike" kern="1200" cap="none" spc="0" normalizeH="0" baseline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</p:grpSp>
      <p:sp>
        <p:nvSpPr>
          <p:cNvPr id="52" name="Obojsmerná vodorovná šípka 61"/>
          <p:cNvSpPr/>
          <p:nvPr/>
        </p:nvSpPr>
        <p:spPr>
          <a:xfrm rot="16200000">
            <a:off x="6097121" y="4105374"/>
            <a:ext cx="383359" cy="188119"/>
          </a:xfrm>
          <a:prstGeom prst="leftRightArrow">
            <a:avLst/>
          </a:prstGeom>
          <a:solidFill>
            <a:srgbClr val="3E5972">
              <a:lumMod val="50000"/>
              <a:alpha val="51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206" name="Obojsmerná vodorovná šípka 61"/>
          <p:cNvSpPr/>
          <p:nvPr/>
        </p:nvSpPr>
        <p:spPr>
          <a:xfrm rot="16200000">
            <a:off x="2260858" y="4112694"/>
            <a:ext cx="383359" cy="188119"/>
          </a:xfrm>
          <a:prstGeom prst="leftRightArrow">
            <a:avLst/>
          </a:prstGeom>
          <a:solidFill>
            <a:srgbClr val="3E5972">
              <a:lumMod val="50000"/>
              <a:alpha val="51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207" name="Obojsmerná vodorovná šípka 61"/>
          <p:cNvSpPr/>
          <p:nvPr/>
        </p:nvSpPr>
        <p:spPr>
          <a:xfrm>
            <a:off x="8202148" y="2869054"/>
            <a:ext cx="564419" cy="211650"/>
          </a:xfrm>
          <a:prstGeom prst="leftRightArrow">
            <a:avLst/>
          </a:prstGeom>
          <a:solidFill>
            <a:srgbClr val="3E5972">
              <a:lumMod val="50000"/>
              <a:alpha val="51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k-SK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209" name="Straight Connector 96"/>
          <p:cNvCxnSpPr>
            <a:stCxn id="190" idx="2"/>
            <a:endCxn id="175" idx="4"/>
          </p:cNvCxnSpPr>
          <p:nvPr/>
        </p:nvCxnSpPr>
        <p:spPr>
          <a:xfrm flipH="1" flipV="1">
            <a:off x="1347089" y="5579840"/>
            <a:ext cx="552724" cy="438452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212" name="Straight Connector 96"/>
          <p:cNvCxnSpPr>
            <a:stCxn id="190" idx="7"/>
            <a:endCxn id="183" idx="3"/>
          </p:cNvCxnSpPr>
          <p:nvPr/>
        </p:nvCxnSpPr>
        <p:spPr>
          <a:xfrm flipV="1">
            <a:off x="2545850" y="5432718"/>
            <a:ext cx="328389" cy="317977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215" name="Straight Connector 96"/>
          <p:cNvCxnSpPr/>
          <p:nvPr/>
        </p:nvCxnSpPr>
        <p:spPr>
          <a:xfrm flipH="1" flipV="1">
            <a:off x="7042185" y="2645495"/>
            <a:ext cx="13145" cy="49026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218" name="Straight Connector 96"/>
          <p:cNvCxnSpPr>
            <a:stCxn id="183" idx="2"/>
          </p:cNvCxnSpPr>
          <p:nvPr/>
        </p:nvCxnSpPr>
        <p:spPr>
          <a:xfrm flipH="1">
            <a:off x="2285738" y="5165121"/>
            <a:ext cx="477658" cy="20032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cxnSp>
        <p:nvCxnSpPr>
          <p:cNvPr id="222" name="Straight Connector 96"/>
          <p:cNvCxnSpPr/>
          <p:nvPr/>
        </p:nvCxnSpPr>
        <p:spPr>
          <a:xfrm flipH="1" flipV="1">
            <a:off x="6101816" y="5432913"/>
            <a:ext cx="424687" cy="1001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grpSp>
        <p:nvGrpSpPr>
          <p:cNvPr id="224" name="Group 223"/>
          <p:cNvGrpSpPr/>
          <p:nvPr/>
        </p:nvGrpSpPr>
        <p:grpSpPr>
          <a:xfrm>
            <a:off x="4995075" y="5847632"/>
            <a:ext cx="423782" cy="567066"/>
            <a:chOff x="1152462" y="3035197"/>
            <a:chExt cx="423782" cy="567066"/>
          </a:xfrm>
        </p:grpSpPr>
        <p:sp>
          <p:nvSpPr>
            <p:cNvPr id="225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226" name="TextBox 120"/>
            <p:cNvSpPr txBox="1"/>
            <p:nvPr/>
          </p:nvSpPr>
          <p:spPr>
            <a:xfrm>
              <a:off x="1225937" y="3222021"/>
              <a:ext cx="32540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1</a:t>
              </a:r>
              <a:endParaRPr lang="sk-SK" sz="135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>
            <a:off x="6770762" y="5835482"/>
            <a:ext cx="449180" cy="567066"/>
            <a:chOff x="1148510" y="3035197"/>
            <a:chExt cx="449180" cy="567066"/>
          </a:xfrm>
        </p:grpSpPr>
        <p:sp>
          <p:nvSpPr>
            <p:cNvPr id="228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229" name="TextBox 120"/>
            <p:cNvSpPr txBox="1"/>
            <p:nvPr/>
          </p:nvSpPr>
          <p:spPr>
            <a:xfrm>
              <a:off x="1148510" y="3234171"/>
              <a:ext cx="44918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0-1</a:t>
              </a:r>
              <a:endParaRPr lang="sk-SK" sz="135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973371" y="5584237"/>
            <a:ext cx="568515" cy="567066"/>
            <a:chOff x="1152462" y="3035197"/>
            <a:chExt cx="568515" cy="567066"/>
          </a:xfrm>
        </p:grpSpPr>
        <p:sp>
          <p:nvSpPr>
            <p:cNvPr id="231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232" name="TextBox 120"/>
            <p:cNvSpPr txBox="1"/>
            <p:nvPr/>
          </p:nvSpPr>
          <p:spPr>
            <a:xfrm>
              <a:off x="1176052" y="3225554"/>
              <a:ext cx="54492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&gt;1</a:t>
              </a:r>
            </a:p>
          </p:txBody>
        </p:sp>
      </p:grpSp>
      <p:grpSp>
        <p:nvGrpSpPr>
          <p:cNvPr id="233" name="Group 232"/>
          <p:cNvGrpSpPr/>
          <p:nvPr/>
        </p:nvGrpSpPr>
        <p:grpSpPr>
          <a:xfrm>
            <a:off x="3822314" y="5340072"/>
            <a:ext cx="568515" cy="567066"/>
            <a:chOff x="1152462" y="3035197"/>
            <a:chExt cx="568515" cy="567066"/>
          </a:xfrm>
        </p:grpSpPr>
        <p:sp>
          <p:nvSpPr>
            <p:cNvPr id="234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235" name="TextBox 120"/>
            <p:cNvSpPr txBox="1"/>
            <p:nvPr/>
          </p:nvSpPr>
          <p:spPr>
            <a:xfrm>
              <a:off x="1176052" y="3225554"/>
              <a:ext cx="54492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 dirty="0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&gt;1</a:t>
              </a:r>
            </a:p>
          </p:txBody>
        </p:sp>
      </p:grpSp>
      <p:grpSp>
        <p:nvGrpSpPr>
          <p:cNvPr id="236" name="Group 235"/>
          <p:cNvGrpSpPr/>
          <p:nvPr/>
        </p:nvGrpSpPr>
        <p:grpSpPr>
          <a:xfrm>
            <a:off x="3013532" y="5964484"/>
            <a:ext cx="614745" cy="567066"/>
            <a:chOff x="1152462" y="3035197"/>
            <a:chExt cx="614745" cy="567066"/>
          </a:xfrm>
        </p:grpSpPr>
        <p:sp>
          <p:nvSpPr>
            <p:cNvPr id="237" name="Freeform 71"/>
            <p:cNvSpPr/>
            <p:nvPr/>
          </p:nvSpPr>
          <p:spPr>
            <a:xfrm rot="10800000" flipV="1">
              <a:off x="1152462" y="3035197"/>
              <a:ext cx="423782" cy="567066"/>
            </a:xfrm>
            <a:custGeom>
              <a:avLst/>
              <a:gdLst>
                <a:gd name="connsiteX0" fmla="*/ 228449 w 456898"/>
                <a:gd name="connsiteY0" fmla="*/ 611379 h 611379"/>
                <a:gd name="connsiteX1" fmla="*/ 456898 w 456898"/>
                <a:gd name="connsiteY1" fmla="*/ 382930 h 611379"/>
                <a:gd name="connsiteX2" fmla="*/ 317372 w 456898"/>
                <a:gd name="connsiteY2" fmla="*/ 172434 h 611379"/>
                <a:gd name="connsiteX3" fmla="*/ 299993 w 456898"/>
                <a:gd name="connsiteY3" fmla="*/ 168925 h 611379"/>
                <a:gd name="connsiteX4" fmla="*/ 228448 w 456898"/>
                <a:gd name="connsiteY4" fmla="*/ 0 h 611379"/>
                <a:gd name="connsiteX5" fmla="*/ 156903 w 456898"/>
                <a:gd name="connsiteY5" fmla="*/ 168926 h 611379"/>
                <a:gd name="connsiteX6" fmla="*/ 139526 w 456898"/>
                <a:gd name="connsiteY6" fmla="*/ 172434 h 611379"/>
                <a:gd name="connsiteX7" fmla="*/ 0 w 456898"/>
                <a:gd name="connsiteY7" fmla="*/ 382930 h 611379"/>
                <a:gd name="connsiteX8" fmla="*/ 228449 w 456898"/>
                <a:gd name="connsiteY8" fmla="*/ 611379 h 611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6898" h="611379">
                  <a:moveTo>
                    <a:pt x="228449" y="611379"/>
                  </a:moveTo>
                  <a:cubicBezTo>
                    <a:pt x="354618" y="611379"/>
                    <a:pt x="456898" y="509099"/>
                    <a:pt x="456898" y="382930"/>
                  </a:cubicBezTo>
                  <a:cubicBezTo>
                    <a:pt x="456898" y="288303"/>
                    <a:pt x="399366" y="207114"/>
                    <a:pt x="317372" y="172434"/>
                  </a:cubicBezTo>
                  <a:lnTo>
                    <a:pt x="299993" y="168925"/>
                  </a:lnTo>
                  <a:lnTo>
                    <a:pt x="228448" y="0"/>
                  </a:lnTo>
                  <a:lnTo>
                    <a:pt x="156903" y="168926"/>
                  </a:lnTo>
                  <a:lnTo>
                    <a:pt x="139526" y="172434"/>
                  </a:lnTo>
                  <a:cubicBezTo>
                    <a:pt x="57532" y="207114"/>
                    <a:pt x="0" y="288303"/>
                    <a:pt x="0" y="382930"/>
                  </a:cubicBezTo>
                  <a:cubicBezTo>
                    <a:pt x="0" y="509099"/>
                    <a:pt x="102280" y="611379"/>
                    <a:pt x="228449" y="611379"/>
                  </a:cubicBezTo>
                  <a:close/>
                </a:path>
              </a:pathLst>
            </a:cu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sk-SK" sz="1350" dirty="0">
                <a:solidFill>
                  <a:schemeClr val="bg1"/>
                </a:solidFill>
                <a:latin typeface="Calibri" panose="020F0502020204030204"/>
                <a:ea typeface=""/>
                <a:cs typeface="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k-SK" sz="135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238" name="TextBox 120"/>
            <p:cNvSpPr txBox="1"/>
            <p:nvPr/>
          </p:nvSpPr>
          <p:spPr>
            <a:xfrm>
              <a:off x="1222282" y="3234468"/>
              <a:ext cx="54492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350" b="1">
                  <a:solidFill>
                    <a:schemeClr val="bg1"/>
                  </a:solidFill>
                  <a:latin typeface="Open Sans" charset="0"/>
                  <a:ea typeface="Open Sans" charset="0"/>
                  <a:cs typeface="Open Sans" charset="0"/>
                </a:rPr>
                <a:t>1</a:t>
              </a:r>
              <a:endParaRPr lang="sk-SK" sz="135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sp>
        <p:nvSpPr>
          <p:cNvPr id="239" name="TextBox 120"/>
          <p:cNvSpPr txBox="1"/>
          <p:nvPr/>
        </p:nvSpPr>
        <p:spPr>
          <a:xfrm>
            <a:off x="8660418" y="5694160"/>
            <a:ext cx="2930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350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Povinné osoby môžu preniesť časť svojej zodpovednosti za dátovú kvalitu a publikovanie na centrálnu úroveň</a:t>
            </a:r>
          </a:p>
        </p:txBody>
      </p:sp>
      <p:sp>
        <p:nvSpPr>
          <p:cNvPr id="154" name="Content Placeholder 1"/>
          <p:cNvSpPr>
            <a:spLocks noGrp="1"/>
          </p:cNvSpPr>
          <p:nvPr/>
        </p:nvSpPr>
        <p:spPr>
          <a:xfrm>
            <a:off x="838200" y="963978"/>
            <a:ext cx="10515600" cy="6349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k-SK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budúcnosti bude potrebné vytvoriť kompetenčné centrum, ktoré problematiku dát zastreší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sk-SK" sz="20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9556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dirty="0"/>
              <a:t>Organizácia – </a:t>
            </a:r>
            <a:r>
              <a:rPr lang="sk-SK" b="0" dirty="0"/>
              <a:t>Manažment oprávnení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212554" y="2379856"/>
            <a:ext cx="5468642" cy="2589219"/>
            <a:chOff x="4019359" y="1562560"/>
            <a:chExt cx="7291522" cy="41400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5846070" y="1562560"/>
              <a:ext cx="0" cy="414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662148" y="1562560"/>
              <a:ext cx="0" cy="414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019359" y="1562560"/>
              <a:ext cx="0" cy="414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509188" y="1562560"/>
              <a:ext cx="0" cy="414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1310881" y="1562560"/>
              <a:ext cx="0" cy="414000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ctangle 32"/>
          <p:cNvSpPr/>
          <p:nvPr/>
        </p:nvSpPr>
        <p:spPr>
          <a:xfrm>
            <a:off x="1922153" y="3900225"/>
            <a:ext cx="7759985" cy="355666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350" dirty="0">
              <a:solidFill>
                <a:srgbClr val="161F28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922153" y="3177621"/>
            <a:ext cx="7759985" cy="355666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350" dirty="0">
              <a:solidFill>
                <a:srgbClr val="161F28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922153" y="4613409"/>
            <a:ext cx="7759985" cy="355666"/>
          </a:xfrm>
          <a:prstGeom prst="rect">
            <a:avLst/>
          </a:prstGeom>
          <a:solidFill>
            <a:schemeClr val="tx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350" dirty="0">
              <a:solidFill>
                <a:srgbClr val="161F28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211615" y="2847742"/>
            <a:ext cx="1370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350" b="1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Občania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17958" y="2834823"/>
            <a:ext cx="22885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350" b="1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Povinná osoba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581178" y="2847742"/>
            <a:ext cx="1370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350" b="1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Podnikatelia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960032" y="2866056"/>
            <a:ext cx="1370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350" b="1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Adresy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324043" y="2847742"/>
            <a:ext cx="13700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350" b="1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Vozidlá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17958" y="3251579"/>
            <a:ext cx="22885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Ministerstvo vnútra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17958" y="3609025"/>
            <a:ext cx="22885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Ministerstvo financií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929618" y="3885810"/>
            <a:ext cx="2288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Ministerstvo práce, sociálnych vecí a rodiny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917958" y="4336624"/>
            <a:ext cx="22885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Ministerstvo spravodlivosti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917958" y="4687367"/>
            <a:ext cx="22885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rPr>
              <a:t>Ministerstvo školstva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6074735" y="2354981"/>
            <a:ext cx="471181" cy="468802"/>
            <a:chOff x="7169151" y="-250825"/>
            <a:chExt cx="2514599" cy="2501900"/>
          </a:xfrm>
          <a:solidFill>
            <a:schemeClr val="accent2"/>
          </a:solidFill>
        </p:grpSpPr>
        <p:sp>
          <p:nvSpPr>
            <p:cNvPr id="58" name="Freeform 21"/>
            <p:cNvSpPr>
              <a:spLocks noEditPoints="1"/>
            </p:cNvSpPr>
            <p:nvPr/>
          </p:nvSpPr>
          <p:spPr bwMode="auto">
            <a:xfrm>
              <a:off x="7169151" y="-15875"/>
              <a:ext cx="2292350" cy="2266950"/>
            </a:xfrm>
            <a:custGeom>
              <a:avLst/>
              <a:gdLst>
                <a:gd name="T0" fmla="*/ 432 w 608"/>
                <a:gd name="T1" fmla="*/ 15 h 602"/>
                <a:gd name="T2" fmla="*/ 395 w 608"/>
                <a:gd name="T3" fmla="*/ 0 h 602"/>
                <a:gd name="T4" fmla="*/ 359 w 608"/>
                <a:gd name="T5" fmla="*/ 15 h 602"/>
                <a:gd name="T6" fmla="*/ 329 w 608"/>
                <a:gd name="T7" fmla="*/ 45 h 602"/>
                <a:gd name="T8" fmla="*/ 314 w 608"/>
                <a:gd name="T9" fmla="*/ 81 h 602"/>
                <a:gd name="T10" fmla="*/ 322 w 608"/>
                <a:gd name="T11" fmla="*/ 109 h 602"/>
                <a:gd name="T12" fmla="*/ 40 w 608"/>
                <a:gd name="T13" fmla="*/ 222 h 602"/>
                <a:gd name="T14" fmla="*/ 4 w 608"/>
                <a:gd name="T15" fmla="*/ 267 h 602"/>
                <a:gd name="T16" fmla="*/ 21 w 608"/>
                <a:gd name="T17" fmla="*/ 323 h 602"/>
                <a:gd name="T18" fmla="*/ 285 w 608"/>
                <a:gd name="T19" fmla="*/ 584 h 602"/>
                <a:gd name="T20" fmla="*/ 328 w 608"/>
                <a:gd name="T21" fmla="*/ 602 h 602"/>
                <a:gd name="T22" fmla="*/ 329 w 608"/>
                <a:gd name="T23" fmla="*/ 602 h 602"/>
                <a:gd name="T24" fmla="*/ 342 w 608"/>
                <a:gd name="T25" fmla="*/ 601 h 602"/>
                <a:gd name="T26" fmla="*/ 387 w 608"/>
                <a:gd name="T27" fmla="*/ 563 h 602"/>
                <a:gd name="T28" fmla="*/ 498 w 608"/>
                <a:gd name="T29" fmla="*/ 285 h 602"/>
                <a:gd name="T30" fmla="*/ 526 w 608"/>
                <a:gd name="T31" fmla="*/ 294 h 602"/>
                <a:gd name="T32" fmla="*/ 563 w 608"/>
                <a:gd name="T33" fmla="*/ 278 h 602"/>
                <a:gd name="T34" fmla="*/ 592 w 608"/>
                <a:gd name="T35" fmla="*/ 249 h 602"/>
                <a:gd name="T36" fmla="*/ 608 w 608"/>
                <a:gd name="T37" fmla="*/ 212 h 602"/>
                <a:gd name="T38" fmla="*/ 592 w 608"/>
                <a:gd name="T39" fmla="*/ 176 h 602"/>
                <a:gd name="T40" fmla="*/ 432 w 608"/>
                <a:gd name="T41" fmla="*/ 15 h 602"/>
                <a:gd name="T42" fmla="*/ 349 w 608"/>
                <a:gd name="T43" fmla="*/ 547 h 602"/>
                <a:gd name="T44" fmla="*/ 334 w 608"/>
                <a:gd name="T45" fmla="*/ 560 h 602"/>
                <a:gd name="T46" fmla="*/ 329 w 608"/>
                <a:gd name="T47" fmla="*/ 561 h 602"/>
                <a:gd name="T48" fmla="*/ 315 w 608"/>
                <a:gd name="T49" fmla="*/ 554 h 602"/>
                <a:gd name="T50" fmla="*/ 51 w 608"/>
                <a:gd name="T51" fmla="*/ 293 h 602"/>
                <a:gd name="T52" fmla="*/ 45 w 608"/>
                <a:gd name="T53" fmla="*/ 275 h 602"/>
                <a:gd name="T54" fmla="*/ 57 w 608"/>
                <a:gd name="T55" fmla="*/ 260 h 602"/>
                <a:gd name="T56" fmla="*/ 186 w 608"/>
                <a:gd name="T57" fmla="*/ 208 h 602"/>
                <a:gd name="T58" fmla="*/ 447 w 608"/>
                <a:gd name="T59" fmla="*/ 302 h 602"/>
                <a:gd name="T60" fmla="*/ 349 w 608"/>
                <a:gd name="T61" fmla="*/ 547 h 602"/>
                <a:gd name="T62" fmla="*/ 563 w 608"/>
                <a:gd name="T63" fmla="*/ 220 h 602"/>
                <a:gd name="T64" fmla="*/ 534 w 608"/>
                <a:gd name="T65" fmla="*/ 249 h 602"/>
                <a:gd name="T66" fmla="*/ 519 w 608"/>
                <a:gd name="T67" fmla="*/ 249 h 602"/>
                <a:gd name="T68" fmla="*/ 482 w 608"/>
                <a:gd name="T69" fmla="*/ 212 h 602"/>
                <a:gd name="T70" fmla="*/ 453 w 608"/>
                <a:gd name="T71" fmla="*/ 287 h 602"/>
                <a:gd name="T72" fmla="*/ 455 w 608"/>
                <a:gd name="T73" fmla="*/ 281 h 602"/>
                <a:gd name="T74" fmla="*/ 272 w 608"/>
                <a:gd name="T75" fmla="*/ 203 h 602"/>
                <a:gd name="T76" fmla="*/ 218 w 608"/>
                <a:gd name="T77" fmla="*/ 195 h 602"/>
                <a:gd name="T78" fmla="*/ 394 w 608"/>
                <a:gd name="T79" fmla="*/ 124 h 602"/>
                <a:gd name="T80" fmla="*/ 359 w 608"/>
                <a:gd name="T81" fmla="*/ 89 h 602"/>
                <a:gd name="T82" fmla="*/ 359 w 608"/>
                <a:gd name="T83" fmla="*/ 74 h 602"/>
                <a:gd name="T84" fmla="*/ 388 w 608"/>
                <a:gd name="T85" fmla="*/ 45 h 602"/>
                <a:gd name="T86" fmla="*/ 403 w 608"/>
                <a:gd name="T87" fmla="*/ 45 h 602"/>
                <a:gd name="T88" fmla="*/ 563 w 608"/>
                <a:gd name="T89" fmla="*/ 205 h 602"/>
                <a:gd name="T90" fmla="*/ 563 w 608"/>
                <a:gd name="T91" fmla="*/ 22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08" h="602">
                  <a:moveTo>
                    <a:pt x="432" y="15"/>
                  </a:moveTo>
                  <a:cubicBezTo>
                    <a:pt x="422" y="6"/>
                    <a:pt x="409" y="0"/>
                    <a:pt x="395" y="0"/>
                  </a:cubicBezTo>
                  <a:cubicBezTo>
                    <a:pt x="382" y="0"/>
                    <a:pt x="369" y="6"/>
                    <a:pt x="359" y="15"/>
                  </a:cubicBezTo>
                  <a:cubicBezTo>
                    <a:pt x="329" y="45"/>
                    <a:pt x="329" y="45"/>
                    <a:pt x="329" y="45"/>
                  </a:cubicBezTo>
                  <a:cubicBezTo>
                    <a:pt x="320" y="55"/>
                    <a:pt x="314" y="68"/>
                    <a:pt x="314" y="81"/>
                  </a:cubicBezTo>
                  <a:cubicBezTo>
                    <a:pt x="314" y="91"/>
                    <a:pt x="317" y="101"/>
                    <a:pt x="322" y="109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21" y="230"/>
                    <a:pt x="8" y="247"/>
                    <a:pt x="4" y="267"/>
                  </a:cubicBezTo>
                  <a:cubicBezTo>
                    <a:pt x="0" y="287"/>
                    <a:pt x="7" y="308"/>
                    <a:pt x="21" y="323"/>
                  </a:cubicBezTo>
                  <a:cubicBezTo>
                    <a:pt x="285" y="584"/>
                    <a:pt x="285" y="584"/>
                    <a:pt x="285" y="584"/>
                  </a:cubicBezTo>
                  <a:cubicBezTo>
                    <a:pt x="297" y="595"/>
                    <a:pt x="312" y="602"/>
                    <a:pt x="328" y="602"/>
                  </a:cubicBezTo>
                  <a:cubicBezTo>
                    <a:pt x="328" y="602"/>
                    <a:pt x="329" y="602"/>
                    <a:pt x="329" y="602"/>
                  </a:cubicBezTo>
                  <a:cubicBezTo>
                    <a:pt x="334" y="602"/>
                    <a:pt x="338" y="602"/>
                    <a:pt x="342" y="601"/>
                  </a:cubicBezTo>
                  <a:cubicBezTo>
                    <a:pt x="363" y="596"/>
                    <a:pt x="380" y="582"/>
                    <a:pt x="387" y="563"/>
                  </a:cubicBezTo>
                  <a:cubicBezTo>
                    <a:pt x="498" y="285"/>
                    <a:pt x="498" y="285"/>
                    <a:pt x="498" y="285"/>
                  </a:cubicBezTo>
                  <a:cubicBezTo>
                    <a:pt x="506" y="291"/>
                    <a:pt x="516" y="294"/>
                    <a:pt x="526" y="294"/>
                  </a:cubicBezTo>
                  <a:cubicBezTo>
                    <a:pt x="540" y="294"/>
                    <a:pt x="553" y="288"/>
                    <a:pt x="563" y="278"/>
                  </a:cubicBezTo>
                  <a:cubicBezTo>
                    <a:pt x="592" y="249"/>
                    <a:pt x="592" y="249"/>
                    <a:pt x="592" y="249"/>
                  </a:cubicBezTo>
                  <a:cubicBezTo>
                    <a:pt x="602" y="239"/>
                    <a:pt x="608" y="226"/>
                    <a:pt x="608" y="212"/>
                  </a:cubicBezTo>
                  <a:cubicBezTo>
                    <a:pt x="608" y="199"/>
                    <a:pt x="602" y="185"/>
                    <a:pt x="592" y="176"/>
                  </a:cubicBezTo>
                  <a:lnTo>
                    <a:pt x="432" y="15"/>
                  </a:lnTo>
                  <a:close/>
                  <a:moveTo>
                    <a:pt x="349" y="547"/>
                  </a:moveTo>
                  <a:cubicBezTo>
                    <a:pt x="346" y="554"/>
                    <a:pt x="340" y="559"/>
                    <a:pt x="334" y="560"/>
                  </a:cubicBezTo>
                  <a:cubicBezTo>
                    <a:pt x="332" y="560"/>
                    <a:pt x="330" y="561"/>
                    <a:pt x="329" y="561"/>
                  </a:cubicBezTo>
                  <a:cubicBezTo>
                    <a:pt x="324" y="560"/>
                    <a:pt x="318" y="558"/>
                    <a:pt x="315" y="554"/>
                  </a:cubicBezTo>
                  <a:cubicBezTo>
                    <a:pt x="51" y="293"/>
                    <a:pt x="51" y="293"/>
                    <a:pt x="51" y="293"/>
                  </a:cubicBezTo>
                  <a:cubicBezTo>
                    <a:pt x="46" y="288"/>
                    <a:pt x="44" y="281"/>
                    <a:pt x="45" y="275"/>
                  </a:cubicBezTo>
                  <a:cubicBezTo>
                    <a:pt x="46" y="268"/>
                    <a:pt x="51" y="262"/>
                    <a:pt x="57" y="260"/>
                  </a:cubicBezTo>
                  <a:cubicBezTo>
                    <a:pt x="186" y="208"/>
                    <a:pt x="186" y="208"/>
                    <a:pt x="186" y="208"/>
                  </a:cubicBezTo>
                  <a:cubicBezTo>
                    <a:pt x="273" y="237"/>
                    <a:pt x="360" y="209"/>
                    <a:pt x="447" y="302"/>
                  </a:cubicBezTo>
                  <a:lnTo>
                    <a:pt x="349" y="547"/>
                  </a:lnTo>
                  <a:close/>
                  <a:moveTo>
                    <a:pt x="563" y="220"/>
                  </a:moveTo>
                  <a:cubicBezTo>
                    <a:pt x="534" y="249"/>
                    <a:pt x="534" y="249"/>
                    <a:pt x="534" y="249"/>
                  </a:cubicBezTo>
                  <a:cubicBezTo>
                    <a:pt x="530" y="253"/>
                    <a:pt x="523" y="253"/>
                    <a:pt x="519" y="249"/>
                  </a:cubicBezTo>
                  <a:cubicBezTo>
                    <a:pt x="482" y="212"/>
                    <a:pt x="482" y="212"/>
                    <a:pt x="482" y="212"/>
                  </a:cubicBezTo>
                  <a:cubicBezTo>
                    <a:pt x="453" y="287"/>
                    <a:pt x="453" y="287"/>
                    <a:pt x="453" y="287"/>
                  </a:cubicBezTo>
                  <a:cubicBezTo>
                    <a:pt x="455" y="281"/>
                    <a:pt x="455" y="281"/>
                    <a:pt x="455" y="281"/>
                  </a:cubicBezTo>
                  <a:cubicBezTo>
                    <a:pt x="393" y="218"/>
                    <a:pt x="329" y="210"/>
                    <a:pt x="272" y="203"/>
                  </a:cubicBezTo>
                  <a:cubicBezTo>
                    <a:pt x="254" y="201"/>
                    <a:pt x="236" y="199"/>
                    <a:pt x="218" y="195"/>
                  </a:cubicBezTo>
                  <a:cubicBezTo>
                    <a:pt x="394" y="124"/>
                    <a:pt x="394" y="124"/>
                    <a:pt x="394" y="124"/>
                  </a:cubicBezTo>
                  <a:cubicBezTo>
                    <a:pt x="359" y="89"/>
                    <a:pt x="359" y="89"/>
                    <a:pt x="359" y="89"/>
                  </a:cubicBezTo>
                  <a:cubicBezTo>
                    <a:pt x="355" y="85"/>
                    <a:pt x="355" y="78"/>
                    <a:pt x="359" y="74"/>
                  </a:cubicBezTo>
                  <a:cubicBezTo>
                    <a:pt x="388" y="45"/>
                    <a:pt x="388" y="45"/>
                    <a:pt x="388" y="45"/>
                  </a:cubicBezTo>
                  <a:cubicBezTo>
                    <a:pt x="392" y="41"/>
                    <a:pt x="399" y="41"/>
                    <a:pt x="403" y="45"/>
                  </a:cubicBezTo>
                  <a:cubicBezTo>
                    <a:pt x="563" y="205"/>
                    <a:pt x="563" y="205"/>
                    <a:pt x="563" y="205"/>
                  </a:cubicBezTo>
                  <a:cubicBezTo>
                    <a:pt x="567" y="209"/>
                    <a:pt x="567" y="216"/>
                    <a:pt x="563" y="2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59" name="Freeform 22"/>
            <p:cNvSpPr>
              <a:spLocks noEditPoints="1"/>
            </p:cNvSpPr>
            <p:nvPr/>
          </p:nvSpPr>
          <p:spPr bwMode="auto">
            <a:xfrm>
              <a:off x="8277225" y="1000125"/>
              <a:ext cx="388937" cy="392113"/>
            </a:xfrm>
            <a:custGeom>
              <a:avLst/>
              <a:gdLst>
                <a:gd name="T0" fmla="*/ 51 w 103"/>
                <a:gd name="T1" fmla="*/ 104 h 104"/>
                <a:gd name="T2" fmla="*/ 103 w 103"/>
                <a:gd name="T3" fmla="*/ 52 h 104"/>
                <a:gd name="T4" fmla="*/ 51 w 103"/>
                <a:gd name="T5" fmla="*/ 0 h 104"/>
                <a:gd name="T6" fmla="*/ 0 w 103"/>
                <a:gd name="T7" fmla="*/ 52 h 104"/>
                <a:gd name="T8" fmla="*/ 51 w 103"/>
                <a:gd name="T9" fmla="*/ 104 h 104"/>
                <a:gd name="T10" fmla="*/ 51 w 103"/>
                <a:gd name="T11" fmla="*/ 21 h 104"/>
                <a:gd name="T12" fmla="*/ 83 w 103"/>
                <a:gd name="T13" fmla="*/ 52 h 104"/>
                <a:gd name="T14" fmla="*/ 51 w 103"/>
                <a:gd name="T15" fmla="*/ 83 h 104"/>
                <a:gd name="T16" fmla="*/ 20 w 103"/>
                <a:gd name="T17" fmla="*/ 52 h 104"/>
                <a:gd name="T18" fmla="*/ 51 w 103"/>
                <a:gd name="T19" fmla="*/ 2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04">
                  <a:moveTo>
                    <a:pt x="51" y="104"/>
                  </a:moveTo>
                  <a:cubicBezTo>
                    <a:pt x="80" y="104"/>
                    <a:pt x="103" y="80"/>
                    <a:pt x="103" y="52"/>
                  </a:cubicBezTo>
                  <a:cubicBezTo>
                    <a:pt x="103" y="23"/>
                    <a:pt x="80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4"/>
                    <a:pt x="51" y="104"/>
                  </a:cubicBezTo>
                  <a:close/>
                  <a:moveTo>
                    <a:pt x="51" y="21"/>
                  </a:moveTo>
                  <a:cubicBezTo>
                    <a:pt x="69" y="21"/>
                    <a:pt x="83" y="35"/>
                    <a:pt x="83" y="52"/>
                  </a:cubicBezTo>
                  <a:cubicBezTo>
                    <a:pt x="83" y="69"/>
                    <a:pt x="69" y="83"/>
                    <a:pt x="51" y="83"/>
                  </a:cubicBezTo>
                  <a:cubicBezTo>
                    <a:pt x="34" y="83"/>
                    <a:pt x="20" y="69"/>
                    <a:pt x="20" y="52"/>
                  </a:cubicBezTo>
                  <a:cubicBezTo>
                    <a:pt x="20" y="35"/>
                    <a:pt x="34" y="21"/>
                    <a:pt x="5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60" name="Freeform 23"/>
            <p:cNvSpPr>
              <a:spLocks noEditPoints="1"/>
            </p:cNvSpPr>
            <p:nvPr/>
          </p:nvSpPr>
          <p:spPr bwMode="auto">
            <a:xfrm>
              <a:off x="9291638" y="-250825"/>
              <a:ext cx="392112" cy="392113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2 w 104"/>
                <a:gd name="T11" fmla="*/ 83 h 104"/>
                <a:gd name="T12" fmla="*/ 21 w 104"/>
                <a:gd name="T13" fmla="*/ 52 h 104"/>
                <a:gd name="T14" fmla="*/ 52 w 104"/>
                <a:gd name="T15" fmla="*/ 21 h 104"/>
                <a:gd name="T16" fmla="*/ 83 w 104"/>
                <a:gd name="T17" fmla="*/ 52 h 104"/>
                <a:gd name="T18" fmla="*/ 52 w 104"/>
                <a:gd name="T19" fmla="*/ 8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0"/>
                    <a:pt x="24" y="104"/>
                    <a:pt x="52" y="104"/>
                  </a:cubicBezTo>
                  <a:cubicBezTo>
                    <a:pt x="81" y="104"/>
                    <a:pt x="104" y="80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2" y="83"/>
                  </a:moveTo>
                  <a:cubicBezTo>
                    <a:pt x="35" y="83"/>
                    <a:pt x="21" y="69"/>
                    <a:pt x="21" y="52"/>
                  </a:cubicBezTo>
                  <a:cubicBezTo>
                    <a:pt x="21" y="35"/>
                    <a:pt x="35" y="21"/>
                    <a:pt x="52" y="21"/>
                  </a:cubicBezTo>
                  <a:cubicBezTo>
                    <a:pt x="69" y="21"/>
                    <a:pt x="83" y="35"/>
                    <a:pt x="83" y="52"/>
                  </a:cubicBezTo>
                  <a:cubicBezTo>
                    <a:pt x="83" y="69"/>
                    <a:pt x="69" y="83"/>
                    <a:pt x="52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61" name="Freeform 24"/>
            <p:cNvSpPr>
              <a:spLocks noEditPoints="1"/>
            </p:cNvSpPr>
            <p:nvPr/>
          </p:nvSpPr>
          <p:spPr bwMode="auto">
            <a:xfrm>
              <a:off x="7805738" y="920750"/>
              <a:ext cx="312737" cy="312738"/>
            </a:xfrm>
            <a:custGeom>
              <a:avLst/>
              <a:gdLst>
                <a:gd name="T0" fmla="*/ 0 w 83"/>
                <a:gd name="T1" fmla="*/ 42 h 83"/>
                <a:gd name="T2" fmla="*/ 42 w 83"/>
                <a:gd name="T3" fmla="*/ 83 h 83"/>
                <a:gd name="T4" fmla="*/ 83 w 83"/>
                <a:gd name="T5" fmla="*/ 42 h 83"/>
                <a:gd name="T6" fmla="*/ 42 w 83"/>
                <a:gd name="T7" fmla="*/ 0 h 83"/>
                <a:gd name="T8" fmla="*/ 0 w 83"/>
                <a:gd name="T9" fmla="*/ 42 h 83"/>
                <a:gd name="T10" fmla="*/ 42 w 83"/>
                <a:gd name="T11" fmla="*/ 21 h 83"/>
                <a:gd name="T12" fmla="*/ 62 w 83"/>
                <a:gd name="T13" fmla="*/ 42 h 83"/>
                <a:gd name="T14" fmla="*/ 42 w 83"/>
                <a:gd name="T15" fmla="*/ 63 h 83"/>
                <a:gd name="T16" fmla="*/ 21 w 83"/>
                <a:gd name="T17" fmla="*/ 42 h 83"/>
                <a:gd name="T18" fmla="*/ 42 w 83"/>
                <a:gd name="T19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0" y="42"/>
                  </a:moveTo>
                  <a:cubicBezTo>
                    <a:pt x="0" y="65"/>
                    <a:pt x="19" y="83"/>
                    <a:pt x="42" y="83"/>
                  </a:cubicBezTo>
                  <a:cubicBezTo>
                    <a:pt x="64" y="83"/>
                    <a:pt x="83" y="65"/>
                    <a:pt x="83" y="42"/>
                  </a:cubicBezTo>
                  <a:cubicBezTo>
                    <a:pt x="83" y="19"/>
                    <a:pt x="64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lose/>
                  <a:moveTo>
                    <a:pt x="42" y="21"/>
                  </a:moveTo>
                  <a:cubicBezTo>
                    <a:pt x="53" y="21"/>
                    <a:pt x="62" y="30"/>
                    <a:pt x="62" y="42"/>
                  </a:cubicBezTo>
                  <a:cubicBezTo>
                    <a:pt x="62" y="53"/>
                    <a:pt x="53" y="63"/>
                    <a:pt x="42" y="63"/>
                  </a:cubicBezTo>
                  <a:cubicBezTo>
                    <a:pt x="30" y="63"/>
                    <a:pt x="21" y="53"/>
                    <a:pt x="21" y="42"/>
                  </a:cubicBezTo>
                  <a:cubicBezTo>
                    <a:pt x="21" y="30"/>
                    <a:pt x="30" y="21"/>
                    <a:pt x="4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62" name="Oval 25"/>
            <p:cNvSpPr>
              <a:spLocks noChangeArrowheads="1"/>
            </p:cNvSpPr>
            <p:nvPr/>
          </p:nvSpPr>
          <p:spPr bwMode="auto">
            <a:xfrm>
              <a:off x="8118475" y="1471613"/>
              <a:ext cx="158750" cy="153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63" name="Oval 26"/>
            <p:cNvSpPr>
              <a:spLocks noChangeArrowheads="1"/>
            </p:cNvSpPr>
            <p:nvPr/>
          </p:nvSpPr>
          <p:spPr bwMode="auto">
            <a:xfrm>
              <a:off x="9371013" y="295275"/>
              <a:ext cx="157162" cy="158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764159" y="2447033"/>
            <a:ext cx="463136" cy="376750"/>
            <a:chOff x="8496300" y="304800"/>
            <a:chExt cx="1931988" cy="1571625"/>
          </a:xfrm>
          <a:solidFill>
            <a:schemeClr val="accent5"/>
          </a:solidFill>
        </p:grpSpPr>
        <p:sp>
          <p:nvSpPr>
            <p:cNvPr id="69" name="Freeform 36"/>
            <p:cNvSpPr>
              <a:spLocks noEditPoints="1"/>
            </p:cNvSpPr>
            <p:nvPr/>
          </p:nvSpPr>
          <p:spPr bwMode="auto">
            <a:xfrm>
              <a:off x="9825038" y="788988"/>
              <a:ext cx="361950" cy="482600"/>
            </a:xfrm>
            <a:custGeom>
              <a:avLst/>
              <a:gdLst>
                <a:gd name="T0" fmla="*/ 45 w 96"/>
                <a:gd name="T1" fmla="*/ 7 h 128"/>
                <a:gd name="T2" fmla="*/ 32 w 96"/>
                <a:gd name="T3" fmla="*/ 0 h 128"/>
                <a:gd name="T4" fmla="*/ 16 w 96"/>
                <a:gd name="T5" fmla="*/ 0 h 128"/>
                <a:gd name="T6" fmla="*/ 0 w 96"/>
                <a:gd name="T7" fmla="*/ 16 h 128"/>
                <a:gd name="T8" fmla="*/ 0 w 96"/>
                <a:gd name="T9" fmla="*/ 112 h 128"/>
                <a:gd name="T10" fmla="*/ 16 w 96"/>
                <a:gd name="T11" fmla="*/ 128 h 128"/>
                <a:gd name="T12" fmla="*/ 80 w 96"/>
                <a:gd name="T13" fmla="*/ 128 h 128"/>
                <a:gd name="T14" fmla="*/ 96 w 96"/>
                <a:gd name="T15" fmla="*/ 112 h 128"/>
                <a:gd name="T16" fmla="*/ 96 w 96"/>
                <a:gd name="T17" fmla="*/ 88 h 128"/>
                <a:gd name="T18" fmla="*/ 93 w 96"/>
                <a:gd name="T19" fmla="*/ 79 h 128"/>
                <a:gd name="T20" fmla="*/ 45 w 96"/>
                <a:gd name="T21" fmla="*/ 7 h 128"/>
                <a:gd name="T22" fmla="*/ 80 w 96"/>
                <a:gd name="T23" fmla="*/ 112 h 128"/>
                <a:gd name="T24" fmla="*/ 16 w 96"/>
                <a:gd name="T25" fmla="*/ 112 h 128"/>
                <a:gd name="T26" fmla="*/ 16 w 96"/>
                <a:gd name="T27" fmla="*/ 16 h 128"/>
                <a:gd name="T28" fmla="*/ 32 w 96"/>
                <a:gd name="T29" fmla="*/ 16 h 128"/>
                <a:gd name="T30" fmla="*/ 80 w 96"/>
                <a:gd name="T31" fmla="*/ 88 h 128"/>
                <a:gd name="T32" fmla="*/ 80 w 96"/>
                <a:gd name="T3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8">
                  <a:moveTo>
                    <a:pt x="45" y="7"/>
                  </a:moveTo>
                  <a:cubicBezTo>
                    <a:pt x="42" y="3"/>
                    <a:pt x="37" y="0"/>
                    <a:pt x="3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89" y="128"/>
                    <a:pt x="96" y="121"/>
                    <a:pt x="96" y="11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5"/>
                    <a:pt x="95" y="82"/>
                    <a:pt x="93" y="79"/>
                  </a:cubicBezTo>
                  <a:lnTo>
                    <a:pt x="45" y="7"/>
                  </a:lnTo>
                  <a:close/>
                  <a:moveTo>
                    <a:pt x="80" y="112"/>
                  </a:moveTo>
                  <a:cubicBezTo>
                    <a:pt x="16" y="112"/>
                    <a:pt x="16" y="112"/>
                    <a:pt x="16" y="1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80" y="88"/>
                    <a:pt x="80" y="88"/>
                    <a:pt x="80" y="88"/>
                  </a:cubicBezTo>
                  <a:lnTo>
                    <a:pt x="8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70" name="Freeform 37"/>
            <p:cNvSpPr>
              <a:spLocks noEditPoints="1"/>
            </p:cNvSpPr>
            <p:nvPr/>
          </p:nvSpPr>
          <p:spPr bwMode="auto">
            <a:xfrm>
              <a:off x="8496300" y="304800"/>
              <a:ext cx="1931988" cy="1571625"/>
            </a:xfrm>
            <a:custGeom>
              <a:avLst/>
              <a:gdLst>
                <a:gd name="T0" fmla="*/ 504 w 512"/>
                <a:gd name="T1" fmla="*/ 197 h 416"/>
                <a:gd name="T2" fmla="*/ 440 w 512"/>
                <a:gd name="T3" fmla="*/ 101 h 416"/>
                <a:gd name="T4" fmla="*/ 400 w 512"/>
                <a:gd name="T5" fmla="*/ 80 h 416"/>
                <a:gd name="T6" fmla="*/ 336 w 512"/>
                <a:gd name="T7" fmla="*/ 80 h 416"/>
                <a:gd name="T8" fmla="*/ 336 w 512"/>
                <a:gd name="T9" fmla="*/ 48 h 416"/>
                <a:gd name="T10" fmla="*/ 288 w 512"/>
                <a:gd name="T11" fmla="*/ 0 h 416"/>
                <a:gd name="T12" fmla="*/ 48 w 512"/>
                <a:gd name="T13" fmla="*/ 0 h 416"/>
                <a:gd name="T14" fmla="*/ 0 w 512"/>
                <a:gd name="T15" fmla="*/ 48 h 416"/>
                <a:gd name="T16" fmla="*/ 0 w 512"/>
                <a:gd name="T17" fmla="*/ 224 h 416"/>
                <a:gd name="T18" fmla="*/ 48 w 512"/>
                <a:gd name="T19" fmla="*/ 272 h 416"/>
                <a:gd name="T20" fmla="*/ 48 w 512"/>
                <a:gd name="T21" fmla="*/ 272 h 416"/>
                <a:gd name="T22" fmla="*/ 48 w 512"/>
                <a:gd name="T23" fmla="*/ 320 h 416"/>
                <a:gd name="T24" fmla="*/ 96 w 512"/>
                <a:gd name="T25" fmla="*/ 368 h 416"/>
                <a:gd name="T26" fmla="*/ 114 w 512"/>
                <a:gd name="T27" fmla="*/ 368 h 416"/>
                <a:gd name="T28" fmla="*/ 176 w 512"/>
                <a:gd name="T29" fmla="*/ 416 h 416"/>
                <a:gd name="T30" fmla="*/ 238 w 512"/>
                <a:gd name="T31" fmla="*/ 368 h 416"/>
                <a:gd name="T32" fmla="*/ 322 w 512"/>
                <a:gd name="T33" fmla="*/ 368 h 416"/>
                <a:gd name="T34" fmla="*/ 384 w 512"/>
                <a:gd name="T35" fmla="*/ 416 h 416"/>
                <a:gd name="T36" fmla="*/ 446 w 512"/>
                <a:gd name="T37" fmla="*/ 368 h 416"/>
                <a:gd name="T38" fmla="*/ 464 w 512"/>
                <a:gd name="T39" fmla="*/ 368 h 416"/>
                <a:gd name="T40" fmla="*/ 512 w 512"/>
                <a:gd name="T41" fmla="*/ 320 h 416"/>
                <a:gd name="T42" fmla="*/ 512 w 512"/>
                <a:gd name="T43" fmla="*/ 224 h 416"/>
                <a:gd name="T44" fmla="*/ 504 w 512"/>
                <a:gd name="T45" fmla="*/ 197 h 416"/>
                <a:gd name="T46" fmla="*/ 48 w 512"/>
                <a:gd name="T47" fmla="*/ 240 h 416"/>
                <a:gd name="T48" fmla="*/ 32 w 512"/>
                <a:gd name="T49" fmla="*/ 224 h 416"/>
                <a:gd name="T50" fmla="*/ 32 w 512"/>
                <a:gd name="T51" fmla="*/ 48 h 416"/>
                <a:gd name="T52" fmla="*/ 48 w 512"/>
                <a:gd name="T53" fmla="*/ 32 h 416"/>
                <a:gd name="T54" fmla="*/ 288 w 512"/>
                <a:gd name="T55" fmla="*/ 32 h 416"/>
                <a:gd name="T56" fmla="*/ 304 w 512"/>
                <a:gd name="T57" fmla="*/ 48 h 416"/>
                <a:gd name="T58" fmla="*/ 304 w 512"/>
                <a:gd name="T59" fmla="*/ 80 h 416"/>
                <a:gd name="T60" fmla="*/ 304 w 512"/>
                <a:gd name="T61" fmla="*/ 112 h 416"/>
                <a:gd name="T62" fmla="*/ 304 w 512"/>
                <a:gd name="T63" fmla="*/ 224 h 416"/>
                <a:gd name="T64" fmla="*/ 288 w 512"/>
                <a:gd name="T65" fmla="*/ 240 h 416"/>
                <a:gd name="T66" fmla="*/ 48 w 512"/>
                <a:gd name="T67" fmla="*/ 240 h 416"/>
                <a:gd name="T68" fmla="*/ 176 w 512"/>
                <a:gd name="T69" fmla="*/ 384 h 416"/>
                <a:gd name="T70" fmla="*/ 144 w 512"/>
                <a:gd name="T71" fmla="*/ 352 h 416"/>
                <a:gd name="T72" fmla="*/ 176 w 512"/>
                <a:gd name="T73" fmla="*/ 320 h 416"/>
                <a:gd name="T74" fmla="*/ 208 w 512"/>
                <a:gd name="T75" fmla="*/ 352 h 416"/>
                <a:gd name="T76" fmla="*/ 176 w 512"/>
                <a:gd name="T77" fmla="*/ 384 h 416"/>
                <a:gd name="T78" fmla="*/ 384 w 512"/>
                <a:gd name="T79" fmla="*/ 384 h 416"/>
                <a:gd name="T80" fmla="*/ 352 w 512"/>
                <a:gd name="T81" fmla="*/ 352 h 416"/>
                <a:gd name="T82" fmla="*/ 384 w 512"/>
                <a:gd name="T83" fmla="*/ 320 h 416"/>
                <a:gd name="T84" fmla="*/ 416 w 512"/>
                <a:gd name="T85" fmla="*/ 352 h 416"/>
                <a:gd name="T86" fmla="*/ 384 w 512"/>
                <a:gd name="T87" fmla="*/ 384 h 416"/>
                <a:gd name="T88" fmla="*/ 480 w 512"/>
                <a:gd name="T89" fmla="*/ 320 h 416"/>
                <a:gd name="T90" fmla="*/ 464 w 512"/>
                <a:gd name="T91" fmla="*/ 336 h 416"/>
                <a:gd name="T92" fmla="*/ 446 w 512"/>
                <a:gd name="T93" fmla="*/ 336 h 416"/>
                <a:gd name="T94" fmla="*/ 384 w 512"/>
                <a:gd name="T95" fmla="*/ 288 h 416"/>
                <a:gd name="T96" fmla="*/ 322 w 512"/>
                <a:gd name="T97" fmla="*/ 336 h 416"/>
                <a:gd name="T98" fmla="*/ 238 w 512"/>
                <a:gd name="T99" fmla="*/ 336 h 416"/>
                <a:gd name="T100" fmla="*/ 176 w 512"/>
                <a:gd name="T101" fmla="*/ 288 h 416"/>
                <a:gd name="T102" fmla="*/ 114 w 512"/>
                <a:gd name="T103" fmla="*/ 336 h 416"/>
                <a:gd name="T104" fmla="*/ 96 w 512"/>
                <a:gd name="T105" fmla="*/ 336 h 416"/>
                <a:gd name="T106" fmla="*/ 80 w 512"/>
                <a:gd name="T107" fmla="*/ 320 h 416"/>
                <a:gd name="T108" fmla="*/ 80 w 512"/>
                <a:gd name="T109" fmla="*/ 272 h 416"/>
                <a:gd name="T110" fmla="*/ 288 w 512"/>
                <a:gd name="T111" fmla="*/ 272 h 416"/>
                <a:gd name="T112" fmla="*/ 336 w 512"/>
                <a:gd name="T113" fmla="*/ 224 h 416"/>
                <a:gd name="T114" fmla="*/ 336 w 512"/>
                <a:gd name="T115" fmla="*/ 112 h 416"/>
                <a:gd name="T116" fmla="*/ 400 w 512"/>
                <a:gd name="T117" fmla="*/ 112 h 416"/>
                <a:gd name="T118" fmla="*/ 413 w 512"/>
                <a:gd name="T119" fmla="*/ 119 h 416"/>
                <a:gd name="T120" fmla="*/ 477 w 512"/>
                <a:gd name="T121" fmla="*/ 215 h 416"/>
                <a:gd name="T122" fmla="*/ 480 w 512"/>
                <a:gd name="T123" fmla="*/ 224 h 416"/>
                <a:gd name="T124" fmla="*/ 480 w 512"/>
                <a:gd name="T125" fmla="*/ 32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2" h="416">
                  <a:moveTo>
                    <a:pt x="504" y="197"/>
                  </a:moveTo>
                  <a:cubicBezTo>
                    <a:pt x="440" y="101"/>
                    <a:pt x="440" y="101"/>
                    <a:pt x="440" y="101"/>
                  </a:cubicBezTo>
                  <a:cubicBezTo>
                    <a:pt x="431" y="88"/>
                    <a:pt x="416" y="80"/>
                    <a:pt x="400" y="80"/>
                  </a:cubicBezTo>
                  <a:cubicBezTo>
                    <a:pt x="336" y="80"/>
                    <a:pt x="336" y="80"/>
                    <a:pt x="336" y="80"/>
                  </a:cubicBezTo>
                  <a:cubicBezTo>
                    <a:pt x="336" y="48"/>
                    <a:pt x="336" y="48"/>
                    <a:pt x="336" y="48"/>
                  </a:cubicBezTo>
                  <a:cubicBezTo>
                    <a:pt x="336" y="22"/>
                    <a:pt x="314" y="0"/>
                    <a:pt x="28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50"/>
                    <a:pt x="22" y="272"/>
                    <a:pt x="48" y="272"/>
                  </a:cubicBezTo>
                  <a:cubicBezTo>
                    <a:pt x="48" y="272"/>
                    <a:pt x="48" y="272"/>
                    <a:pt x="48" y="272"/>
                  </a:cubicBezTo>
                  <a:cubicBezTo>
                    <a:pt x="48" y="320"/>
                    <a:pt x="48" y="320"/>
                    <a:pt x="48" y="320"/>
                  </a:cubicBezTo>
                  <a:cubicBezTo>
                    <a:pt x="48" y="346"/>
                    <a:pt x="70" y="368"/>
                    <a:pt x="96" y="368"/>
                  </a:cubicBezTo>
                  <a:cubicBezTo>
                    <a:pt x="114" y="368"/>
                    <a:pt x="114" y="368"/>
                    <a:pt x="114" y="368"/>
                  </a:cubicBezTo>
                  <a:cubicBezTo>
                    <a:pt x="121" y="396"/>
                    <a:pt x="146" y="416"/>
                    <a:pt x="176" y="416"/>
                  </a:cubicBezTo>
                  <a:cubicBezTo>
                    <a:pt x="206" y="416"/>
                    <a:pt x="231" y="396"/>
                    <a:pt x="238" y="368"/>
                  </a:cubicBezTo>
                  <a:cubicBezTo>
                    <a:pt x="322" y="368"/>
                    <a:pt x="322" y="368"/>
                    <a:pt x="322" y="368"/>
                  </a:cubicBezTo>
                  <a:cubicBezTo>
                    <a:pt x="329" y="396"/>
                    <a:pt x="354" y="416"/>
                    <a:pt x="384" y="416"/>
                  </a:cubicBezTo>
                  <a:cubicBezTo>
                    <a:pt x="414" y="416"/>
                    <a:pt x="439" y="396"/>
                    <a:pt x="446" y="368"/>
                  </a:cubicBezTo>
                  <a:cubicBezTo>
                    <a:pt x="464" y="368"/>
                    <a:pt x="464" y="368"/>
                    <a:pt x="464" y="368"/>
                  </a:cubicBezTo>
                  <a:cubicBezTo>
                    <a:pt x="490" y="368"/>
                    <a:pt x="512" y="346"/>
                    <a:pt x="512" y="320"/>
                  </a:cubicBezTo>
                  <a:cubicBezTo>
                    <a:pt x="512" y="224"/>
                    <a:pt x="512" y="224"/>
                    <a:pt x="512" y="224"/>
                  </a:cubicBezTo>
                  <a:cubicBezTo>
                    <a:pt x="512" y="215"/>
                    <a:pt x="509" y="205"/>
                    <a:pt x="504" y="197"/>
                  </a:cubicBezTo>
                  <a:close/>
                  <a:moveTo>
                    <a:pt x="48" y="240"/>
                  </a:moveTo>
                  <a:cubicBezTo>
                    <a:pt x="39" y="240"/>
                    <a:pt x="32" y="233"/>
                    <a:pt x="32" y="224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39"/>
                    <a:pt x="39" y="32"/>
                    <a:pt x="48" y="32"/>
                  </a:cubicBezTo>
                  <a:cubicBezTo>
                    <a:pt x="288" y="32"/>
                    <a:pt x="288" y="32"/>
                    <a:pt x="288" y="32"/>
                  </a:cubicBezTo>
                  <a:cubicBezTo>
                    <a:pt x="297" y="32"/>
                    <a:pt x="304" y="39"/>
                    <a:pt x="304" y="48"/>
                  </a:cubicBezTo>
                  <a:cubicBezTo>
                    <a:pt x="304" y="80"/>
                    <a:pt x="304" y="80"/>
                    <a:pt x="304" y="80"/>
                  </a:cubicBezTo>
                  <a:cubicBezTo>
                    <a:pt x="304" y="112"/>
                    <a:pt x="304" y="112"/>
                    <a:pt x="304" y="112"/>
                  </a:cubicBezTo>
                  <a:cubicBezTo>
                    <a:pt x="304" y="224"/>
                    <a:pt x="304" y="224"/>
                    <a:pt x="304" y="224"/>
                  </a:cubicBezTo>
                  <a:cubicBezTo>
                    <a:pt x="304" y="233"/>
                    <a:pt x="297" y="240"/>
                    <a:pt x="288" y="240"/>
                  </a:cubicBezTo>
                  <a:lnTo>
                    <a:pt x="48" y="240"/>
                  </a:lnTo>
                  <a:close/>
                  <a:moveTo>
                    <a:pt x="176" y="384"/>
                  </a:moveTo>
                  <a:cubicBezTo>
                    <a:pt x="158" y="384"/>
                    <a:pt x="144" y="370"/>
                    <a:pt x="144" y="352"/>
                  </a:cubicBezTo>
                  <a:cubicBezTo>
                    <a:pt x="144" y="334"/>
                    <a:pt x="158" y="320"/>
                    <a:pt x="176" y="320"/>
                  </a:cubicBezTo>
                  <a:cubicBezTo>
                    <a:pt x="194" y="320"/>
                    <a:pt x="208" y="334"/>
                    <a:pt x="208" y="352"/>
                  </a:cubicBezTo>
                  <a:cubicBezTo>
                    <a:pt x="208" y="370"/>
                    <a:pt x="194" y="384"/>
                    <a:pt x="176" y="384"/>
                  </a:cubicBezTo>
                  <a:close/>
                  <a:moveTo>
                    <a:pt x="384" y="384"/>
                  </a:moveTo>
                  <a:cubicBezTo>
                    <a:pt x="366" y="384"/>
                    <a:pt x="352" y="370"/>
                    <a:pt x="352" y="352"/>
                  </a:cubicBezTo>
                  <a:cubicBezTo>
                    <a:pt x="352" y="334"/>
                    <a:pt x="366" y="320"/>
                    <a:pt x="384" y="320"/>
                  </a:cubicBezTo>
                  <a:cubicBezTo>
                    <a:pt x="402" y="320"/>
                    <a:pt x="416" y="334"/>
                    <a:pt x="416" y="352"/>
                  </a:cubicBezTo>
                  <a:cubicBezTo>
                    <a:pt x="416" y="370"/>
                    <a:pt x="402" y="384"/>
                    <a:pt x="384" y="384"/>
                  </a:cubicBezTo>
                  <a:close/>
                  <a:moveTo>
                    <a:pt x="480" y="320"/>
                  </a:moveTo>
                  <a:cubicBezTo>
                    <a:pt x="480" y="329"/>
                    <a:pt x="473" y="336"/>
                    <a:pt x="464" y="336"/>
                  </a:cubicBezTo>
                  <a:cubicBezTo>
                    <a:pt x="446" y="336"/>
                    <a:pt x="446" y="336"/>
                    <a:pt x="446" y="336"/>
                  </a:cubicBezTo>
                  <a:cubicBezTo>
                    <a:pt x="439" y="308"/>
                    <a:pt x="414" y="288"/>
                    <a:pt x="384" y="288"/>
                  </a:cubicBezTo>
                  <a:cubicBezTo>
                    <a:pt x="354" y="288"/>
                    <a:pt x="329" y="308"/>
                    <a:pt x="322" y="336"/>
                  </a:cubicBezTo>
                  <a:cubicBezTo>
                    <a:pt x="238" y="336"/>
                    <a:pt x="238" y="336"/>
                    <a:pt x="238" y="336"/>
                  </a:cubicBezTo>
                  <a:cubicBezTo>
                    <a:pt x="231" y="308"/>
                    <a:pt x="206" y="288"/>
                    <a:pt x="176" y="288"/>
                  </a:cubicBezTo>
                  <a:cubicBezTo>
                    <a:pt x="146" y="288"/>
                    <a:pt x="121" y="308"/>
                    <a:pt x="114" y="336"/>
                  </a:cubicBezTo>
                  <a:cubicBezTo>
                    <a:pt x="96" y="336"/>
                    <a:pt x="96" y="336"/>
                    <a:pt x="96" y="336"/>
                  </a:cubicBezTo>
                  <a:cubicBezTo>
                    <a:pt x="87" y="336"/>
                    <a:pt x="80" y="329"/>
                    <a:pt x="80" y="320"/>
                  </a:cubicBezTo>
                  <a:cubicBezTo>
                    <a:pt x="80" y="272"/>
                    <a:pt x="80" y="272"/>
                    <a:pt x="80" y="272"/>
                  </a:cubicBezTo>
                  <a:cubicBezTo>
                    <a:pt x="288" y="272"/>
                    <a:pt x="288" y="272"/>
                    <a:pt x="288" y="272"/>
                  </a:cubicBezTo>
                  <a:cubicBezTo>
                    <a:pt x="314" y="272"/>
                    <a:pt x="336" y="250"/>
                    <a:pt x="336" y="224"/>
                  </a:cubicBezTo>
                  <a:cubicBezTo>
                    <a:pt x="336" y="112"/>
                    <a:pt x="336" y="112"/>
                    <a:pt x="336" y="112"/>
                  </a:cubicBezTo>
                  <a:cubicBezTo>
                    <a:pt x="400" y="112"/>
                    <a:pt x="400" y="112"/>
                    <a:pt x="400" y="112"/>
                  </a:cubicBezTo>
                  <a:cubicBezTo>
                    <a:pt x="405" y="112"/>
                    <a:pt x="410" y="115"/>
                    <a:pt x="413" y="119"/>
                  </a:cubicBezTo>
                  <a:cubicBezTo>
                    <a:pt x="477" y="215"/>
                    <a:pt x="477" y="215"/>
                    <a:pt x="477" y="215"/>
                  </a:cubicBezTo>
                  <a:cubicBezTo>
                    <a:pt x="479" y="218"/>
                    <a:pt x="480" y="221"/>
                    <a:pt x="480" y="224"/>
                  </a:cubicBezTo>
                  <a:lnTo>
                    <a:pt x="480" y="3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621686" y="4334509"/>
            <a:ext cx="192158" cy="191234"/>
            <a:chOff x="2568575" y="3659188"/>
            <a:chExt cx="330200" cy="328613"/>
          </a:xfrm>
          <a:solidFill>
            <a:schemeClr val="accent5"/>
          </a:solidFill>
        </p:grpSpPr>
        <p:sp>
          <p:nvSpPr>
            <p:cNvPr id="76" name="Freeform 19"/>
            <p:cNvSpPr>
              <a:spLocks noEditPoints="1"/>
            </p:cNvSpPr>
            <p:nvPr/>
          </p:nvSpPr>
          <p:spPr bwMode="auto">
            <a:xfrm>
              <a:off x="2568575" y="3659188"/>
              <a:ext cx="330200" cy="328613"/>
            </a:xfrm>
            <a:custGeom>
              <a:avLst/>
              <a:gdLst>
                <a:gd name="T0" fmla="*/ 0 w 208"/>
                <a:gd name="T1" fmla="*/ 0 h 207"/>
                <a:gd name="T2" fmla="*/ 0 w 208"/>
                <a:gd name="T3" fmla="*/ 207 h 207"/>
                <a:gd name="T4" fmla="*/ 208 w 208"/>
                <a:gd name="T5" fmla="*/ 207 h 207"/>
                <a:gd name="T6" fmla="*/ 208 w 208"/>
                <a:gd name="T7" fmla="*/ 0 h 207"/>
                <a:gd name="T8" fmla="*/ 0 w 208"/>
                <a:gd name="T9" fmla="*/ 0 h 207"/>
                <a:gd name="T10" fmla="*/ 193 w 208"/>
                <a:gd name="T11" fmla="*/ 192 h 207"/>
                <a:gd name="T12" fmla="*/ 15 w 208"/>
                <a:gd name="T13" fmla="*/ 192 h 207"/>
                <a:gd name="T14" fmla="*/ 15 w 208"/>
                <a:gd name="T15" fmla="*/ 15 h 207"/>
                <a:gd name="T16" fmla="*/ 193 w 208"/>
                <a:gd name="T17" fmla="*/ 15 h 207"/>
                <a:gd name="T18" fmla="*/ 193 w 208"/>
                <a:gd name="T19" fmla="*/ 19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07">
                  <a:moveTo>
                    <a:pt x="0" y="0"/>
                  </a:moveTo>
                  <a:lnTo>
                    <a:pt x="0" y="207"/>
                  </a:lnTo>
                  <a:lnTo>
                    <a:pt x="208" y="207"/>
                  </a:lnTo>
                  <a:lnTo>
                    <a:pt x="208" y="0"/>
                  </a:lnTo>
                  <a:lnTo>
                    <a:pt x="0" y="0"/>
                  </a:lnTo>
                  <a:close/>
                  <a:moveTo>
                    <a:pt x="193" y="192"/>
                  </a:moveTo>
                  <a:lnTo>
                    <a:pt x="15" y="192"/>
                  </a:lnTo>
                  <a:lnTo>
                    <a:pt x="15" y="15"/>
                  </a:lnTo>
                  <a:lnTo>
                    <a:pt x="193" y="15"/>
                  </a:lnTo>
                  <a:lnTo>
                    <a:pt x="193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77" name="Freeform 20"/>
            <p:cNvSpPr>
              <a:spLocks/>
            </p:cNvSpPr>
            <p:nvPr/>
          </p:nvSpPr>
          <p:spPr bwMode="auto">
            <a:xfrm>
              <a:off x="2640013" y="3729038"/>
              <a:ext cx="200025" cy="200025"/>
            </a:xfrm>
            <a:custGeom>
              <a:avLst/>
              <a:gdLst>
                <a:gd name="T0" fmla="*/ 22 w 126"/>
                <a:gd name="T1" fmla="*/ 126 h 126"/>
                <a:gd name="T2" fmla="*/ 63 w 126"/>
                <a:gd name="T3" fmla="*/ 85 h 126"/>
                <a:gd name="T4" fmla="*/ 104 w 126"/>
                <a:gd name="T5" fmla="*/ 126 h 126"/>
                <a:gd name="T6" fmla="*/ 126 w 126"/>
                <a:gd name="T7" fmla="*/ 104 h 126"/>
                <a:gd name="T8" fmla="*/ 85 w 126"/>
                <a:gd name="T9" fmla="*/ 63 h 126"/>
                <a:gd name="T10" fmla="*/ 126 w 126"/>
                <a:gd name="T11" fmla="*/ 22 h 126"/>
                <a:gd name="T12" fmla="*/ 104 w 126"/>
                <a:gd name="T13" fmla="*/ 0 h 126"/>
                <a:gd name="T14" fmla="*/ 63 w 126"/>
                <a:gd name="T15" fmla="*/ 41 h 126"/>
                <a:gd name="T16" fmla="*/ 22 w 126"/>
                <a:gd name="T17" fmla="*/ 0 h 126"/>
                <a:gd name="T18" fmla="*/ 0 w 126"/>
                <a:gd name="T19" fmla="*/ 22 h 126"/>
                <a:gd name="T20" fmla="*/ 41 w 126"/>
                <a:gd name="T21" fmla="*/ 63 h 126"/>
                <a:gd name="T22" fmla="*/ 0 w 126"/>
                <a:gd name="T23" fmla="*/ 104 h 126"/>
                <a:gd name="T24" fmla="*/ 22 w 126"/>
                <a:gd name="T2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26">
                  <a:moveTo>
                    <a:pt x="22" y="126"/>
                  </a:moveTo>
                  <a:lnTo>
                    <a:pt x="63" y="85"/>
                  </a:lnTo>
                  <a:lnTo>
                    <a:pt x="104" y="126"/>
                  </a:lnTo>
                  <a:lnTo>
                    <a:pt x="126" y="104"/>
                  </a:lnTo>
                  <a:lnTo>
                    <a:pt x="85" y="63"/>
                  </a:lnTo>
                  <a:lnTo>
                    <a:pt x="126" y="22"/>
                  </a:lnTo>
                  <a:lnTo>
                    <a:pt x="104" y="0"/>
                  </a:lnTo>
                  <a:lnTo>
                    <a:pt x="63" y="41"/>
                  </a:lnTo>
                  <a:lnTo>
                    <a:pt x="22" y="0"/>
                  </a:lnTo>
                  <a:lnTo>
                    <a:pt x="0" y="22"/>
                  </a:lnTo>
                  <a:lnTo>
                    <a:pt x="41" y="63"/>
                  </a:lnTo>
                  <a:lnTo>
                    <a:pt x="0" y="104"/>
                  </a:lnTo>
                  <a:lnTo>
                    <a:pt x="22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906851" y="5929117"/>
            <a:ext cx="192158" cy="191234"/>
            <a:chOff x="2568575" y="3659188"/>
            <a:chExt cx="330200" cy="328613"/>
          </a:xfrm>
          <a:solidFill>
            <a:schemeClr val="accent5"/>
          </a:solidFill>
        </p:grpSpPr>
        <p:sp>
          <p:nvSpPr>
            <p:cNvPr id="80" name="Freeform 19"/>
            <p:cNvSpPr>
              <a:spLocks noEditPoints="1"/>
            </p:cNvSpPr>
            <p:nvPr/>
          </p:nvSpPr>
          <p:spPr bwMode="auto">
            <a:xfrm>
              <a:off x="2568575" y="3659188"/>
              <a:ext cx="330200" cy="328613"/>
            </a:xfrm>
            <a:custGeom>
              <a:avLst/>
              <a:gdLst>
                <a:gd name="T0" fmla="*/ 0 w 208"/>
                <a:gd name="T1" fmla="*/ 0 h 207"/>
                <a:gd name="T2" fmla="*/ 0 w 208"/>
                <a:gd name="T3" fmla="*/ 207 h 207"/>
                <a:gd name="T4" fmla="*/ 208 w 208"/>
                <a:gd name="T5" fmla="*/ 207 h 207"/>
                <a:gd name="T6" fmla="*/ 208 w 208"/>
                <a:gd name="T7" fmla="*/ 0 h 207"/>
                <a:gd name="T8" fmla="*/ 0 w 208"/>
                <a:gd name="T9" fmla="*/ 0 h 207"/>
                <a:gd name="T10" fmla="*/ 193 w 208"/>
                <a:gd name="T11" fmla="*/ 192 h 207"/>
                <a:gd name="T12" fmla="*/ 15 w 208"/>
                <a:gd name="T13" fmla="*/ 192 h 207"/>
                <a:gd name="T14" fmla="*/ 15 w 208"/>
                <a:gd name="T15" fmla="*/ 15 h 207"/>
                <a:gd name="T16" fmla="*/ 193 w 208"/>
                <a:gd name="T17" fmla="*/ 15 h 207"/>
                <a:gd name="T18" fmla="*/ 193 w 208"/>
                <a:gd name="T19" fmla="*/ 19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07">
                  <a:moveTo>
                    <a:pt x="0" y="0"/>
                  </a:moveTo>
                  <a:lnTo>
                    <a:pt x="0" y="207"/>
                  </a:lnTo>
                  <a:lnTo>
                    <a:pt x="208" y="207"/>
                  </a:lnTo>
                  <a:lnTo>
                    <a:pt x="208" y="0"/>
                  </a:lnTo>
                  <a:lnTo>
                    <a:pt x="0" y="0"/>
                  </a:lnTo>
                  <a:close/>
                  <a:moveTo>
                    <a:pt x="193" y="192"/>
                  </a:moveTo>
                  <a:lnTo>
                    <a:pt x="15" y="192"/>
                  </a:lnTo>
                  <a:lnTo>
                    <a:pt x="15" y="15"/>
                  </a:lnTo>
                  <a:lnTo>
                    <a:pt x="193" y="15"/>
                  </a:lnTo>
                  <a:lnTo>
                    <a:pt x="193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2640013" y="3729038"/>
              <a:ext cx="200025" cy="200025"/>
            </a:xfrm>
            <a:custGeom>
              <a:avLst/>
              <a:gdLst>
                <a:gd name="T0" fmla="*/ 22 w 126"/>
                <a:gd name="T1" fmla="*/ 126 h 126"/>
                <a:gd name="T2" fmla="*/ 63 w 126"/>
                <a:gd name="T3" fmla="*/ 85 h 126"/>
                <a:gd name="T4" fmla="*/ 104 w 126"/>
                <a:gd name="T5" fmla="*/ 126 h 126"/>
                <a:gd name="T6" fmla="*/ 126 w 126"/>
                <a:gd name="T7" fmla="*/ 104 h 126"/>
                <a:gd name="T8" fmla="*/ 85 w 126"/>
                <a:gd name="T9" fmla="*/ 63 h 126"/>
                <a:gd name="T10" fmla="*/ 126 w 126"/>
                <a:gd name="T11" fmla="*/ 22 h 126"/>
                <a:gd name="T12" fmla="*/ 104 w 126"/>
                <a:gd name="T13" fmla="*/ 0 h 126"/>
                <a:gd name="T14" fmla="*/ 63 w 126"/>
                <a:gd name="T15" fmla="*/ 41 h 126"/>
                <a:gd name="T16" fmla="*/ 22 w 126"/>
                <a:gd name="T17" fmla="*/ 0 h 126"/>
                <a:gd name="T18" fmla="*/ 0 w 126"/>
                <a:gd name="T19" fmla="*/ 22 h 126"/>
                <a:gd name="T20" fmla="*/ 41 w 126"/>
                <a:gd name="T21" fmla="*/ 63 h 126"/>
                <a:gd name="T22" fmla="*/ 0 w 126"/>
                <a:gd name="T23" fmla="*/ 104 h 126"/>
                <a:gd name="T24" fmla="*/ 22 w 126"/>
                <a:gd name="T2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26">
                  <a:moveTo>
                    <a:pt x="22" y="126"/>
                  </a:moveTo>
                  <a:lnTo>
                    <a:pt x="63" y="85"/>
                  </a:lnTo>
                  <a:lnTo>
                    <a:pt x="104" y="126"/>
                  </a:lnTo>
                  <a:lnTo>
                    <a:pt x="126" y="104"/>
                  </a:lnTo>
                  <a:lnTo>
                    <a:pt x="85" y="63"/>
                  </a:lnTo>
                  <a:lnTo>
                    <a:pt x="126" y="22"/>
                  </a:lnTo>
                  <a:lnTo>
                    <a:pt x="104" y="0"/>
                  </a:lnTo>
                  <a:lnTo>
                    <a:pt x="63" y="41"/>
                  </a:lnTo>
                  <a:lnTo>
                    <a:pt x="22" y="0"/>
                  </a:lnTo>
                  <a:lnTo>
                    <a:pt x="0" y="22"/>
                  </a:lnTo>
                  <a:lnTo>
                    <a:pt x="41" y="63"/>
                  </a:lnTo>
                  <a:lnTo>
                    <a:pt x="0" y="104"/>
                  </a:lnTo>
                  <a:lnTo>
                    <a:pt x="22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721654" y="5911585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92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93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2325443" y="5865703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95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96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97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98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99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00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01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sp>
        <p:nvSpPr>
          <p:cNvPr id="102" name="Freeform 102"/>
          <p:cNvSpPr>
            <a:spLocks noEditPoints="1"/>
          </p:cNvSpPr>
          <p:nvPr/>
        </p:nvSpPr>
        <p:spPr bwMode="auto">
          <a:xfrm>
            <a:off x="1147443" y="5924940"/>
            <a:ext cx="206933" cy="20693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k-SK" sz="1350" dirty="0"/>
          </a:p>
        </p:txBody>
      </p:sp>
      <p:sp>
        <p:nvSpPr>
          <p:cNvPr id="104" name="Freeform 103"/>
          <p:cNvSpPr>
            <a:spLocks/>
          </p:cNvSpPr>
          <p:nvPr/>
        </p:nvSpPr>
        <p:spPr bwMode="auto">
          <a:xfrm>
            <a:off x="4673546" y="2376088"/>
            <a:ext cx="432803" cy="437124"/>
          </a:xfrm>
          <a:custGeom>
            <a:avLst/>
            <a:gdLst>
              <a:gd name="T0" fmla="*/ 946 w 972"/>
              <a:gd name="T1" fmla="*/ 749 h 982"/>
              <a:gd name="T2" fmla="*/ 725 w 972"/>
              <a:gd name="T3" fmla="*/ 636 h 982"/>
              <a:gd name="T4" fmla="*/ 607 w 972"/>
              <a:gd name="T5" fmla="*/ 583 h 982"/>
              <a:gd name="T6" fmla="*/ 606 w 972"/>
              <a:gd name="T7" fmla="*/ 491 h 982"/>
              <a:gd name="T8" fmla="*/ 653 w 972"/>
              <a:gd name="T9" fmla="*/ 377 h 982"/>
              <a:gd name="T10" fmla="*/ 700 w 972"/>
              <a:gd name="T11" fmla="*/ 323 h 982"/>
              <a:gd name="T12" fmla="*/ 669 w 972"/>
              <a:gd name="T13" fmla="*/ 252 h 982"/>
              <a:gd name="T14" fmla="*/ 677 w 972"/>
              <a:gd name="T15" fmla="*/ 151 h 982"/>
              <a:gd name="T16" fmla="*/ 486 w 972"/>
              <a:gd name="T17" fmla="*/ 0 h 982"/>
              <a:gd name="T18" fmla="*/ 295 w 972"/>
              <a:gd name="T19" fmla="*/ 151 h 982"/>
              <a:gd name="T20" fmla="*/ 302 w 972"/>
              <a:gd name="T21" fmla="*/ 252 h 982"/>
              <a:gd name="T22" fmla="*/ 272 w 972"/>
              <a:gd name="T23" fmla="*/ 323 h 982"/>
              <a:gd name="T24" fmla="*/ 319 w 972"/>
              <a:gd name="T25" fmla="*/ 377 h 982"/>
              <a:gd name="T26" fmla="*/ 366 w 972"/>
              <a:gd name="T27" fmla="*/ 491 h 982"/>
              <a:gd name="T28" fmla="*/ 365 w 972"/>
              <a:gd name="T29" fmla="*/ 583 h 982"/>
              <a:gd name="T30" fmla="*/ 247 w 972"/>
              <a:gd name="T31" fmla="*/ 636 h 982"/>
              <a:gd name="T32" fmla="*/ 26 w 972"/>
              <a:gd name="T33" fmla="*/ 749 h 982"/>
              <a:gd name="T34" fmla="*/ 8 w 972"/>
              <a:gd name="T35" fmla="*/ 982 h 982"/>
              <a:gd name="T36" fmla="*/ 964 w 972"/>
              <a:gd name="T37" fmla="*/ 982 h 982"/>
              <a:gd name="T38" fmla="*/ 946 w 972"/>
              <a:gd name="T39" fmla="*/ 749 h 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2" h="982">
                <a:moveTo>
                  <a:pt x="946" y="749"/>
                </a:moveTo>
                <a:cubicBezTo>
                  <a:pt x="917" y="704"/>
                  <a:pt x="821" y="676"/>
                  <a:pt x="725" y="636"/>
                </a:cubicBezTo>
                <a:cubicBezTo>
                  <a:pt x="629" y="597"/>
                  <a:pt x="607" y="583"/>
                  <a:pt x="607" y="583"/>
                </a:cubicBezTo>
                <a:cubicBezTo>
                  <a:pt x="606" y="491"/>
                  <a:pt x="606" y="491"/>
                  <a:pt x="606" y="491"/>
                </a:cubicBezTo>
                <a:cubicBezTo>
                  <a:pt x="606" y="491"/>
                  <a:pt x="642" y="464"/>
                  <a:pt x="653" y="377"/>
                </a:cubicBezTo>
                <a:cubicBezTo>
                  <a:pt x="675" y="384"/>
                  <a:pt x="699" y="344"/>
                  <a:pt x="700" y="323"/>
                </a:cubicBezTo>
                <a:cubicBezTo>
                  <a:pt x="701" y="302"/>
                  <a:pt x="697" y="246"/>
                  <a:pt x="669" y="252"/>
                </a:cubicBezTo>
                <a:cubicBezTo>
                  <a:pt x="675" y="210"/>
                  <a:pt x="679" y="172"/>
                  <a:pt x="677" y="151"/>
                </a:cubicBezTo>
                <a:cubicBezTo>
                  <a:pt x="670" y="78"/>
                  <a:pt x="597" y="0"/>
                  <a:pt x="486" y="0"/>
                </a:cubicBezTo>
                <a:cubicBezTo>
                  <a:pt x="374" y="0"/>
                  <a:pt x="302" y="78"/>
                  <a:pt x="295" y="151"/>
                </a:cubicBezTo>
                <a:cubicBezTo>
                  <a:pt x="293" y="172"/>
                  <a:pt x="297" y="210"/>
                  <a:pt x="302" y="252"/>
                </a:cubicBezTo>
                <a:cubicBezTo>
                  <a:pt x="275" y="246"/>
                  <a:pt x="271" y="302"/>
                  <a:pt x="272" y="323"/>
                </a:cubicBezTo>
                <a:cubicBezTo>
                  <a:pt x="273" y="344"/>
                  <a:pt x="297" y="384"/>
                  <a:pt x="319" y="377"/>
                </a:cubicBezTo>
                <a:cubicBezTo>
                  <a:pt x="330" y="464"/>
                  <a:pt x="366" y="491"/>
                  <a:pt x="366" y="491"/>
                </a:cubicBezTo>
                <a:cubicBezTo>
                  <a:pt x="365" y="583"/>
                  <a:pt x="365" y="583"/>
                  <a:pt x="365" y="583"/>
                </a:cubicBezTo>
                <a:cubicBezTo>
                  <a:pt x="365" y="583"/>
                  <a:pt x="342" y="597"/>
                  <a:pt x="247" y="636"/>
                </a:cubicBezTo>
                <a:cubicBezTo>
                  <a:pt x="151" y="676"/>
                  <a:pt x="55" y="704"/>
                  <a:pt x="26" y="749"/>
                </a:cubicBezTo>
                <a:cubicBezTo>
                  <a:pt x="0" y="789"/>
                  <a:pt x="8" y="982"/>
                  <a:pt x="8" y="982"/>
                </a:cubicBezTo>
                <a:cubicBezTo>
                  <a:pt x="964" y="982"/>
                  <a:pt x="964" y="982"/>
                  <a:pt x="964" y="982"/>
                </a:cubicBezTo>
                <a:cubicBezTo>
                  <a:pt x="964" y="982"/>
                  <a:pt x="972" y="789"/>
                  <a:pt x="946" y="749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k-SK" sz="1350" dirty="0"/>
          </a:p>
        </p:txBody>
      </p:sp>
      <p:grpSp>
        <p:nvGrpSpPr>
          <p:cNvPr id="105" name="Group 104"/>
          <p:cNvGrpSpPr/>
          <p:nvPr/>
        </p:nvGrpSpPr>
        <p:grpSpPr>
          <a:xfrm>
            <a:off x="7451229" y="2432010"/>
            <a:ext cx="388093" cy="388093"/>
            <a:chOff x="4763" y="4763"/>
            <a:chExt cx="6611937" cy="6611937"/>
          </a:xfrm>
          <a:solidFill>
            <a:schemeClr val="accent1"/>
          </a:solidFill>
        </p:grpSpPr>
        <p:sp>
          <p:nvSpPr>
            <p:cNvPr id="106" name="Freeform 5"/>
            <p:cNvSpPr>
              <a:spLocks noEditPoints="1"/>
            </p:cNvSpPr>
            <p:nvPr/>
          </p:nvSpPr>
          <p:spPr bwMode="auto">
            <a:xfrm>
              <a:off x="4763" y="4763"/>
              <a:ext cx="6611937" cy="6611937"/>
            </a:xfrm>
            <a:custGeom>
              <a:avLst/>
              <a:gdLst>
                <a:gd name="T0" fmla="*/ 1595 w 1760"/>
                <a:gd name="T1" fmla="*/ 0 h 1760"/>
                <a:gd name="T2" fmla="*/ 385 w 1760"/>
                <a:gd name="T3" fmla="*/ 0 h 1760"/>
                <a:gd name="T4" fmla="*/ 220 w 1760"/>
                <a:gd name="T5" fmla="*/ 165 h 1760"/>
                <a:gd name="T6" fmla="*/ 220 w 1760"/>
                <a:gd name="T7" fmla="*/ 275 h 1760"/>
                <a:gd name="T8" fmla="*/ 165 w 1760"/>
                <a:gd name="T9" fmla="*/ 275 h 1760"/>
                <a:gd name="T10" fmla="*/ 0 w 1760"/>
                <a:gd name="T11" fmla="*/ 440 h 1760"/>
                <a:gd name="T12" fmla="*/ 0 w 1760"/>
                <a:gd name="T13" fmla="*/ 1540 h 1760"/>
                <a:gd name="T14" fmla="*/ 220 w 1760"/>
                <a:gd name="T15" fmla="*/ 1760 h 1760"/>
                <a:gd name="T16" fmla="*/ 1540 w 1760"/>
                <a:gd name="T17" fmla="*/ 1760 h 1760"/>
                <a:gd name="T18" fmla="*/ 1760 w 1760"/>
                <a:gd name="T19" fmla="*/ 1540 h 1760"/>
                <a:gd name="T20" fmla="*/ 1760 w 1760"/>
                <a:gd name="T21" fmla="*/ 165 h 1760"/>
                <a:gd name="T22" fmla="*/ 1595 w 1760"/>
                <a:gd name="T23" fmla="*/ 0 h 1760"/>
                <a:gd name="T24" fmla="*/ 1650 w 1760"/>
                <a:gd name="T25" fmla="*/ 1540 h 1760"/>
                <a:gd name="T26" fmla="*/ 1540 w 1760"/>
                <a:gd name="T27" fmla="*/ 1650 h 1760"/>
                <a:gd name="T28" fmla="*/ 220 w 1760"/>
                <a:gd name="T29" fmla="*/ 1650 h 1760"/>
                <a:gd name="T30" fmla="*/ 110 w 1760"/>
                <a:gd name="T31" fmla="*/ 1540 h 1760"/>
                <a:gd name="T32" fmla="*/ 110 w 1760"/>
                <a:gd name="T33" fmla="*/ 440 h 1760"/>
                <a:gd name="T34" fmla="*/ 165 w 1760"/>
                <a:gd name="T35" fmla="*/ 385 h 1760"/>
                <a:gd name="T36" fmla="*/ 220 w 1760"/>
                <a:gd name="T37" fmla="*/ 385 h 1760"/>
                <a:gd name="T38" fmla="*/ 220 w 1760"/>
                <a:gd name="T39" fmla="*/ 1485 h 1760"/>
                <a:gd name="T40" fmla="*/ 275 w 1760"/>
                <a:gd name="T41" fmla="*/ 1540 h 1760"/>
                <a:gd name="T42" fmla="*/ 330 w 1760"/>
                <a:gd name="T43" fmla="*/ 1485 h 1760"/>
                <a:gd name="T44" fmla="*/ 330 w 1760"/>
                <a:gd name="T45" fmla="*/ 165 h 1760"/>
                <a:gd name="T46" fmla="*/ 385 w 1760"/>
                <a:gd name="T47" fmla="*/ 110 h 1760"/>
                <a:gd name="T48" fmla="*/ 1595 w 1760"/>
                <a:gd name="T49" fmla="*/ 110 h 1760"/>
                <a:gd name="T50" fmla="*/ 1650 w 1760"/>
                <a:gd name="T51" fmla="*/ 165 h 1760"/>
                <a:gd name="T52" fmla="*/ 1650 w 1760"/>
                <a:gd name="T53" fmla="*/ 1540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60" h="1760">
                  <a:moveTo>
                    <a:pt x="1595" y="0"/>
                  </a:moveTo>
                  <a:cubicBezTo>
                    <a:pt x="385" y="0"/>
                    <a:pt x="385" y="0"/>
                    <a:pt x="385" y="0"/>
                  </a:cubicBezTo>
                  <a:cubicBezTo>
                    <a:pt x="294" y="0"/>
                    <a:pt x="220" y="74"/>
                    <a:pt x="220" y="165"/>
                  </a:cubicBezTo>
                  <a:cubicBezTo>
                    <a:pt x="220" y="275"/>
                    <a:pt x="220" y="275"/>
                    <a:pt x="220" y="275"/>
                  </a:cubicBezTo>
                  <a:cubicBezTo>
                    <a:pt x="165" y="275"/>
                    <a:pt x="165" y="275"/>
                    <a:pt x="165" y="275"/>
                  </a:cubicBezTo>
                  <a:cubicBezTo>
                    <a:pt x="74" y="275"/>
                    <a:pt x="0" y="349"/>
                    <a:pt x="0" y="440"/>
                  </a:cubicBezTo>
                  <a:cubicBezTo>
                    <a:pt x="0" y="1540"/>
                    <a:pt x="0" y="1540"/>
                    <a:pt x="0" y="1540"/>
                  </a:cubicBezTo>
                  <a:cubicBezTo>
                    <a:pt x="0" y="1661"/>
                    <a:pt x="99" y="1760"/>
                    <a:pt x="220" y="1760"/>
                  </a:cubicBezTo>
                  <a:cubicBezTo>
                    <a:pt x="1540" y="1760"/>
                    <a:pt x="1540" y="1760"/>
                    <a:pt x="1540" y="1760"/>
                  </a:cubicBezTo>
                  <a:cubicBezTo>
                    <a:pt x="1661" y="1760"/>
                    <a:pt x="1760" y="1661"/>
                    <a:pt x="1760" y="1540"/>
                  </a:cubicBezTo>
                  <a:cubicBezTo>
                    <a:pt x="1760" y="165"/>
                    <a:pt x="1760" y="165"/>
                    <a:pt x="1760" y="165"/>
                  </a:cubicBezTo>
                  <a:cubicBezTo>
                    <a:pt x="1760" y="74"/>
                    <a:pt x="1686" y="0"/>
                    <a:pt x="1595" y="0"/>
                  </a:cubicBezTo>
                  <a:close/>
                  <a:moveTo>
                    <a:pt x="1650" y="1540"/>
                  </a:moveTo>
                  <a:cubicBezTo>
                    <a:pt x="1650" y="1601"/>
                    <a:pt x="1601" y="1650"/>
                    <a:pt x="1540" y="1650"/>
                  </a:cubicBezTo>
                  <a:cubicBezTo>
                    <a:pt x="220" y="1650"/>
                    <a:pt x="220" y="1650"/>
                    <a:pt x="220" y="1650"/>
                  </a:cubicBezTo>
                  <a:cubicBezTo>
                    <a:pt x="159" y="1650"/>
                    <a:pt x="110" y="1601"/>
                    <a:pt x="110" y="1540"/>
                  </a:cubicBezTo>
                  <a:cubicBezTo>
                    <a:pt x="110" y="440"/>
                    <a:pt x="110" y="440"/>
                    <a:pt x="110" y="440"/>
                  </a:cubicBezTo>
                  <a:cubicBezTo>
                    <a:pt x="110" y="410"/>
                    <a:pt x="135" y="385"/>
                    <a:pt x="165" y="385"/>
                  </a:cubicBezTo>
                  <a:cubicBezTo>
                    <a:pt x="220" y="385"/>
                    <a:pt x="220" y="385"/>
                    <a:pt x="220" y="385"/>
                  </a:cubicBezTo>
                  <a:cubicBezTo>
                    <a:pt x="220" y="1485"/>
                    <a:pt x="220" y="1485"/>
                    <a:pt x="220" y="1485"/>
                  </a:cubicBezTo>
                  <a:cubicBezTo>
                    <a:pt x="220" y="1515"/>
                    <a:pt x="245" y="1540"/>
                    <a:pt x="275" y="1540"/>
                  </a:cubicBezTo>
                  <a:cubicBezTo>
                    <a:pt x="305" y="1540"/>
                    <a:pt x="330" y="1515"/>
                    <a:pt x="330" y="1485"/>
                  </a:cubicBezTo>
                  <a:cubicBezTo>
                    <a:pt x="330" y="165"/>
                    <a:pt x="330" y="165"/>
                    <a:pt x="330" y="165"/>
                  </a:cubicBezTo>
                  <a:cubicBezTo>
                    <a:pt x="330" y="135"/>
                    <a:pt x="355" y="110"/>
                    <a:pt x="385" y="110"/>
                  </a:cubicBezTo>
                  <a:cubicBezTo>
                    <a:pt x="1595" y="110"/>
                    <a:pt x="1595" y="110"/>
                    <a:pt x="1595" y="110"/>
                  </a:cubicBezTo>
                  <a:cubicBezTo>
                    <a:pt x="1625" y="110"/>
                    <a:pt x="1650" y="135"/>
                    <a:pt x="1650" y="165"/>
                  </a:cubicBezTo>
                  <a:lnTo>
                    <a:pt x="1650" y="15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07" name="Freeform 6"/>
            <p:cNvSpPr>
              <a:spLocks/>
            </p:cNvSpPr>
            <p:nvPr/>
          </p:nvSpPr>
          <p:spPr bwMode="auto">
            <a:xfrm>
              <a:off x="3930650" y="2484438"/>
              <a:ext cx="1858962" cy="206375"/>
            </a:xfrm>
            <a:custGeom>
              <a:avLst/>
              <a:gdLst>
                <a:gd name="T0" fmla="*/ 27 w 495"/>
                <a:gd name="T1" fmla="*/ 55 h 55"/>
                <a:gd name="T2" fmla="*/ 467 w 495"/>
                <a:gd name="T3" fmla="*/ 55 h 55"/>
                <a:gd name="T4" fmla="*/ 495 w 495"/>
                <a:gd name="T5" fmla="*/ 28 h 55"/>
                <a:gd name="T6" fmla="*/ 467 w 495"/>
                <a:gd name="T7" fmla="*/ 0 h 55"/>
                <a:gd name="T8" fmla="*/ 27 w 495"/>
                <a:gd name="T9" fmla="*/ 0 h 55"/>
                <a:gd name="T10" fmla="*/ 0 w 495"/>
                <a:gd name="T11" fmla="*/ 28 h 55"/>
                <a:gd name="T12" fmla="*/ 27 w 495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5" h="55">
                  <a:moveTo>
                    <a:pt x="27" y="55"/>
                  </a:moveTo>
                  <a:cubicBezTo>
                    <a:pt x="467" y="55"/>
                    <a:pt x="467" y="55"/>
                    <a:pt x="467" y="55"/>
                  </a:cubicBezTo>
                  <a:cubicBezTo>
                    <a:pt x="483" y="55"/>
                    <a:pt x="495" y="43"/>
                    <a:pt x="495" y="28"/>
                  </a:cubicBezTo>
                  <a:cubicBezTo>
                    <a:pt x="495" y="13"/>
                    <a:pt x="483" y="0"/>
                    <a:pt x="46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08" name="Freeform 7"/>
            <p:cNvSpPr>
              <a:spLocks/>
            </p:cNvSpPr>
            <p:nvPr/>
          </p:nvSpPr>
          <p:spPr bwMode="auto">
            <a:xfrm>
              <a:off x="3930650" y="1865313"/>
              <a:ext cx="1858962" cy="206375"/>
            </a:xfrm>
            <a:custGeom>
              <a:avLst/>
              <a:gdLst>
                <a:gd name="T0" fmla="*/ 27 w 495"/>
                <a:gd name="T1" fmla="*/ 55 h 55"/>
                <a:gd name="T2" fmla="*/ 467 w 495"/>
                <a:gd name="T3" fmla="*/ 55 h 55"/>
                <a:gd name="T4" fmla="*/ 495 w 495"/>
                <a:gd name="T5" fmla="*/ 28 h 55"/>
                <a:gd name="T6" fmla="*/ 467 w 495"/>
                <a:gd name="T7" fmla="*/ 0 h 55"/>
                <a:gd name="T8" fmla="*/ 27 w 495"/>
                <a:gd name="T9" fmla="*/ 0 h 55"/>
                <a:gd name="T10" fmla="*/ 0 w 495"/>
                <a:gd name="T11" fmla="*/ 28 h 55"/>
                <a:gd name="T12" fmla="*/ 27 w 495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5" h="55">
                  <a:moveTo>
                    <a:pt x="27" y="55"/>
                  </a:moveTo>
                  <a:cubicBezTo>
                    <a:pt x="467" y="55"/>
                    <a:pt x="467" y="55"/>
                    <a:pt x="467" y="55"/>
                  </a:cubicBezTo>
                  <a:cubicBezTo>
                    <a:pt x="483" y="55"/>
                    <a:pt x="495" y="43"/>
                    <a:pt x="495" y="28"/>
                  </a:cubicBezTo>
                  <a:cubicBezTo>
                    <a:pt x="495" y="13"/>
                    <a:pt x="483" y="0"/>
                    <a:pt x="46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09" name="Freeform 8"/>
            <p:cNvSpPr>
              <a:spLocks/>
            </p:cNvSpPr>
            <p:nvPr/>
          </p:nvSpPr>
          <p:spPr bwMode="auto">
            <a:xfrm>
              <a:off x="3930650" y="1244600"/>
              <a:ext cx="1858962" cy="206375"/>
            </a:xfrm>
            <a:custGeom>
              <a:avLst/>
              <a:gdLst>
                <a:gd name="T0" fmla="*/ 27 w 495"/>
                <a:gd name="T1" fmla="*/ 55 h 55"/>
                <a:gd name="T2" fmla="*/ 467 w 495"/>
                <a:gd name="T3" fmla="*/ 55 h 55"/>
                <a:gd name="T4" fmla="*/ 495 w 495"/>
                <a:gd name="T5" fmla="*/ 28 h 55"/>
                <a:gd name="T6" fmla="*/ 467 w 495"/>
                <a:gd name="T7" fmla="*/ 0 h 55"/>
                <a:gd name="T8" fmla="*/ 27 w 495"/>
                <a:gd name="T9" fmla="*/ 0 h 55"/>
                <a:gd name="T10" fmla="*/ 0 w 495"/>
                <a:gd name="T11" fmla="*/ 28 h 55"/>
                <a:gd name="T12" fmla="*/ 27 w 495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5" h="55">
                  <a:moveTo>
                    <a:pt x="27" y="55"/>
                  </a:moveTo>
                  <a:cubicBezTo>
                    <a:pt x="467" y="55"/>
                    <a:pt x="467" y="55"/>
                    <a:pt x="467" y="55"/>
                  </a:cubicBezTo>
                  <a:cubicBezTo>
                    <a:pt x="483" y="55"/>
                    <a:pt x="495" y="43"/>
                    <a:pt x="495" y="28"/>
                  </a:cubicBezTo>
                  <a:cubicBezTo>
                    <a:pt x="495" y="13"/>
                    <a:pt x="483" y="0"/>
                    <a:pt x="46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10" name="Freeform 15"/>
            <p:cNvSpPr>
              <a:spLocks/>
            </p:cNvSpPr>
            <p:nvPr/>
          </p:nvSpPr>
          <p:spPr bwMode="auto">
            <a:xfrm>
              <a:off x="1657350" y="3105150"/>
              <a:ext cx="4132262" cy="206375"/>
            </a:xfrm>
            <a:custGeom>
              <a:avLst/>
              <a:gdLst>
                <a:gd name="T0" fmla="*/ 1072 w 1100"/>
                <a:gd name="T1" fmla="*/ 0 h 55"/>
                <a:gd name="T2" fmla="*/ 27 w 1100"/>
                <a:gd name="T3" fmla="*/ 0 h 55"/>
                <a:gd name="T4" fmla="*/ 0 w 1100"/>
                <a:gd name="T5" fmla="*/ 28 h 55"/>
                <a:gd name="T6" fmla="*/ 27 w 1100"/>
                <a:gd name="T7" fmla="*/ 55 h 55"/>
                <a:gd name="T8" fmla="*/ 1072 w 1100"/>
                <a:gd name="T9" fmla="*/ 55 h 55"/>
                <a:gd name="T10" fmla="*/ 1100 w 1100"/>
                <a:gd name="T11" fmla="*/ 28 h 55"/>
                <a:gd name="T12" fmla="*/ 1072 w 110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0" h="55">
                  <a:moveTo>
                    <a:pt x="107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1072" y="55"/>
                    <a:pt x="1072" y="55"/>
                    <a:pt x="1072" y="55"/>
                  </a:cubicBezTo>
                  <a:cubicBezTo>
                    <a:pt x="1088" y="55"/>
                    <a:pt x="1100" y="43"/>
                    <a:pt x="1100" y="28"/>
                  </a:cubicBezTo>
                  <a:cubicBezTo>
                    <a:pt x="1100" y="13"/>
                    <a:pt x="1088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11" name="Freeform 16"/>
            <p:cNvSpPr>
              <a:spLocks/>
            </p:cNvSpPr>
            <p:nvPr/>
          </p:nvSpPr>
          <p:spPr bwMode="auto">
            <a:xfrm>
              <a:off x="1657350" y="3724275"/>
              <a:ext cx="4132262" cy="206375"/>
            </a:xfrm>
            <a:custGeom>
              <a:avLst/>
              <a:gdLst>
                <a:gd name="T0" fmla="*/ 1072 w 1100"/>
                <a:gd name="T1" fmla="*/ 0 h 55"/>
                <a:gd name="T2" fmla="*/ 27 w 1100"/>
                <a:gd name="T3" fmla="*/ 0 h 55"/>
                <a:gd name="T4" fmla="*/ 0 w 1100"/>
                <a:gd name="T5" fmla="*/ 28 h 55"/>
                <a:gd name="T6" fmla="*/ 27 w 1100"/>
                <a:gd name="T7" fmla="*/ 55 h 55"/>
                <a:gd name="T8" fmla="*/ 1072 w 1100"/>
                <a:gd name="T9" fmla="*/ 55 h 55"/>
                <a:gd name="T10" fmla="*/ 1100 w 1100"/>
                <a:gd name="T11" fmla="*/ 28 h 55"/>
                <a:gd name="T12" fmla="*/ 1072 w 110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0" h="55">
                  <a:moveTo>
                    <a:pt x="107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1072" y="55"/>
                    <a:pt x="1072" y="55"/>
                    <a:pt x="1072" y="55"/>
                  </a:cubicBezTo>
                  <a:cubicBezTo>
                    <a:pt x="1088" y="55"/>
                    <a:pt x="1100" y="43"/>
                    <a:pt x="1100" y="28"/>
                  </a:cubicBezTo>
                  <a:cubicBezTo>
                    <a:pt x="1100" y="13"/>
                    <a:pt x="1088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12" name="Freeform 17"/>
            <p:cNvSpPr>
              <a:spLocks noEditPoints="1"/>
            </p:cNvSpPr>
            <p:nvPr/>
          </p:nvSpPr>
          <p:spPr bwMode="auto">
            <a:xfrm>
              <a:off x="1657350" y="831850"/>
              <a:ext cx="1858962" cy="1858962"/>
            </a:xfrm>
            <a:custGeom>
              <a:avLst/>
              <a:gdLst>
                <a:gd name="T0" fmla="*/ 55 w 495"/>
                <a:gd name="T1" fmla="*/ 495 h 495"/>
                <a:gd name="T2" fmla="*/ 440 w 495"/>
                <a:gd name="T3" fmla="*/ 495 h 495"/>
                <a:gd name="T4" fmla="*/ 495 w 495"/>
                <a:gd name="T5" fmla="*/ 440 h 495"/>
                <a:gd name="T6" fmla="*/ 495 w 495"/>
                <a:gd name="T7" fmla="*/ 55 h 495"/>
                <a:gd name="T8" fmla="*/ 440 w 495"/>
                <a:gd name="T9" fmla="*/ 0 h 495"/>
                <a:gd name="T10" fmla="*/ 55 w 495"/>
                <a:gd name="T11" fmla="*/ 0 h 495"/>
                <a:gd name="T12" fmla="*/ 0 w 495"/>
                <a:gd name="T13" fmla="*/ 55 h 495"/>
                <a:gd name="T14" fmla="*/ 0 w 495"/>
                <a:gd name="T15" fmla="*/ 440 h 495"/>
                <a:gd name="T16" fmla="*/ 55 w 495"/>
                <a:gd name="T17" fmla="*/ 495 h 495"/>
                <a:gd name="T18" fmla="*/ 110 w 495"/>
                <a:gd name="T19" fmla="*/ 110 h 495"/>
                <a:gd name="T20" fmla="*/ 385 w 495"/>
                <a:gd name="T21" fmla="*/ 110 h 495"/>
                <a:gd name="T22" fmla="*/ 385 w 495"/>
                <a:gd name="T23" fmla="*/ 385 h 495"/>
                <a:gd name="T24" fmla="*/ 110 w 495"/>
                <a:gd name="T25" fmla="*/ 385 h 495"/>
                <a:gd name="T26" fmla="*/ 110 w 495"/>
                <a:gd name="T27" fmla="*/ 11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5" h="495">
                  <a:moveTo>
                    <a:pt x="55" y="495"/>
                  </a:moveTo>
                  <a:cubicBezTo>
                    <a:pt x="440" y="495"/>
                    <a:pt x="440" y="495"/>
                    <a:pt x="440" y="495"/>
                  </a:cubicBezTo>
                  <a:cubicBezTo>
                    <a:pt x="470" y="495"/>
                    <a:pt x="495" y="470"/>
                    <a:pt x="495" y="440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95" y="25"/>
                    <a:pt x="470" y="0"/>
                    <a:pt x="440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440"/>
                    <a:pt x="0" y="440"/>
                    <a:pt x="0" y="440"/>
                  </a:cubicBezTo>
                  <a:cubicBezTo>
                    <a:pt x="0" y="470"/>
                    <a:pt x="25" y="495"/>
                    <a:pt x="55" y="495"/>
                  </a:cubicBezTo>
                  <a:close/>
                  <a:moveTo>
                    <a:pt x="110" y="110"/>
                  </a:moveTo>
                  <a:cubicBezTo>
                    <a:pt x="385" y="110"/>
                    <a:pt x="385" y="110"/>
                    <a:pt x="385" y="110"/>
                  </a:cubicBezTo>
                  <a:cubicBezTo>
                    <a:pt x="385" y="385"/>
                    <a:pt x="385" y="385"/>
                    <a:pt x="385" y="385"/>
                  </a:cubicBezTo>
                  <a:cubicBezTo>
                    <a:pt x="110" y="385"/>
                    <a:pt x="110" y="385"/>
                    <a:pt x="110" y="385"/>
                  </a:cubicBezTo>
                  <a:lnTo>
                    <a:pt x="110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13" name="Freeform 15"/>
            <p:cNvSpPr>
              <a:spLocks/>
            </p:cNvSpPr>
            <p:nvPr/>
          </p:nvSpPr>
          <p:spPr bwMode="auto">
            <a:xfrm>
              <a:off x="1657350" y="4326975"/>
              <a:ext cx="4132262" cy="206375"/>
            </a:xfrm>
            <a:custGeom>
              <a:avLst/>
              <a:gdLst>
                <a:gd name="T0" fmla="*/ 1072 w 1100"/>
                <a:gd name="T1" fmla="*/ 0 h 55"/>
                <a:gd name="T2" fmla="*/ 27 w 1100"/>
                <a:gd name="T3" fmla="*/ 0 h 55"/>
                <a:gd name="T4" fmla="*/ 0 w 1100"/>
                <a:gd name="T5" fmla="*/ 28 h 55"/>
                <a:gd name="T6" fmla="*/ 27 w 1100"/>
                <a:gd name="T7" fmla="*/ 55 h 55"/>
                <a:gd name="T8" fmla="*/ 1072 w 1100"/>
                <a:gd name="T9" fmla="*/ 55 h 55"/>
                <a:gd name="T10" fmla="*/ 1100 w 1100"/>
                <a:gd name="T11" fmla="*/ 28 h 55"/>
                <a:gd name="T12" fmla="*/ 1072 w 110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0" h="55">
                  <a:moveTo>
                    <a:pt x="107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1072" y="55"/>
                    <a:pt x="1072" y="55"/>
                    <a:pt x="1072" y="55"/>
                  </a:cubicBezTo>
                  <a:cubicBezTo>
                    <a:pt x="1088" y="55"/>
                    <a:pt x="1100" y="43"/>
                    <a:pt x="1100" y="28"/>
                  </a:cubicBezTo>
                  <a:cubicBezTo>
                    <a:pt x="1100" y="13"/>
                    <a:pt x="1088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14" name="Freeform 16"/>
            <p:cNvSpPr>
              <a:spLocks/>
            </p:cNvSpPr>
            <p:nvPr/>
          </p:nvSpPr>
          <p:spPr bwMode="auto">
            <a:xfrm>
              <a:off x="1657350" y="4946100"/>
              <a:ext cx="4132262" cy="206375"/>
            </a:xfrm>
            <a:custGeom>
              <a:avLst/>
              <a:gdLst>
                <a:gd name="T0" fmla="*/ 1072 w 1100"/>
                <a:gd name="T1" fmla="*/ 0 h 55"/>
                <a:gd name="T2" fmla="*/ 27 w 1100"/>
                <a:gd name="T3" fmla="*/ 0 h 55"/>
                <a:gd name="T4" fmla="*/ 0 w 1100"/>
                <a:gd name="T5" fmla="*/ 28 h 55"/>
                <a:gd name="T6" fmla="*/ 27 w 1100"/>
                <a:gd name="T7" fmla="*/ 55 h 55"/>
                <a:gd name="T8" fmla="*/ 1072 w 1100"/>
                <a:gd name="T9" fmla="*/ 55 h 55"/>
                <a:gd name="T10" fmla="*/ 1100 w 1100"/>
                <a:gd name="T11" fmla="*/ 28 h 55"/>
                <a:gd name="T12" fmla="*/ 1072 w 110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0" h="55">
                  <a:moveTo>
                    <a:pt x="107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1072" y="55"/>
                    <a:pt x="1072" y="55"/>
                    <a:pt x="1072" y="55"/>
                  </a:cubicBezTo>
                  <a:cubicBezTo>
                    <a:pt x="1088" y="55"/>
                    <a:pt x="1100" y="43"/>
                    <a:pt x="1100" y="28"/>
                  </a:cubicBezTo>
                  <a:cubicBezTo>
                    <a:pt x="1100" y="13"/>
                    <a:pt x="1088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15" name="Freeform 16"/>
            <p:cNvSpPr>
              <a:spLocks/>
            </p:cNvSpPr>
            <p:nvPr/>
          </p:nvSpPr>
          <p:spPr bwMode="auto">
            <a:xfrm>
              <a:off x="1657350" y="5549334"/>
              <a:ext cx="4132262" cy="206375"/>
            </a:xfrm>
            <a:custGeom>
              <a:avLst/>
              <a:gdLst>
                <a:gd name="T0" fmla="*/ 1072 w 1100"/>
                <a:gd name="T1" fmla="*/ 0 h 55"/>
                <a:gd name="T2" fmla="*/ 27 w 1100"/>
                <a:gd name="T3" fmla="*/ 0 h 55"/>
                <a:gd name="T4" fmla="*/ 0 w 1100"/>
                <a:gd name="T5" fmla="*/ 28 h 55"/>
                <a:gd name="T6" fmla="*/ 27 w 1100"/>
                <a:gd name="T7" fmla="*/ 55 h 55"/>
                <a:gd name="T8" fmla="*/ 1072 w 1100"/>
                <a:gd name="T9" fmla="*/ 55 h 55"/>
                <a:gd name="T10" fmla="*/ 1100 w 1100"/>
                <a:gd name="T11" fmla="*/ 28 h 55"/>
                <a:gd name="T12" fmla="*/ 1072 w 110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0" h="55">
                  <a:moveTo>
                    <a:pt x="107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1072" y="55"/>
                    <a:pt x="1072" y="55"/>
                    <a:pt x="1072" y="55"/>
                  </a:cubicBezTo>
                  <a:cubicBezTo>
                    <a:pt x="1088" y="55"/>
                    <a:pt x="1100" y="43"/>
                    <a:pt x="1100" y="28"/>
                  </a:cubicBezTo>
                  <a:cubicBezTo>
                    <a:pt x="1100" y="13"/>
                    <a:pt x="1088" y="0"/>
                    <a:pt x="10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sp>
        <p:nvSpPr>
          <p:cNvPr id="116" name="TextBox 115"/>
          <p:cNvSpPr txBox="1"/>
          <p:nvPr/>
        </p:nvSpPr>
        <p:spPr>
          <a:xfrm>
            <a:off x="1405149" y="5901041"/>
            <a:ext cx="8706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Vytvorenie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491659" y="5901041"/>
            <a:ext cx="11775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Aktualizovanie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947159" y="5901041"/>
            <a:ext cx="10672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Vymazanie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3952075" y="5901041"/>
            <a:ext cx="8782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900" dirty="0">
                <a:solidFill>
                  <a:schemeClr val="accent1">
                    <a:lumMod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Čítanie</a:t>
            </a:r>
          </a:p>
        </p:txBody>
      </p:sp>
      <p:sp>
        <p:nvSpPr>
          <p:cNvPr id="121" name="Freeform 102"/>
          <p:cNvSpPr>
            <a:spLocks noEditPoints="1"/>
          </p:cNvSpPr>
          <p:nvPr/>
        </p:nvSpPr>
        <p:spPr bwMode="auto">
          <a:xfrm>
            <a:off x="4377070" y="3251579"/>
            <a:ext cx="206933" cy="20693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k-SK" sz="1350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4639024" y="3208192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123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24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25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26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27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28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29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sp>
        <p:nvSpPr>
          <p:cNvPr id="130" name="Freeform 102"/>
          <p:cNvSpPr>
            <a:spLocks noEditPoints="1"/>
          </p:cNvSpPr>
          <p:nvPr/>
        </p:nvSpPr>
        <p:spPr bwMode="auto">
          <a:xfrm>
            <a:off x="5699783" y="4326327"/>
            <a:ext cx="206933" cy="20693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k-SK" sz="1350" dirty="0"/>
          </a:p>
        </p:txBody>
      </p:sp>
      <p:grpSp>
        <p:nvGrpSpPr>
          <p:cNvPr id="131" name="Group 130"/>
          <p:cNvGrpSpPr/>
          <p:nvPr/>
        </p:nvGrpSpPr>
        <p:grpSpPr>
          <a:xfrm>
            <a:off x="5981127" y="3201253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132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33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34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35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36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37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38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983360" y="4259573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140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41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42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43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44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45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46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5980709" y="3586119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49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51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52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53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54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sp>
        <p:nvSpPr>
          <p:cNvPr id="155" name="Freeform 102"/>
          <p:cNvSpPr>
            <a:spLocks noEditPoints="1"/>
          </p:cNvSpPr>
          <p:nvPr/>
        </p:nvSpPr>
        <p:spPr bwMode="auto">
          <a:xfrm>
            <a:off x="7052030" y="3268773"/>
            <a:ext cx="206933" cy="20693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k-SK" sz="1350" dirty="0"/>
          </a:p>
        </p:txBody>
      </p:sp>
      <p:grpSp>
        <p:nvGrpSpPr>
          <p:cNvPr id="156" name="Group 155"/>
          <p:cNvGrpSpPr/>
          <p:nvPr/>
        </p:nvGrpSpPr>
        <p:grpSpPr>
          <a:xfrm>
            <a:off x="7313984" y="3209536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157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58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59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60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61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62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63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8034586" y="3284472"/>
            <a:ext cx="192158" cy="191234"/>
            <a:chOff x="2568575" y="3659188"/>
            <a:chExt cx="330200" cy="328613"/>
          </a:xfrm>
          <a:solidFill>
            <a:schemeClr val="accent5"/>
          </a:solidFill>
        </p:grpSpPr>
        <p:sp>
          <p:nvSpPr>
            <p:cNvPr id="165" name="Freeform 19"/>
            <p:cNvSpPr>
              <a:spLocks noEditPoints="1"/>
            </p:cNvSpPr>
            <p:nvPr/>
          </p:nvSpPr>
          <p:spPr bwMode="auto">
            <a:xfrm>
              <a:off x="2568575" y="3659188"/>
              <a:ext cx="330200" cy="328613"/>
            </a:xfrm>
            <a:custGeom>
              <a:avLst/>
              <a:gdLst>
                <a:gd name="T0" fmla="*/ 0 w 208"/>
                <a:gd name="T1" fmla="*/ 0 h 207"/>
                <a:gd name="T2" fmla="*/ 0 w 208"/>
                <a:gd name="T3" fmla="*/ 207 h 207"/>
                <a:gd name="T4" fmla="*/ 208 w 208"/>
                <a:gd name="T5" fmla="*/ 207 h 207"/>
                <a:gd name="T6" fmla="*/ 208 w 208"/>
                <a:gd name="T7" fmla="*/ 0 h 207"/>
                <a:gd name="T8" fmla="*/ 0 w 208"/>
                <a:gd name="T9" fmla="*/ 0 h 207"/>
                <a:gd name="T10" fmla="*/ 193 w 208"/>
                <a:gd name="T11" fmla="*/ 192 h 207"/>
                <a:gd name="T12" fmla="*/ 15 w 208"/>
                <a:gd name="T13" fmla="*/ 192 h 207"/>
                <a:gd name="T14" fmla="*/ 15 w 208"/>
                <a:gd name="T15" fmla="*/ 15 h 207"/>
                <a:gd name="T16" fmla="*/ 193 w 208"/>
                <a:gd name="T17" fmla="*/ 15 h 207"/>
                <a:gd name="T18" fmla="*/ 193 w 208"/>
                <a:gd name="T19" fmla="*/ 19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07">
                  <a:moveTo>
                    <a:pt x="0" y="0"/>
                  </a:moveTo>
                  <a:lnTo>
                    <a:pt x="0" y="207"/>
                  </a:lnTo>
                  <a:lnTo>
                    <a:pt x="208" y="207"/>
                  </a:lnTo>
                  <a:lnTo>
                    <a:pt x="208" y="0"/>
                  </a:lnTo>
                  <a:lnTo>
                    <a:pt x="0" y="0"/>
                  </a:lnTo>
                  <a:close/>
                  <a:moveTo>
                    <a:pt x="193" y="192"/>
                  </a:moveTo>
                  <a:lnTo>
                    <a:pt x="15" y="192"/>
                  </a:lnTo>
                  <a:lnTo>
                    <a:pt x="15" y="15"/>
                  </a:lnTo>
                  <a:lnTo>
                    <a:pt x="193" y="15"/>
                  </a:lnTo>
                  <a:lnTo>
                    <a:pt x="193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66" name="Freeform 20"/>
            <p:cNvSpPr>
              <a:spLocks/>
            </p:cNvSpPr>
            <p:nvPr/>
          </p:nvSpPr>
          <p:spPr bwMode="auto">
            <a:xfrm>
              <a:off x="2640013" y="3729038"/>
              <a:ext cx="200025" cy="200025"/>
            </a:xfrm>
            <a:custGeom>
              <a:avLst/>
              <a:gdLst>
                <a:gd name="T0" fmla="*/ 22 w 126"/>
                <a:gd name="T1" fmla="*/ 126 h 126"/>
                <a:gd name="T2" fmla="*/ 63 w 126"/>
                <a:gd name="T3" fmla="*/ 85 h 126"/>
                <a:gd name="T4" fmla="*/ 104 w 126"/>
                <a:gd name="T5" fmla="*/ 126 h 126"/>
                <a:gd name="T6" fmla="*/ 126 w 126"/>
                <a:gd name="T7" fmla="*/ 104 h 126"/>
                <a:gd name="T8" fmla="*/ 85 w 126"/>
                <a:gd name="T9" fmla="*/ 63 h 126"/>
                <a:gd name="T10" fmla="*/ 126 w 126"/>
                <a:gd name="T11" fmla="*/ 22 h 126"/>
                <a:gd name="T12" fmla="*/ 104 w 126"/>
                <a:gd name="T13" fmla="*/ 0 h 126"/>
                <a:gd name="T14" fmla="*/ 63 w 126"/>
                <a:gd name="T15" fmla="*/ 41 h 126"/>
                <a:gd name="T16" fmla="*/ 22 w 126"/>
                <a:gd name="T17" fmla="*/ 0 h 126"/>
                <a:gd name="T18" fmla="*/ 0 w 126"/>
                <a:gd name="T19" fmla="*/ 22 h 126"/>
                <a:gd name="T20" fmla="*/ 41 w 126"/>
                <a:gd name="T21" fmla="*/ 63 h 126"/>
                <a:gd name="T22" fmla="*/ 0 w 126"/>
                <a:gd name="T23" fmla="*/ 104 h 126"/>
                <a:gd name="T24" fmla="*/ 22 w 126"/>
                <a:gd name="T2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26">
                  <a:moveTo>
                    <a:pt x="22" y="126"/>
                  </a:moveTo>
                  <a:lnTo>
                    <a:pt x="63" y="85"/>
                  </a:lnTo>
                  <a:lnTo>
                    <a:pt x="104" y="126"/>
                  </a:lnTo>
                  <a:lnTo>
                    <a:pt x="126" y="104"/>
                  </a:lnTo>
                  <a:lnTo>
                    <a:pt x="85" y="63"/>
                  </a:lnTo>
                  <a:lnTo>
                    <a:pt x="126" y="22"/>
                  </a:lnTo>
                  <a:lnTo>
                    <a:pt x="104" y="0"/>
                  </a:lnTo>
                  <a:lnTo>
                    <a:pt x="63" y="41"/>
                  </a:lnTo>
                  <a:lnTo>
                    <a:pt x="22" y="0"/>
                  </a:lnTo>
                  <a:lnTo>
                    <a:pt x="0" y="22"/>
                  </a:lnTo>
                  <a:lnTo>
                    <a:pt x="41" y="63"/>
                  </a:lnTo>
                  <a:lnTo>
                    <a:pt x="0" y="104"/>
                  </a:lnTo>
                  <a:lnTo>
                    <a:pt x="22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sp>
        <p:nvSpPr>
          <p:cNvPr id="167" name="Freeform 102"/>
          <p:cNvSpPr>
            <a:spLocks noEditPoints="1"/>
          </p:cNvSpPr>
          <p:nvPr/>
        </p:nvSpPr>
        <p:spPr bwMode="auto">
          <a:xfrm>
            <a:off x="8401621" y="3260490"/>
            <a:ext cx="206933" cy="206933"/>
          </a:xfrm>
          <a:custGeom>
            <a:avLst/>
            <a:gdLst>
              <a:gd name="T0" fmla="*/ 32 w 64"/>
              <a:gd name="T1" fmla="*/ 0 h 64"/>
              <a:gd name="T2" fmla="*/ 0 w 64"/>
              <a:gd name="T3" fmla="*/ 32 h 64"/>
              <a:gd name="T4" fmla="*/ 32 w 64"/>
              <a:gd name="T5" fmla="*/ 64 h 64"/>
              <a:gd name="T6" fmla="*/ 64 w 64"/>
              <a:gd name="T7" fmla="*/ 32 h 64"/>
              <a:gd name="T8" fmla="*/ 32 w 64"/>
              <a:gd name="T9" fmla="*/ 0 h 64"/>
              <a:gd name="T10" fmla="*/ 28 w 64"/>
              <a:gd name="T11" fmla="*/ 8 h 64"/>
              <a:gd name="T12" fmla="*/ 36 w 64"/>
              <a:gd name="T13" fmla="*/ 8 h 64"/>
              <a:gd name="T14" fmla="*/ 36 w 64"/>
              <a:gd name="T15" fmla="*/ 28 h 64"/>
              <a:gd name="T16" fmla="*/ 28 w 64"/>
              <a:gd name="T17" fmla="*/ 28 h 64"/>
              <a:gd name="T18" fmla="*/ 28 w 64"/>
              <a:gd name="T19" fmla="*/ 8 h 64"/>
              <a:gd name="T20" fmla="*/ 32 w 64"/>
              <a:gd name="T21" fmla="*/ 53 h 64"/>
              <a:gd name="T22" fmla="*/ 11 w 64"/>
              <a:gd name="T23" fmla="*/ 32 h 64"/>
              <a:gd name="T24" fmla="*/ 24 w 64"/>
              <a:gd name="T25" fmla="*/ 13 h 64"/>
              <a:gd name="T26" fmla="*/ 24 w 64"/>
              <a:gd name="T27" fmla="*/ 12 h 64"/>
              <a:gd name="T28" fmla="*/ 24 w 64"/>
              <a:gd name="T29" fmla="*/ 20 h 64"/>
              <a:gd name="T30" fmla="*/ 17 w 64"/>
              <a:gd name="T31" fmla="*/ 32 h 64"/>
              <a:gd name="T32" fmla="*/ 32 w 64"/>
              <a:gd name="T33" fmla="*/ 47 h 64"/>
              <a:gd name="T34" fmla="*/ 47 w 64"/>
              <a:gd name="T35" fmla="*/ 32 h 64"/>
              <a:gd name="T36" fmla="*/ 40 w 64"/>
              <a:gd name="T37" fmla="*/ 20 h 64"/>
              <a:gd name="T38" fmla="*/ 40 w 64"/>
              <a:gd name="T39" fmla="*/ 12 h 64"/>
              <a:gd name="T40" fmla="*/ 40 w 64"/>
              <a:gd name="T41" fmla="*/ 13 h 64"/>
              <a:gd name="T42" fmla="*/ 53 w 64"/>
              <a:gd name="T43" fmla="*/ 32 h 64"/>
              <a:gd name="T44" fmla="*/ 32 w 64"/>
              <a:gd name="T45" fmla="*/ 5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" h="64">
                <a:moveTo>
                  <a:pt x="32" y="0"/>
                </a:moveTo>
                <a:cubicBezTo>
                  <a:pt x="14" y="0"/>
                  <a:pt x="0" y="14"/>
                  <a:pt x="0" y="32"/>
                </a:cubicBezTo>
                <a:cubicBezTo>
                  <a:pt x="0" y="50"/>
                  <a:pt x="14" y="64"/>
                  <a:pt x="32" y="64"/>
                </a:cubicBezTo>
                <a:cubicBezTo>
                  <a:pt x="50" y="64"/>
                  <a:pt x="64" y="50"/>
                  <a:pt x="64" y="32"/>
                </a:cubicBezTo>
                <a:cubicBezTo>
                  <a:pt x="64" y="14"/>
                  <a:pt x="50" y="0"/>
                  <a:pt x="32" y="0"/>
                </a:cubicBezTo>
                <a:close/>
                <a:moveTo>
                  <a:pt x="28" y="8"/>
                </a:moveTo>
                <a:cubicBezTo>
                  <a:pt x="36" y="8"/>
                  <a:pt x="36" y="8"/>
                  <a:pt x="36" y="8"/>
                </a:cubicBezTo>
                <a:cubicBezTo>
                  <a:pt x="36" y="28"/>
                  <a:pt x="36" y="28"/>
                  <a:pt x="36" y="28"/>
                </a:cubicBezTo>
                <a:cubicBezTo>
                  <a:pt x="28" y="28"/>
                  <a:pt x="28" y="28"/>
                  <a:pt x="28" y="28"/>
                </a:cubicBezTo>
                <a:lnTo>
                  <a:pt x="28" y="8"/>
                </a:lnTo>
                <a:close/>
                <a:moveTo>
                  <a:pt x="32" y="53"/>
                </a:moveTo>
                <a:cubicBezTo>
                  <a:pt x="20" y="53"/>
                  <a:pt x="11" y="44"/>
                  <a:pt x="11" y="32"/>
                </a:cubicBezTo>
                <a:cubicBezTo>
                  <a:pt x="11" y="24"/>
                  <a:pt x="16" y="16"/>
                  <a:pt x="24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20"/>
                  <a:pt x="24" y="20"/>
                  <a:pt x="24" y="20"/>
                </a:cubicBezTo>
                <a:cubicBezTo>
                  <a:pt x="20" y="22"/>
                  <a:pt x="17" y="27"/>
                  <a:pt x="17" y="32"/>
                </a:cubicBezTo>
                <a:cubicBezTo>
                  <a:pt x="17" y="40"/>
                  <a:pt x="24" y="47"/>
                  <a:pt x="32" y="47"/>
                </a:cubicBezTo>
                <a:cubicBezTo>
                  <a:pt x="40" y="47"/>
                  <a:pt x="47" y="40"/>
                  <a:pt x="47" y="32"/>
                </a:cubicBezTo>
                <a:cubicBezTo>
                  <a:pt x="47" y="27"/>
                  <a:pt x="44" y="22"/>
                  <a:pt x="40" y="20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3"/>
                  <a:pt x="40" y="13"/>
                  <a:pt x="40" y="13"/>
                </a:cubicBezTo>
                <a:cubicBezTo>
                  <a:pt x="48" y="16"/>
                  <a:pt x="53" y="24"/>
                  <a:pt x="53" y="32"/>
                </a:cubicBezTo>
                <a:cubicBezTo>
                  <a:pt x="53" y="44"/>
                  <a:pt x="44" y="53"/>
                  <a:pt x="32" y="5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sk-SK" sz="1350" dirty="0"/>
          </a:p>
        </p:txBody>
      </p:sp>
      <p:grpSp>
        <p:nvGrpSpPr>
          <p:cNvPr id="168" name="Group 167"/>
          <p:cNvGrpSpPr/>
          <p:nvPr/>
        </p:nvGrpSpPr>
        <p:grpSpPr>
          <a:xfrm>
            <a:off x="8663575" y="3201253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169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70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71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72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73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74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75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9384177" y="3276189"/>
            <a:ext cx="192158" cy="191234"/>
            <a:chOff x="2568575" y="3659188"/>
            <a:chExt cx="330200" cy="328613"/>
          </a:xfrm>
          <a:solidFill>
            <a:schemeClr val="accent5"/>
          </a:solidFill>
        </p:grpSpPr>
        <p:sp>
          <p:nvSpPr>
            <p:cNvPr id="177" name="Freeform 19"/>
            <p:cNvSpPr>
              <a:spLocks noEditPoints="1"/>
            </p:cNvSpPr>
            <p:nvPr/>
          </p:nvSpPr>
          <p:spPr bwMode="auto">
            <a:xfrm>
              <a:off x="2568575" y="3659188"/>
              <a:ext cx="330200" cy="328613"/>
            </a:xfrm>
            <a:custGeom>
              <a:avLst/>
              <a:gdLst>
                <a:gd name="T0" fmla="*/ 0 w 208"/>
                <a:gd name="T1" fmla="*/ 0 h 207"/>
                <a:gd name="T2" fmla="*/ 0 w 208"/>
                <a:gd name="T3" fmla="*/ 207 h 207"/>
                <a:gd name="T4" fmla="*/ 208 w 208"/>
                <a:gd name="T5" fmla="*/ 207 h 207"/>
                <a:gd name="T6" fmla="*/ 208 w 208"/>
                <a:gd name="T7" fmla="*/ 0 h 207"/>
                <a:gd name="T8" fmla="*/ 0 w 208"/>
                <a:gd name="T9" fmla="*/ 0 h 207"/>
                <a:gd name="T10" fmla="*/ 193 w 208"/>
                <a:gd name="T11" fmla="*/ 192 h 207"/>
                <a:gd name="T12" fmla="*/ 15 w 208"/>
                <a:gd name="T13" fmla="*/ 192 h 207"/>
                <a:gd name="T14" fmla="*/ 15 w 208"/>
                <a:gd name="T15" fmla="*/ 15 h 207"/>
                <a:gd name="T16" fmla="*/ 193 w 208"/>
                <a:gd name="T17" fmla="*/ 15 h 207"/>
                <a:gd name="T18" fmla="*/ 193 w 208"/>
                <a:gd name="T19" fmla="*/ 192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07">
                  <a:moveTo>
                    <a:pt x="0" y="0"/>
                  </a:moveTo>
                  <a:lnTo>
                    <a:pt x="0" y="207"/>
                  </a:lnTo>
                  <a:lnTo>
                    <a:pt x="208" y="207"/>
                  </a:lnTo>
                  <a:lnTo>
                    <a:pt x="208" y="0"/>
                  </a:lnTo>
                  <a:lnTo>
                    <a:pt x="0" y="0"/>
                  </a:lnTo>
                  <a:close/>
                  <a:moveTo>
                    <a:pt x="193" y="192"/>
                  </a:moveTo>
                  <a:lnTo>
                    <a:pt x="15" y="192"/>
                  </a:lnTo>
                  <a:lnTo>
                    <a:pt x="15" y="15"/>
                  </a:lnTo>
                  <a:lnTo>
                    <a:pt x="193" y="15"/>
                  </a:lnTo>
                  <a:lnTo>
                    <a:pt x="193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  <p:sp>
          <p:nvSpPr>
            <p:cNvPr id="178" name="Freeform 20"/>
            <p:cNvSpPr>
              <a:spLocks/>
            </p:cNvSpPr>
            <p:nvPr/>
          </p:nvSpPr>
          <p:spPr bwMode="auto">
            <a:xfrm>
              <a:off x="2640013" y="3729038"/>
              <a:ext cx="200025" cy="200025"/>
            </a:xfrm>
            <a:custGeom>
              <a:avLst/>
              <a:gdLst>
                <a:gd name="T0" fmla="*/ 22 w 126"/>
                <a:gd name="T1" fmla="*/ 126 h 126"/>
                <a:gd name="T2" fmla="*/ 63 w 126"/>
                <a:gd name="T3" fmla="*/ 85 h 126"/>
                <a:gd name="T4" fmla="*/ 104 w 126"/>
                <a:gd name="T5" fmla="*/ 126 h 126"/>
                <a:gd name="T6" fmla="*/ 126 w 126"/>
                <a:gd name="T7" fmla="*/ 104 h 126"/>
                <a:gd name="T8" fmla="*/ 85 w 126"/>
                <a:gd name="T9" fmla="*/ 63 h 126"/>
                <a:gd name="T10" fmla="*/ 126 w 126"/>
                <a:gd name="T11" fmla="*/ 22 h 126"/>
                <a:gd name="T12" fmla="*/ 104 w 126"/>
                <a:gd name="T13" fmla="*/ 0 h 126"/>
                <a:gd name="T14" fmla="*/ 63 w 126"/>
                <a:gd name="T15" fmla="*/ 41 h 126"/>
                <a:gd name="T16" fmla="*/ 22 w 126"/>
                <a:gd name="T17" fmla="*/ 0 h 126"/>
                <a:gd name="T18" fmla="*/ 0 w 126"/>
                <a:gd name="T19" fmla="*/ 22 h 126"/>
                <a:gd name="T20" fmla="*/ 41 w 126"/>
                <a:gd name="T21" fmla="*/ 63 h 126"/>
                <a:gd name="T22" fmla="*/ 0 w 126"/>
                <a:gd name="T23" fmla="*/ 104 h 126"/>
                <a:gd name="T24" fmla="*/ 22 w 126"/>
                <a:gd name="T25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26">
                  <a:moveTo>
                    <a:pt x="22" y="126"/>
                  </a:moveTo>
                  <a:lnTo>
                    <a:pt x="63" y="85"/>
                  </a:lnTo>
                  <a:lnTo>
                    <a:pt x="104" y="126"/>
                  </a:lnTo>
                  <a:lnTo>
                    <a:pt x="126" y="104"/>
                  </a:lnTo>
                  <a:lnTo>
                    <a:pt x="85" y="63"/>
                  </a:lnTo>
                  <a:lnTo>
                    <a:pt x="126" y="22"/>
                  </a:lnTo>
                  <a:lnTo>
                    <a:pt x="104" y="0"/>
                  </a:lnTo>
                  <a:lnTo>
                    <a:pt x="63" y="41"/>
                  </a:lnTo>
                  <a:lnTo>
                    <a:pt x="22" y="0"/>
                  </a:lnTo>
                  <a:lnTo>
                    <a:pt x="0" y="22"/>
                  </a:lnTo>
                  <a:lnTo>
                    <a:pt x="41" y="63"/>
                  </a:lnTo>
                  <a:lnTo>
                    <a:pt x="0" y="104"/>
                  </a:lnTo>
                  <a:lnTo>
                    <a:pt x="22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>
                <a:latin typeface="Open Sans" charset="0"/>
                <a:ea typeface="Open Sans" charset="0"/>
                <a:cs typeface="Open Sans" charset="0"/>
              </a:endParaRPr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4999549" y="3629437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180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81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4991878" y="3968874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183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84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4985516" y="4341389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186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87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4988009" y="4706698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189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90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7651345" y="3605822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192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93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7659355" y="3970769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195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96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7659355" y="4343393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198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199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7659355" y="4716712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201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02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203" name="Group 202"/>
          <p:cNvGrpSpPr/>
          <p:nvPr/>
        </p:nvGrpSpPr>
        <p:grpSpPr>
          <a:xfrm>
            <a:off x="9020423" y="3609143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204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05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206" name="Group 205"/>
          <p:cNvGrpSpPr/>
          <p:nvPr/>
        </p:nvGrpSpPr>
        <p:grpSpPr>
          <a:xfrm>
            <a:off x="9010486" y="3976081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207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08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9012778" y="4333573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210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11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9017505" y="4706698"/>
            <a:ext cx="192170" cy="192170"/>
            <a:chOff x="1839913" y="1474788"/>
            <a:chExt cx="358775" cy="358775"/>
          </a:xfrm>
          <a:solidFill>
            <a:schemeClr val="accent1"/>
          </a:solidFill>
        </p:grpSpPr>
        <p:sp>
          <p:nvSpPr>
            <p:cNvPr id="213" name="Freeform 12"/>
            <p:cNvSpPr>
              <a:spLocks/>
            </p:cNvSpPr>
            <p:nvPr/>
          </p:nvSpPr>
          <p:spPr bwMode="auto">
            <a:xfrm>
              <a:off x="1930400" y="1565276"/>
              <a:ext cx="138112" cy="136525"/>
            </a:xfrm>
            <a:custGeom>
              <a:avLst/>
              <a:gdLst>
                <a:gd name="T0" fmla="*/ 58 w 87"/>
                <a:gd name="T1" fmla="*/ 0 h 86"/>
                <a:gd name="T2" fmla="*/ 29 w 87"/>
                <a:gd name="T3" fmla="*/ 0 h 86"/>
                <a:gd name="T4" fmla="*/ 29 w 87"/>
                <a:gd name="T5" fmla="*/ 29 h 86"/>
                <a:gd name="T6" fmla="*/ 0 w 87"/>
                <a:gd name="T7" fmla="*/ 29 h 86"/>
                <a:gd name="T8" fmla="*/ 0 w 87"/>
                <a:gd name="T9" fmla="*/ 58 h 86"/>
                <a:gd name="T10" fmla="*/ 29 w 87"/>
                <a:gd name="T11" fmla="*/ 58 h 86"/>
                <a:gd name="T12" fmla="*/ 29 w 87"/>
                <a:gd name="T13" fmla="*/ 86 h 86"/>
                <a:gd name="T14" fmla="*/ 58 w 87"/>
                <a:gd name="T15" fmla="*/ 86 h 86"/>
                <a:gd name="T16" fmla="*/ 58 w 87"/>
                <a:gd name="T17" fmla="*/ 58 h 86"/>
                <a:gd name="T18" fmla="*/ 87 w 87"/>
                <a:gd name="T19" fmla="*/ 58 h 86"/>
                <a:gd name="T20" fmla="*/ 87 w 87"/>
                <a:gd name="T21" fmla="*/ 29 h 86"/>
                <a:gd name="T22" fmla="*/ 58 w 87"/>
                <a:gd name="T23" fmla="*/ 29 h 86"/>
                <a:gd name="T24" fmla="*/ 58 w 87"/>
                <a:gd name="T2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" h="86">
                  <a:moveTo>
                    <a:pt x="58" y="0"/>
                  </a:moveTo>
                  <a:lnTo>
                    <a:pt x="29" y="0"/>
                  </a:lnTo>
                  <a:lnTo>
                    <a:pt x="29" y="29"/>
                  </a:lnTo>
                  <a:lnTo>
                    <a:pt x="0" y="29"/>
                  </a:lnTo>
                  <a:lnTo>
                    <a:pt x="0" y="58"/>
                  </a:lnTo>
                  <a:lnTo>
                    <a:pt x="29" y="58"/>
                  </a:lnTo>
                  <a:lnTo>
                    <a:pt x="29" y="86"/>
                  </a:lnTo>
                  <a:lnTo>
                    <a:pt x="58" y="86"/>
                  </a:lnTo>
                  <a:lnTo>
                    <a:pt x="58" y="58"/>
                  </a:lnTo>
                  <a:lnTo>
                    <a:pt x="87" y="58"/>
                  </a:lnTo>
                  <a:lnTo>
                    <a:pt x="87" y="29"/>
                  </a:lnTo>
                  <a:lnTo>
                    <a:pt x="58" y="29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14" name="Freeform 13"/>
            <p:cNvSpPr>
              <a:spLocks noEditPoints="1"/>
            </p:cNvSpPr>
            <p:nvPr/>
          </p:nvSpPr>
          <p:spPr bwMode="auto">
            <a:xfrm>
              <a:off x="1839913" y="1474788"/>
              <a:ext cx="358775" cy="358775"/>
            </a:xfrm>
            <a:custGeom>
              <a:avLst/>
              <a:gdLst>
                <a:gd name="T0" fmla="*/ 62 w 63"/>
                <a:gd name="T1" fmla="*/ 54 h 63"/>
                <a:gd name="T2" fmla="*/ 51 w 63"/>
                <a:gd name="T3" fmla="*/ 43 h 63"/>
                <a:gd name="T4" fmla="*/ 56 w 63"/>
                <a:gd name="T5" fmla="*/ 28 h 63"/>
                <a:gd name="T6" fmla="*/ 28 w 63"/>
                <a:gd name="T7" fmla="*/ 0 h 63"/>
                <a:gd name="T8" fmla="*/ 0 w 63"/>
                <a:gd name="T9" fmla="*/ 28 h 63"/>
                <a:gd name="T10" fmla="*/ 28 w 63"/>
                <a:gd name="T11" fmla="*/ 56 h 63"/>
                <a:gd name="T12" fmla="*/ 43 w 63"/>
                <a:gd name="T13" fmla="*/ 52 h 63"/>
                <a:gd name="T14" fmla="*/ 54 w 63"/>
                <a:gd name="T15" fmla="*/ 63 h 63"/>
                <a:gd name="T16" fmla="*/ 57 w 63"/>
                <a:gd name="T17" fmla="*/ 63 h 63"/>
                <a:gd name="T18" fmla="*/ 62 w 63"/>
                <a:gd name="T19" fmla="*/ 57 h 63"/>
                <a:gd name="T20" fmla="*/ 62 w 63"/>
                <a:gd name="T21" fmla="*/ 54 h 63"/>
                <a:gd name="T22" fmla="*/ 28 w 63"/>
                <a:gd name="T23" fmla="*/ 48 h 63"/>
                <a:gd name="T24" fmla="*/ 8 w 63"/>
                <a:gd name="T25" fmla="*/ 28 h 63"/>
                <a:gd name="T26" fmla="*/ 28 w 63"/>
                <a:gd name="T27" fmla="*/ 8 h 63"/>
                <a:gd name="T28" fmla="*/ 48 w 63"/>
                <a:gd name="T29" fmla="*/ 28 h 63"/>
                <a:gd name="T30" fmla="*/ 28 w 63"/>
                <a:gd name="T31" fmla="*/ 4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63">
                  <a:moveTo>
                    <a:pt x="62" y="54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54" y="39"/>
                    <a:pt x="56" y="3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6"/>
                    <a:pt x="28" y="56"/>
                  </a:cubicBezTo>
                  <a:cubicBezTo>
                    <a:pt x="33" y="56"/>
                    <a:pt x="39" y="54"/>
                    <a:pt x="43" y="52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5" y="63"/>
                    <a:pt x="56" y="63"/>
                    <a:pt x="57" y="63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3" y="56"/>
                    <a:pt x="63" y="55"/>
                    <a:pt x="62" y="54"/>
                  </a:cubicBezTo>
                  <a:close/>
                  <a:moveTo>
                    <a:pt x="28" y="48"/>
                  </a:moveTo>
                  <a:cubicBezTo>
                    <a:pt x="17" y="48"/>
                    <a:pt x="8" y="39"/>
                    <a:pt x="8" y="28"/>
                  </a:cubicBezTo>
                  <a:cubicBezTo>
                    <a:pt x="8" y="17"/>
                    <a:pt x="17" y="8"/>
                    <a:pt x="28" y="8"/>
                  </a:cubicBezTo>
                  <a:cubicBezTo>
                    <a:pt x="39" y="8"/>
                    <a:pt x="48" y="17"/>
                    <a:pt x="48" y="28"/>
                  </a:cubicBezTo>
                  <a:cubicBezTo>
                    <a:pt x="48" y="39"/>
                    <a:pt x="39" y="48"/>
                    <a:pt x="28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sp>
        <p:nvSpPr>
          <p:cNvPr id="215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1"/>
            <a:ext cx="10515600" cy="484898"/>
          </a:xfrm>
        </p:spPr>
        <p:txBody>
          <a:bodyPr/>
          <a:lstStyle/>
          <a:p>
            <a:r>
              <a:rPr lang="sk-SK" dirty="0"/>
              <a:t>Dátový </a:t>
            </a:r>
            <a:r>
              <a:rPr lang="sk-SK" dirty="0" err="1"/>
              <a:t>steward</a:t>
            </a:r>
            <a:r>
              <a:rPr lang="sk-SK" dirty="0"/>
              <a:t> pre každú tematickú oblasť </a:t>
            </a:r>
            <a:endParaRPr lang="sk-SK" b="1" dirty="0"/>
          </a:p>
        </p:txBody>
      </p:sp>
      <p:sp>
        <p:nvSpPr>
          <p:cNvPr id="216" name="Zástupný objekt pre obsah 1"/>
          <p:cNvSpPr txBox="1">
            <a:spLocks/>
          </p:cNvSpPr>
          <p:nvPr/>
        </p:nvSpPr>
        <p:spPr>
          <a:xfrm>
            <a:off x="1061003" y="5379121"/>
            <a:ext cx="10515600" cy="484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Typy oprávnení</a:t>
            </a:r>
            <a:endParaRPr lang="sk-SK" b="1" dirty="0"/>
          </a:p>
        </p:txBody>
      </p:sp>
      <p:grpSp>
        <p:nvGrpSpPr>
          <p:cNvPr id="223" name="Group 146"/>
          <p:cNvGrpSpPr/>
          <p:nvPr/>
        </p:nvGrpSpPr>
        <p:grpSpPr>
          <a:xfrm>
            <a:off x="5980709" y="3930266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224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25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26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27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28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29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30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  <p:grpSp>
        <p:nvGrpSpPr>
          <p:cNvPr id="231" name="Group 146"/>
          <p:cNvGrpSpPr/>
          <p:nvPr/>
        </p:nvGrpSpPr>
        <p:grpSpPr>
          <a:xfrm>
            <a:off x="5966841" y="4633536"/>
            <a:ext cx="266170" cy="266170"/>
            <a:chOff x="3275013" y="2108200"/>
            <a:chExt cx="376238" cy="376238"/>
          </a:xfrm>
          <a:solidFill>
            <a:schemeClr val="accent2"/>
          </a:solidFill>
        </p:grpSpPr>
        <p:sp>
          <p:nvSpPr>
            <p:cNvPr id="232" name="Freeform 58"/>
            <p:cNvSpPr>
              <a:spLocks/>
            </p:cNvSpPr>
            <p:nvPr/>
          </p:nvSpPr>
          <p:spPr bwMode="auto">
            <a:xfrm>
              <a:off x="3333750" y="2149475"/>
              <a:ext cx="41275" cy="41275"/>
            </a:xfrm>
            <a:custGeom>
              <a:avLst/>
              <a:gdLst>
                <a:gd name="T0" fmla="*/ 6 w 7"/>
                <a:gd name="T1" fmla="*/ 4 h 7"/>
                <a:gd name="T2" fmla="*/ 4 w 7"/>
                <a:gd name="T3" fmla="*/ 1 h 7"/>
                <a:gd name="T4" fmla="*/ 1 w 7"/>
                <a:gd name="T5" fmla="*/ 1 h 7"/>
                <a:gd name="T6" fmla="*/ 1 w 7"/>
                <a:gd name="T7" fmla="*/ 4 h 7"/>
                <a:gd name="T8" fmla="*/ 4 w 7"/>
                <a:gd name="T9" fmla="*/ 7 h 7"/>
                <a:gd name="T10" fmla="*/ 6 w 7"/>
                <a:gd name="T11" fmla="*/ 7 h 7"/>
                <a:gd name="T12" fmla="*/ 6 w 7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6" y="7"/>
                    <a:pt x="6" y="7"/>
                  </a:cubicBezTo>
                  <a:cubicBezTo>
                    <a:pt x="7" y="6"/>
                    <a:pt x="7" y="5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33" name="Freeform 59"/>
            <p:cNvSpPr>
              <a:spLocks/>
            </p:cNvSpPr>
            <p:nvPr/>
          </p:nvSpPr>
          <p:spPr bwMode="auto">
            <a:xfrm>
              <a:off x="3275013" y="2273300"/>
              <a:ext cx="47625" cy="22225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34" name="Freeform 60"/>
            <p:cNvSpPr>
              <a:spLocks/>
            </p:cNvSpPr>
            <p:nvPr/>
          </p:nvSpPr>
          <p:spPr bwMode="auto">
            <a:xfrm>
              <a:off x="3605213" y="2295525"/>
              <a:ext cx="46038" cy="23813"/>
            </a:xfrm>
            <a:custGeom>
              <a:avLst/>
              <a:gdLst>
                <a:gd name="T0" fmla="*/ 6 w 8"/>
                <a:gd name="T1" fmla="*/ 0 h 4"/>
                <a:gd name="T2" fmla="*/ 2 w 8"/>
                <a:gd name="T3" fmla="*/ 0 h 4"/>
                <a:gd name="T4" fmla="*/ 0 w 8"/>
                <a:gd name="T5" fmla="*/ 2 h 4"/>
                <a:gd name="T6" fmla="*/ 2 w 8"/>
                <a:gd name="T7" fmla="*/ 4 h 4"/>
                <a:gd name="T8" fmla="*/ 6 w 8"/>
                <a:gd name="T9" fmla="*/ 4 h 4"/>
                <a:gd name="T10" fmla="*/ 8 w 8"/>
                <a:gd name="T11" fmla="*/ 2 h 4"/>
                <a:gd name="T12" fmla="*/ 6 w 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8" y="3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35" name="Freeform 61"/>
            <p:cNvSpPr>
              <a:spLocks/>
            </p:cNvSpPr>
            <p:nvPr/>
          </p:nvSpPr>
          <p:spPr bwMode="auto">
            <a:xfrm>
              <a:off x="3568700" y="2166938"/>
              <a:ext cx="41275" cy="41275"/>
            </a:xfrm>
            <a:custGeom>
              <a:avLst/>
              <a:gdLst>
                <a:gd name="T0" fmla="*/ 6 w 7"/>
                <a:gd name="T1" fmla="*/ 1 h 7"/>
                <a:gd name="T2" fmla="*/ 3 w 7"/>
                <a:gd name="T3" fmla="*/ 1 h 7"/>
                <a:gd name="T4" fmla="*/ 0 w 7"/>
                <a:gd name="T5" fmla="*/ 4 h 7"/>
                <a:gd name="T6" fmla="*/ 0 w 7"/>
                <a:gd name="T7" fmla="*/ 6 h 7"/>
                <a:gd name="T8" fmla="*/ 3 w 7"/>
                <a:gd name="T9" fmla="*/ 6 h 7"/>
                <a:gd name="T10" fmla="*/ 6 w 7"/>
                <a:gd name="T11" fmla="*/ 4 h 7"/>
                <a:gd name="T12" fmla="*/ 6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6" y="1"/>
                  </a:moveTo>
                  <a:cubicBezTo>
                    <a:pt x="5" y="0"/>
                    <a:pt x="4" y="0"/>
                    <a:pt x="3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6"/>
                    <a:pt x="0" y="6"/>
                  </a:cubicBezTo>
                  <a:cubicBezTo>
                    <a:pt x="1" y="7"/>
                    <a:pt x="2" y="7"/>
                    <a:pt x="3" y="6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36" name="Freeform 62"/>
            <p:cNvSpPr>
              <a:spLocks/>
            </p:cNvSpPr>
            <p:nvPr/>
          </p:nvSpPr>
          <p:spPr bwMode="auto">
            <a:xfrm>
              <a:off x="3463925" y="2108200"/>
              <a:ext cx="23813" cy="47625"/>
            </a:xfrm>
            <a:custGeom>
              <a:avLst/>
              <a:gdLst>
                <a:gd name="T0" fmla="*/ 2 w 4"/>
                <a:gd name="T1" fmla="*/ 8 h 8"/>
                <a:gd name="T2" fmla="*/ 3 w 4"/>
                <a:gd name="T3" fmla="*/ 7 h 8"/>
                <a:gd name="T4" fmla="*/ 4 w 4"/>
                <a:gd name="T5" fmla="*/ 6 h 8"/>
                <a:gd name="T6" fmla="*/ 4 w 4"/>
                <a:gd name="T7" fmla="*/ 2 h 8"/>
                <a:gd name="T8" fmla="*/ 2 w 4"/>
                <a:gd name="T9" fmla="*/ 0 h 8"/>
                <a:gd name="T10" fmla="*/ 0 w 4"/>
                <a:gd name="T11" fmla="*/ 1 h 8"/>
                <a:gd name="T12" fmla="*/ 0 w 4"/>
                <a:gd name="T13" fmla="*/ 2 h 8"/>
                <a:gd name="T14" fmla="*/ 0 w 4"/>
                <a:gd name="T15" fmla="*/ 6 h 8"/>
                <a:gd name="T16" fmla="*/ 2 w 4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8">
                  <a:moveTo>
                    <a:pt x="2" y="8"/>
                  </a:moveTo>
                  <a:cubicBezTo>
                    <a:pt x="3" y="8"/>
                    <a:pt x="3" y="8"/>
                    <a:pt x="3" y="7"/>
                  </a:cubicBezTo>
                  <a:cubicBezTo>
                    <a:pt x="4" y="7"/>
                    <a:pt x="4" y="7"/>
                    <a:pt x="4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37" name="Freeform 63"/>
            <p:cNvSpPr>
              <a:spLocks noEditPoints="1"/>
            </p:cNvSpPr>
            <p:nvPr/>
          </p:nvSpPr>
          <p:spPr bwMode="auto">
            <a:xfrm>
              <a:off x="3368675" y="2201863"/>
              <a:ext cx="188913" cy="211138"/>
            </a:xfrm>
            <a:custGeom>
              <a:avLst/>
              <a:gdLst>
                <a:gd name="T0" fmla="*/ 16 w 32"/>
                <a:gd name="T1" fmla="*/ 0 h 36"/>
                <a:gd name="T2" fmla="*/ 0 w 32"/>
                <a:gd name="T3" fmla="*/ 16 h 36"/>
                <a:gd name="T4" fmla="*/ 8 w 32"/>
                <a:gd name="T5" fmla="*/ 30 h 36"/>
                <a:gd name="T6" fmla="*/ 8 w 32"/>
                <a:gd name="T7" fmla="*/ 36 h 36"/>
                <a:gd name="T8" fmla="*/ 24 w 32"/>
                <a:gd name="T9" fmla="*/ 36 h 36"/>
                <a:gd name="T10" fmla="*/ 24 w 32"/>
                <a:gd name="T11" fmla="*/ 30 h 36"/>
                <a:gd name="T12" fmla="*/ 32 w 32"/>
                <a:gd name="T13" fmla="*/ 16 h 36"/>
                <a:gd name="T14" fmla="*/ 16 w 32"/>
                <a:gd name="T15" fmla="*/ 0 h 36"/>
                <a:gd name="T16" fmla="*/ 22 w 32"/>
                <a:gd name="T17" fmla="*/ 26 h 36"/>
                <a:gd name="T18" fmla="*/ 20 w 32"/>
                <a:gd name="T19" fmla="*/ 27 h 36"/>
                <a:gd name="T20" fmla="*/ 20 w 32"/>
                <a:gd name="T21" fmla="*/ 30 h 36"/>
                <a:gd name="T22" fmla="*/ 20 w 32"/>
                <a:gd name="T23" fmla="*/ 32 h 36"/>
                <a:gd name="T24" fmla="*/ 12 w 32"/>
                <a:gd name="T25" fmla="*/ 32 h 36"/>
                <a:gd name="T26" fmla="*/ 12 w 32"/>
                <a:gd name="T27" fmla="*/ 30 h 36"/>
                <a:gd name="T28" fmla="*/ 12 w 32"/>
                <a:gd name="T29" fmla="*/ 27 h 36"/>
                <a:gd name="T30" fmla="*/ 10 w 32"/>
                <a:gd name="T31" fmla="*/ 26 h 36"/>
                <a:gd name="T32" fmla="*/ 4 w 32"/>
                <a:gd name="T33" fmla="*/ 16 h 36"/>
                <a:gd name="T34" fmla="*/ 16 w 32"/>
                <a:gd name="T35" fmla="*/ 4 h 36"/>
                <a:gd name="T36" fmla="*/ 28 w 32"/>
                <a:gd name="T37" fmla="*/ 16 h 36"/>
                <a:gd name="T38" fmla="*/ 22 w 32"/>
                <a:gd name="T39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6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2"/>
                    <a:pt x="3" y="27"/>
                    <a:pt x="8" y="30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9" y="27"/>
                    <a:pt x="32" y="22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22" y="26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6" y="24"/>
                    <a:pt x="4" y="20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0"/>
                    <a:pt x="26" y="24"/>
                    <a:pt x="2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  <p:sp>
          <p:nvSpPr>
            <p:cNvPr id="238" name="Freeform 64"/>
            <p:cNvSpPr>
              <a:spLocks/>
            </p:cNvSpPr>
            <p:nvPr/>
          </p:nvSpPr>
          <p:spPr bwMode="auto">
            <a:xfrm>
              <a:off x="3416300" y="2436813"/>
              <a:ext cx="93663" cy="47625"/>
            </a:xfrm>
            <a:custGeom>
              <a:avLst/>
              <a:gdLst>
                <a:gd name="T0" fmla="*/ 0 w 16"/>
                <a:gd name="T1" fmla="*/ 4 h 8"/>
                <a:gd name="T2" fmla="*/ 4 w 16"/>
                <a:gd name="T3" fmla="*/ 4 h 8"/>
                <a:gd name="T4" fmla="*/ 4 w 16"/>
                <a:gd name="T5" fmla="*/ 4 h 8"/>
                <a:gd name="T6" fmla="*/ 8 w 16"/>
                <a:gd name="T7" fmla="*/ 8 h 8"/>
                <a:gd name="T8" fmla="*/ 12 w 16"/>
                <a:gd name="T9" fmla="*/ 4 h 8"/>
                <a:gd name="T10" fmla="*/ 12 w 16"/>
                <a:gd name="T11" fmla="*/ 4 h 8"/>
                <a:gd name="T12" fmla="*/ 16 w 16"/>
                <a:gd name="T13" fmla="*/ 4 h 8"/>
                <a:gd name="T14" fmla="*/ 16 w 16"/>
                <a:gd name="T15" fmla="*/ 0 h 8"/>
                <a:gd name="T16" fmla="*/ 0 w 16"/>
                <a:gd name="T17" fmla="*/ 0 h 8"/>
                <a:gd name="T18" fmla="*/ 0 w 16"/>
                <a:gd name="T1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8">
                  <a:moveTo>
                    <a:pt x="0" y="4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6"/>
                    <a:pt x="6" y="8"/>
                    <a:pt x="8" y="8"/>
                  </a:cubicBezTo>
                  <a:cubicBezTo>
                    <a:pt x="10" y="8"/>
                    <a:pt x="12" y="6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sk-SK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6542276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/>
              <a:t>Výber alternatív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Stratégia </a:t>
            </a:r>
            <a:endParaRPr lang="en-US" dirty="0"/>
          </a:p>
        </p:txBody>
      </p:sp>
      <p:sp>
        <p:nvSpPr>
          <p:cNvPr id="4" name="Obdĺžnik 3"/>
          <p:cNvSpPr/>
          <p:nvPr/>
        </p:nvSpPr>
        <p:spPr>
          <a:xfrm>
            <a:off x="662120" y="1767254"/>
            <a:ext cx="2933934" cy="2813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Otázka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3772133" y="1767254"/>
            <a:ext cx="7183081" cy="2813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Alternatívy</a:t>
            </a:r>
            <a:endParaRPr lang="en-US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Šípka: päťuholník 5"/>
          <p:cNvSpPr/>
          <p:nvPr/>
        </p:nvSpPr>
        <p:spPr>
          <a:xfrm>
            <a:off x="1037492" y="2266537"/>
            <a:ext cx="2558562" cy="615461"/>
          </a:xfrm>
          <a:prstGeom prst="homePlate">
            <a:avLst>
              <a:gd name="adj" fmla="val 328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Prístup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3772134" y="2266537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Dávkové spracovanie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Obdĺžnik 8"/>
          <p:cNvSpPr/>
          <p:nvPr/>
        </p:nvSpPr>
        <p:spPr>
          <a:xfrm>
            <a:off x="5559786" y="2266536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Asynchrónna komunikácia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7347438" y="2266535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Real-time</a:t>
            </a:r>
            <a:endParaRPr lang="sk-SK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(Synchrónna komunikácia)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Obdĺžnik 10"/>
          <p:cNvSpPr/>
          <p:nvPr/>
        </p:nvSpPr>
        <p:spPr>
          <a:xfrm>
            <a:off x="9170256" y="2266534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Big-</a:t>
            </a:r>
            <a:r>
              <a:rPr lang="sk-SK" sz="12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Šípka: päťuholník 11"/>
          <p:cNvSpPr/>
          <p:nvPr/>
        </p:nvSpPr>
        <p:spPr>
          <a:xfrm>
            <a:off x="1037492" y="3080629"/>
            <a:ext cx="2558562" cy="615461"/>
          </a:xfrm>
          <a:prstGeom prst="homePlate">
            <a:avLst>
              <a:gd name="adj" fmla="val 328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Koncept MDM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Obdĺžnik 12"/>
          <p:cNvSpPr/>
          <p:nvPr/>
        </p:nvSpPr>
        <p:spPr>
          <a:xfrm>
            <a:off x="3772133" y="3080628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Federácia údajov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Obdĺžnik 13"/>
          <p:cNvSpPr/>
          <p:nvPr/>
        </p:nvSpPr>
        <p:spPr>
          <a:xfrm>
            <a:off x="5559785" y="3080627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Konsolidácia údajov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Obdĺžnik 14"/>
          <p:cNvSpPr/>
          <p:nvPr/>
        </p:nvSpPr>
        <p:spPr>
          <a:xfrm>
            <a:off x="7363673" y="3080627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Propagácia údajov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Šípka: päťuholník 15"/>
          <p:cNvSpPr/>
          <p:nvPr/>
        </p:nvSpPr>
        <p:spPr>
          <a:xfrm>
            <a:off x="1037492" y="3894721"/>
            <a:ext cx="2558562" cy="615461"/>
          </a:xfrm>
          <a:prstGeom prst="homePlate">
            <a:avLst>
              <a:gd name="adj" fmla="val 328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Triger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Obdĺžnik 16"/>
          <p:cNvSpPr/>
          <p:nvPr/>
        </p:nvSpPr>
        <p:spPr>
          <a:xfrm>
            <a:off x="3795346" y="3894719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Založené na udalostiach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Obdĺžnik 17"/>
          <p:cNvSpPr/>
          <p:nvPr/>
        </p:nvSpPr>
        <p:spPr>
          <a:xfrm>
            <a:off x="5559784" y="3894719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Reálny čas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Obdĺžnik 18"/>
          <p:cNvSpPr/>
          <p:nvPr/>
        </p:nvSpPr>
        <p:spPr>
          <a:xfrm>
            <a:off x="7363672" y="3885653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</a:t>
            </a:r>
            <a:r>
              <a:rPr lang="sk-SK" sz="12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Streaming</a:t>
            </a:r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Obdĺžnik 19"/>
          <p:cNvSpPr/>
          <p:nvPr/>
        </p:nvSpPr>
        <p:spPr>
          <a:xfrm>
            <a:off x="9170256" y="3885652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Pravidelné dávkové spracovanie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Šípka: päťuholník 20"/>
          <p:cNvSpPr/>
          <p:nvPr/>
        </p:nvSpPr>
        <p:spPr>
          <a:xfrm>
            <a:off x="1037492" y="4708813"/>
            <a:ext cx="2558562" cy="615461"/>
          </a:xfrm>
          <a:prstGeom prst="homePlate">
            <a:avLst>
              <a:gd name="adj" fmla="val 328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Technológia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Obdĺžnik 21"/>
          <p:cNvSpPr/>
          <p:nvPr/>
        </p:nvSpPr>
        <p:spPr>
          <a:xfrm>
            <a:off x="3772132" y="4728110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ETL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Obdĺžnik 22"/>
          <p:cNvSpPr/>
          <p:nvPr/>
        </p:nvSpPr>
        <p:spPr>
          <a:xfrm>
            <a:off x="5559784" y="4728110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EAI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Obdĺžnik 23"/>
          <p:cNvSpPr/>
          <p:nvPr/>
        </p:nvSpPr>
        <p:spPr>
          <a:xfrm>
            <a:off x="7363672" y="4728110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ESB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Freeform 101"/>
          <p:cNvSpPr>
            <a:spLocks noEditPoints="1"/>
          </p:cNvSpPr>
          <p:nvPr/>
        </p:nvSpPr>
        <p:spPr bwMode="auto">
          <a:xfrm>
            <a:off x="3154539" y="1234237"/>
            <a:ext cx="441515" cy="433701"/>
          </a:xfrm>
          <a:custGeom>
            <a:avLst/>
            <a:gdLst>
              <a:gd name="T0" fmla="*/ 61 w 61"/>
              <a:gd name="T1" fmla="*/ 4 h 60"/>
              <a:gd name="T2" fmla="*/ 57 w 61"/>
              <a:gd name="T3" fmla="*/ 0 h 60"/>
              <a:gd name="T4" fmla="*/ 47 w 61"/>
              <a:gd name="T5" fmla="*/ 11 h 60"/>
              <a:gd name="T6" fmla="*/ 28 w 61"/>
              <a:gd name="T7" fmla="*/ 4 h 60"/>
              <a:gd name="T8" fmla="*/ 0 w 61"/>
              <a:gd name="T9" fmla="*/ 32 h 60"/>
              <a:gd name="T10" fmla="*/ 28 w 61"/>
              <a:gd name="T11" fmla="*/ 60 h 60"/>
              <a:gd name="T12" fmla="*/ 56 w 61"/>
              <a:gd name="T13" fmla="*/ 32 h 60"/>
              <a:gd name="T14" fmla="*/ 51 w 61"/>
              <a:gd name="T15" fmla="*/ 17 h 60"/>
              <a:gd name="T16" fmla="*/ 61 w 61"/>
              <a:gd name="T17" fmla="*/ 4 h 60"/>
              <a:gd name="T18" fmla="*/ 52 w 61"/>
              <a:gd name="T19" fmla="*/ 32 h 60"/>
              <a:gd name="T20" fmla="*/ 28 w 61"/>
              <a:gd name="T21" fmla="*/ 56 h 60"/>
              <a:gd name="T22" fmla="*/ 4 w 61"/>
              <a:gd name="T23" fmla="*/ 32 h 60"/>
              <a:gd name="T24" fmla="*/ 28 w 61"/>
              <a:gd name="T25" fmla="*/ 8 h 60"/>
              <a:gd name="T26" fmla="*/ 44 w 61"/>
              <a:gd name="T27" fmla="*/ 14 h 60"/>
              <a:gd name="T28" fmla="*/ 27 w 61"/>
              <a:gd name="T29" fmla="*/ 34 h 60"/>
              <a:gd name="T30" fmla="*/ 14 w 61"/>
              <a:gd name="T31" fmla="*/ 21 h 60"/>
              <a:gd name="T32" fmla="*/ 10 w 61"/>
              <a:gd name="T33" fmla="*/ 30 h 60"/>
              <a:gd name="T34" fmla="*/ 23 w 61"/>
              <a:gd name="T35" fmla="*/ 45 h 60"/>
              <a:gd name="T36" fmla="*/ 26 w 61"/>
              <a:gd name="T37" fmla="*/ 49 h 60"/>
              <a:gd name="T38" fmla="*/ 29 w 61"/>
              <a:gd name="T39" fmla="*/ 45 h 60"/>
              <a:gd name="T40" fmla="*/ 49 w 61"/>
              <a:gd name="T41" fmla="*/ 20 h 60"/>
              <a:gd name="T42" fmla="*/ 52 w 61"/>
              <a:gd name="T43" fmla="*/ 3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" h="60">
                <a:moveTo>
                  <a:pt x="61" y="4"/>
                </a:moveTo>
                <a:cubicBezTo>
                  <a:pt x="57" y="0"/>
                  <a:pt x="57" y="0"/>
                  <a:pt x="57" y="0"/>
                </a:cubicBezTo>
                <a:cubicBezTo>
                  <a:pt x="47" y="11"/>
                  <a:pt x="47" y="11"/>
                  <a:pt x="47" y="11"/>
                </a:cubicBezTo>
                <a:cubicBezTo>
                  <a:pt x="42" y="7"/>
                  <a:pt x="35" y="4"/>
                  <a:pt x="28" y="4"/>
                </a:cubicBezTo>
                <a:cubicBezTo>
                  <a:pt x="12" y="4"/>
                  <a:pt x="0" y="16"/>
                  <a:pt x="0" y="32"/>
                </a:cubicBezTo>
                <a:cubicBezTo>
                  <a:pt x="0" y="47"/>
                  <a:pt x="12" y="60"/>
                  <a:pt x="28" y="60"/>
                </a:cubicBezTo>
                <a:cubicBezTo>
                  <a:pt x="43" y="60"/>
                  <a:pt x="56" y="47"/>
                  <a:pt x="56" y="32"/>
                </a:cubicBezTo>
                <a:cubicBezTo>
                  <a:pt x="56" y="26"/>
                  <a:pt x="54" y="21"/>
                  <a:pt x="51" y="17"/>
                </a:cubicBezTo>
                <a:lnTo>
                  <a:pt x="61" y="4"/>
                </a:lnTo>
                <a:close/>
                <a:moveTo>
                  <a:pt x="52" y="32"/>
                </a:moveTo>
                <a:cubicBezTo>
                  <a:pt x="52" y="45"/>
                  <a:pt x="41" y="56"/>
                  <a:pt x="28" y="56"/>
                </a:cubicBezTo>
                <a:cubicBezTo>
                  <a:pt x="14" y="56"/>
                  <a:pt x="4" y="45"/>
                  <a:pt x="4" y="32"/>
                </a:cubicBezTo>
                <a:cubicBezTo>
                  <a:pt x="4" y="19"/>
                  <a:pt x="14" y="8"/>
                  <a:pt x="28" y="8"/>
                </a:cubicBezTo>
                <a:cubicBezTo>
                  <a:pt x="34" y="8"/>
                  <a:pt x="40" y="10"/>
                  <a:pt x="44" y="14"/>
                </a:cubicBezTo>
                <a:cubicBezTo>
                  <a:pt x="27" y="34"/>
                  <a:pt x="27" y="34"/>
                  <a:pt x="27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0" y="30"/>
                  <a:pt x="10" y="30"/>
                  <a:pt x="10" y="30"/>
                </a:cubicBezTo>
                <a:cubicBezTo>
                  <a:pt x="23" y="45"/>
                  <a:pt x="23" y="45"/>
                  <a:pt x="23" y="45"/>
                </a:cubicBezTo>
                <a:cubicBezTo>
                  <a:pt x="26" y="49"/>
                  <a:pt x="26" y="49"/>
                  <a:pt x="26" y="49"/>
                </a:cubicBezTo>
                <a:cubicBezTo>
                  <a:pt x="29" y="45"/>
                  <a:pt x="29" y="45"/>
                  <a:pt x="29" y="45"/>
                </a:cubicBezTo>
                <a:cubicBezTo>
                  <a:pt x="49" y="20"/>
                  <a:pt x="49" y="20"/>
                  <a:pt x="49" y="20"/>
                </a:cubicBezTo>
                <a:cubicBezTo>
                  <a:pt x="51" y="24"/>
                  <a:pt x="52" y="28"/>
                  <a:pt x="52" y="32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" name="Obdĺžnik 25"/>
          <p:cNvSpPr/>
          <p:nvPr/>
        </p:nvSpPr>
        <p:spPr>
          <a:xfrm>
            <a:off x="9170256" y="4728110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JSON </a:t>
            </a:r>
            <a:r>
              <a:rPr lang="sk-SK" sz="12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centric</a:t>
            </a:r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iPaaS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Šípka: päťuholník 26"/>
          <p:cNvSpPr/>
          <p:nvPr/>
        </p:nvSpPr>
        <p:spPr>
          <a:xfrm>
            <a:off x="1037492" y="5522905"/>
            <a:ext cx="2558562" cy="615461"/>
          </a:xfrm>
          <a:prstGeom prst="homePlate">
            <a:avLst>
              <a:gd name="adj" fmla="val 328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Ukladanie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Obdĺžnik 27"/>
          <p:cNvSpPr/>
          <p:nvPr/>
        </p:nvSpPr>
        <p:spPr>
          <a:xfrm>
            <a:off x="3772131" y="5522463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Centrálne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Obdĺžnik 28"/>
          <p:cNvSpPr/>
          <p:nvPr/>
        </p:nvSpPr>
        <p:spPr>
          <a:xfrm>
            <a:off x="7347437" y="5522462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Distribuované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Obdĺžnik 29"/>
          <p:cNvSpPr/>
          <p:nvPr/>
        </p:nvSpPr>
        <p:spPr>
          <a:xfrm>
            <a:off x="5559784" y="5522463"/>
            <a:ext cx="1679449" cy="6154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sz="12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Dočasné</a:t>
            </a:r>
            <a:endParaRPr lang="en-US" sz="12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881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038498"/>
            <a:ext cx="7722326" cy="433252"/>
          </a:xfrm>
        </p:spPr>
        <p:txBody>
          <a:bodyPr>
            <a:normAutofit/>
          </a:bodyPr>
          <a:lstStyle/>
          <a:p>
            <a:r>
              <a:rPr lang="sk-SK" dirty="0"/>
              <a:t>Biznis pohľad na životný cyklus dát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Architektúra </a:t>
            </a:r>
            <a:r>
              <a:rPr lang="sk-SK" b="0" dirty="0"/>
              <a:t>– biznis úroveň</a:t>
            </a:r>
            <a:endParaRPr lang="en-US" b="0" dirty="0"/>
          </a:p>
        </p:txBody>
      </p:sp>
      <p:pic>
        <p:nvPicPr>
          <p:cNvPr id="36" name="Picture 190"/>
          <p:cNvPicPr/>
          <p:nvPr/>
        </p:nvPicPr>
        <p:blipFill rotWithShape="1">
          <a:blip r:embed="rId2"/>
          <a:srcRect t="11289" b="32782"/>
          <a:stretch/>
        </p:blipFill>
        <p:spPr>
          <a:xfrm>
            <a:off x="310390" y="1704350"/>
            <a:ext cx="10462112" cy="3950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5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Obsah prezentácie</a:t>
            </a:r>
            <a:endParaRPr lang="en-US" dirty="0"/>
          </a:p>
        </p:txBody>
      </p:sp>
      <p:graphicFrame>
        <p:nvGraphicFramePr>
          <p:cNvPr id="4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864782"/>
              </p:ext>
            </p:extLst>
          </p:nvPr>
        </p:nvGraphicFramePr>
        <p:xfrm>
          <a:off x="382588" y="1600193"/>
          <a:ext cx="11104562" cy="1394463"/>
        </p:xfrm>
        <a:graphic>
          <a:graphicData uri="http://schemas.openxmlformats.org/drawingml/2006/table">
            <a:tbl>
              <a:tblPr/>
              <a:tblGrid>
                <a:gridCol w="738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6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0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en-US" sz="1800" b="0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0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Kontext</a:t>
                      </a:r>
                      <a:endParaRPr lang="en-US" sz="1800" b="0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cs-CZ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sk-SK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Organizácia a harmonogram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cs-CZ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sk-SK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Prístup k riešeniu strategickej priority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964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199" y="1038498"/>
            <a:ext cx="9555761" cy="433252"/>
          </a:xfrm>
        </p:spPr>
        <p:txBody>
          <a:bodyPr>
            <a:noAutofit/>
          </a:bodyPr>
          <a:lstStyle/>
          <a:p>
            <a:r>
              <a:rPr lang="sk-SK" dirty="0"/>
              <a:t>Biznis pohľad na podporu rozhodovania vo VS analytickými systémami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Architektúra </a:t>
            </a:r>
            <a:r>
              <a:rPr lang="sk-SK" b="0" dirty="0"/>
              <a:t>– analytické údaje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173636" y="6214244"/>
            <a:ext cx="677336" cy="3603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sk-SK" altLang="sk-SK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fld id="{F1212D7B-BB65-4B0F-ABAF-2F44A20EC1D1}" type="slidenum">
              <a:rPr lang="sk-SK" altLang="sk-SK" sz="13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ctr"/>
              <a:t>20</a:t>
            </a:fld>
            <a:r>
              <a:rPr lang="sk-SK" altLang="sk-SK" sz="13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528237" y="1851292"/>
            <a:ext cx="2814432" cy="3845752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 tIns="90000"/>
          <a:lstStyle/>
          <a:p>
            <a:pPr marL="1588" marR="0" lvl="1" indent="0" algn="ctr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4785"/>
              </a:buClr>
              <a:buSzTx/>
              <a:buFont typeface="Wingdings" pitchFamily="2" charset="2"/>
              <a:buNone/>
              <a:tabLst/>
              <a:defRPr/>
            </a:pPr>
            <a:endParaRPr kumimoji="0" lang="sk-SK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472253" y="1840131"/>
            <a:ext cx="6053409" cy="3850869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 tIns="90000"/>
          <a:lstStyle/>
          <a:p>
            <a:pPr marL="1588" marR="0" lvl="1" indent="0" algn="ctr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4785"/>
              </a:buClr>
              <a:buSzTx/>
              <a:buFont typeface="Wingdings" pitchFamily="2" charset="2"/>
              <a:buNone/>
              <a:tabLst/>
              <a:defRPr/>
            </a:pPr>
            <a:endParaRPr kumimoji="0" lang="sk-SK" sz="1300" b="1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822955" y="2004510"/>
            <a:ext cx="5457527" cy="407353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Sledovanie priorít vlády 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1800968" y="2021662"/>
            <a:ext cx="2179877" cy="407354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Návrh stratégií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528235" y="1500454"/>
            <a:ext cx="2814433" cy="350837"/>
          </a:xfrm>
          <a:prstGeom prst="rect">
            <a:avLst/>
          </a:prstGeom>
          <a:solidFill>
            <a:srgbClr val="004785">
              <a:alpha val="54117"/>
            </a:srgbClr>
          </a:solidFill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 tIns="91440" bIns="91440" anchor="ctr"/>
          <a:lstStyle/>
          <a:p>
            <a:pPr marL="0" marR="0" lvl="0" indent="0" algn="ctr" defTabSz="900113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Procesy VS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472254" y="1489294"/>
            <a:ext cx="6053408" cy="350837"/>
          </a:xfrm>
          <a:prstGeom prst="rect">
            <a:avLst/>
          </a:prstGeom>
          <a:solidFill>
            <a:srgbClr val="004785">
              <a:alpha val="54117"/>
            </a:srgbClr>
          </a:solidFill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 tIns="91440" bIns="91440" anchor="ctr"/>
          <a:lstStyle/>
          <a:p>
            <a:pPr marL="0" marR="0" lvl="0" indent="0" algn="ctr" defTabSz="900113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Oblasti pre systematickú analýzu</a:t>
            </a:r>
            <a:r>
              <a:rPr kumimoji="0" lang="sk-SK" sz="1300" b="1" i="0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dát</a:t>
            </a:r>
            <a:endParaRPr kumimoji="0" lang="sk-SK" sz="13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4788008" y="2564263"/>
            <a:ext cx="5492474" cy="407353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Vyhodnocovanie vplyvov politík</a:t>
            </a: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1800968" y="2581416"/>
            <a:ext cx="2179875" cy="407354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Príprava politík</a:t>
            </a: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>
            <a:off x="4788008" y="3124016"/>
            <a:ext cx="5492474" cy="1273651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t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Vyhodnocovanie vplyvov regulácií</a:t>
            </a: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4883577" y="3547401"/>
            <a:ext cx="831714" cy="664609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BIA</a:t>
            </a: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6008796" y="3547401"/>
            <a:ext cx="831714" cy="664609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SIA</a:t>
            </a: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7134015" y="3547401"/>
            <a:ext cx="831714" cy="664609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FIA</a:t>
            </a:r>
          </a:p>
        </p:txBody>
      </p:sp>
      <p:sp>
        <p:nvSpPr>
          <p:cNvPr id="17" name="AutoShape 5"/>
          <p:cNvSpPr>
            <a:spLocks noChangeArrowheads="1"/>
          </p:cNvSpPr>
          <p:nvPr/>
        </p:nvSpPr>
        <p:spPr bwMode="auto">
          <a:xfrm>
            <a:off x="8259234" y="3547401"/>
            <a:ext cx="831714" cy="664609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EIA</a:t>
            </a: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9384454" y="3547401"/>
            <a:ext cx="831714" cy="664609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ITIA</a:t>
            </a: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4788007" y="4531889"/>
            <a:ext cx="5492474" cy="407353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Vyhodnocovanie investícií</a:t>
            </a:r>
          </a:p>
        </p:txBody>
      </p:sp>
      <p:sp>
        <p:nvSpPr>
          <p:cNvPr id="20" name="Up-Down Arrow 74"/>
          <p:cNvSpPr/>
          <p:nvPr/>
        </p:nvSpPr>
        <p:spPr>
          <a:xfrm rot="16200000">
            <a:off x="4297125" y="1911881"/>
            <a:ext cx="209550" cy="736546"/>
          </a:xfrm>
          <a:prstGeom prst="upDownArrow">
            <a:avLst/>
          </a:prstGeom>
          <a:solidFill>
            <a:srgbClr val="004785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tIns="90000" bIns="90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Up-Down Arrow 75"/>
          <p:cNvSpPr/>
          <p:nvPr/>
        </p:nvSpPr>
        <p:spPr>
          <a:xfrm rot="16200000">
            <a:off x="4297125" y="2454569"/>
            <a:ext cx="209550" cy="736546"/>
          </a:xfrm>
          <a:prstGeom prst="upDownArrow">
            <a:avLst/>
          </a:prstGeom>
          <a:solidFill>
            <a:srgbClr val="004785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tIns="90000" bIns="90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AutoShape 5"/>
          <p:cNvSpPr>
            <a:spLocks noChangeArrowheads="1"/>
          </p:cNvSpPr>
          <p:nvPr/>
        </p:nvSpPr>
        <p:spPr bwMode="auto">
          <a:xfrm>
            <a:off x="3067462" y="3141168"/>
            <a:ext cx="901850" cy="1215707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Príprava regulácií</a:t>
            </a:r>
          </a:p>
        </p:txBody>
      </p:sp>
      <p:sp>
        <p:nvSpPr>
          <p:cNvPr id="23" name="AutoShape 5"/>
          <p:cNvSpPr>
            <a:spLocks noChangeArrowheads="1"/>
          </p:cNvSpPr>
          <p:nvPr/>
        </p:nvSpPr>
        <p:spPr bwMode="auto">
          <a:xfrm>
            <a:off x="4788007" y="5086481"/>
            <a:ext cx="5492474" cy="407353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Vyhodnocovanie výkonu verejnej správy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1531696" y="5672581"/>
            <a:ext cx="8993966" cy="10831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808080"/>
            </a:solidFill>
            <a:miter lim="800000"/>
            <a:headEnd/>
            <a:tailEnd/>
          </a:ln>
        </p:spPr>
        <p:txBody>
          <a:bodyPr tIns="90000"/>
          <a:lstStyle/>
          <a:p>
            <a:pPr marL="1588" marR="0" lvl="1" indent="0" algn="ctr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4785"/>
              </a:buClr>
              <a:buSzTx/>
              <a:buFont typeface="Wingdings" pitchFamily="2" charset="2"/>
              <a:buNone/>
              <a:tabLst/>
              <a:defRPr/>
            </a:pPr>
            <a:endParaRPr kumimoji="0" lang="sk-SK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auto">
          <a:xfrm>
            <a:off x="1800968" y="4549040"/>
            <a:ext cx="2176217" cy="407354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Plánovanie investícií</a:t>
            </a:r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1800968" y="5103632"/>
            <a:ext cx="2176217" cy="407354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Manažment kvality VS</a:t>
            </a:r>
          </a:p>
        </p:txBody>
      </p:sp>
      <p:sp>
        <p:nvSpPr>
          <p:cNvPr id="27" name="Up-Down Arrow 82"/>
          <p:cNvSpPr/>
          <p:nvPr/>
        </p:nvSpPr>
        <p:spPr>
          <a:xfrm rot="16200000">
            <a:off x="4297123" y="4439261"/>
            <a:ext cx="209550" cy="736546"/>
          </a:xfrm>
          <a:prstGeom prst="upDownArrow">
            <a:avLst/>
          </a:prstGeom>
          <a:solidFill>
            <a:srgbClr val="004785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tIns="90000" bIns="90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Up-Down Arrow 83"/>
          <p:cNvSpPr/>
          <p:nvPr/>
        </p:nvSpPr>
        <p:spPr>
          <a:xfrm rot="16200000">
            <a:off x="4297123" y="4982741"/>
            <a:ext cx="209550" cy="736546"/>
          </a:xfrm>
          <a:prstGeom prst="upDownArrow">
            <a:avLst/>
          </a:prstGeom>
          <a:solidFill>
            <a:srgbClr val="004785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tIns="90000" bIns="90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AutoShape 5"/>
          <p:cNvSpPr>
            <a:spLocks noChangeArrowheads="1"/>
          </p:cNvSpPr>
          <p:nvPr/>
        </p:nvSpPr>
        <p:spPr bwMode="auto">
          <a:xfrm>
            <a:off x="4770171" y="5874349"/>
            <a:ext cx="5510310" cy="748029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Manažment dátových zdrojov</a:t>
            </a:r>
          </a:p>
        </p:txBody>
      </p:sp>
      <p:sp>
        <p:nvSpPr>
          <p:cNvPr id="30" name="Isosceles Triangle 85"/>
          <p:cNvSpPr/>
          <p:nvPr/>
        </p:nvSpPr>
        <p:spPr>
          <a:xfrm>
            <a:off x="5701126" y="5604910"/>
            <a:ext cx="3801863" cy="179861"/>
          </a:xfrm>
          <a:prstGeom prst="triangle">
            <a:avLst/>
          </a:prstGeom>
          <a:solidFill>
            <a:srgbClr val="004785">
              <a:alpha val="54117"/>
            </a:srgbClr>
          </a:solidFill>
          <a:ln w="12700">
            <a:noFill/>
            <a:miter lim="800000"/>
            <a:headEnd/>
            <a:tailEnd/>
          </a:ln>
        </p:spPr>
        <p:txBody>
          <a:bodyPr tIns="91440" bIns="91440" anchor="ctr"/>
          <a:lstStyle/>
          <a:p>
            <a:pPr marL="0" marR="0" lvl="0" indent="0" algn="ctr" defTabSz="900113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AutoShape 5"/>
          <p:cNvSpPr>
            <a:spLocks noChangeArrowheads="1"/>
          </p:cNvSpPr>
          <p:nvPr/>
        </p:nvSpPr>
        <p:spPr bwMode="auto">
          <a:xfrm>
            <a:off x="1800968" y="3141168"/>
            <a:ext cx="1170924" cy="1215707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Legislatívny proces</a:t>
            </a:r>
          </a:p>
        </p:txBody>
      </p:sp>
      <p:sp>
        <p:nvSpPr>
          <p:cNvPr id="32" name="Up-Down Arrow 88"/>
          <p:cNvSpPr/>
          <p:nvPr/>
        </p:nvSpPr>
        <p:spPr>
          <a:xfrm rot="16200000">
            <a:off x="4297123" y="3180095"/>
            <a:ext cx="209550" cy="736546"/>
          </a:xfrm>
          <a:prstGeom prst="upDownArrow">
            <a:avLst/>
          </a:prstGeom>
          <a:solidFill>
            <a:srgbClr val="004785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tIns="90000" bIns="90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Up-Down Arrow 89"/>
          <p:cNvSpPr/>
          <p:nvPr/>
        </p:nvSpPr>
        <p:spPr>
          <a:xfrm rot="16200000">
            <a:off x="2925241" y="3124209"/>
            <a:ext cx="214947" cy="423817"/>
          </a:xfrm>
          <a:prstGeom prst="upDownArrow">
            <a:avLst/>
          </a:prstGeom>
          <a:solidFill>
            <a:srgbClr val="004785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tIns="90000" bIns="90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AutoShape 5"/>
          <p:cNvSpPr>
            <a:spLocks noChangeArrowheads="1"/>
          </p:cNvSpPr>
          <p:nvPr/>
        </p:nvSpPr>
        <p:spPr bwMode="auto">
          <a:xfrm>
            <a:off x="1800967" y="5875189"/>
            <a:ext cx="2176217" cy="748029"/>
          </a:xfrm>
          <a:prstGeom prst="rect">
            <a:avLst/>
          </a:prstGeom>
          <a:solidFill>
            <a:srgbClr val="FFED9F"/>
          </a:solidFill>
          <a:ln w="12700">
            <a:solidFill>
              <a:srgbClr val="808080"/>
            </a:solidFill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Zber a vyhodnocovanie štatistických</a:t>
            </a:r>
            <a:r>
              <a:rPr kumimoji="0" lang="sk-SK" sz="1300" b="1" i="0" u="none" strike="noStrike" kern="0" cap="none" spc="0" normalizeH="0" noProof="0" dirty="0">
                <a:ln>
                  <a:noFill/>
                </a:ln>
                <a:solidFill>
                  <a:srgbClr val="004785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údajov</a:t>
            </a:r>
            <a:endParaRPr kumimoji="0" lang="sk-SK" sz="1300" b="1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Up-Down Arrow 92"/>
          <p:cNvSpPr/>
          <p:nvPr/>
        </p:nvSpPr>
        <p:spPr>
          <a:xfrm rot="16200000">
            <a:off x="4291974" y="5847535"/>
            <a:ext cx="209550" cy="736546"/>
          </a:xfrm>
          <a:prstGeom prst="upDownArrow">
            <a:avLst/>
          </a:prstGeom>
          <a:solidFill>
            <a:srgbClr val="004785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tIns="90000" bIns="90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0" i="0" u="none" strike="noStrike" kern="0" cap="none" spc="0" normalizeH="0" baseline="0" noProof="0" dirty="0">
              <a:ln>
                <a:noFill/>
              </a:ln>
              <a:solidFill>
                <a:srgbClr val="004785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779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8199" y="430309"/>
            <a:ext cx="8532303" cy="503555"/>
          </a:xfrm>
        </p:spPr>
        <p:txBody>
          <a:bodyPr>
            <a:normAutofit/>
          </a:bodyPr>
          <a:lstStyle/>
          <a:p>
            <a:r>
              <a:rPr lang="sk-SK" dirty="0"/>
              <a:t>Architektúra </a:t>
            </a:r>
            <a:r>
              <a:rPr lang="sk-SK" b="0" dirty="0"/>
              <a:t>- konceptuálny pohľad na dátovú vrstvu</a:t>
            </a:r>
            <a:endParaRPr lang="en-US" b="0" dirty="0"/>
          </a:p>
        </p:txBody>
      </p:sp>
      <p:sp>
        <p:nvSpPr>
          <p:cNvPr id="4" name="Obdĺžnik 3"/>
          <p:cNvSpPr/>
          <p:nvPr/>
        </p:nvSpPr>
        <p:spPr>
          <a:xfrm>
            <a:off x="281145" y="3006829"/>
            <a:ext cx="6573353" cy="8264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Objekt evidencie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1971101" y="4139760"/>
            <a:ext cx="1503485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>
                <a:latin typeface="Open Sans" charset="0"/>
                <a:ea typeface="Open Sans" charset="0"/>
                <a:cs typeface="Open Sans" charset="0"/>
              </a:rPr>
              <a:t>URI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Obdĺžnik 5"/>
          <p:cNvSpPr/>
          <p:nvPr/>
        </p:nvSpPr>
        <p:spPr>
          <a:xfrm>
            <a:off x="8730925" y="4139760"/>
            <a:ext cx="1503485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Dátový prvok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7" name="Obdĺžnik 6"/>
          <p:cNvSpPr/>
          <p:nvPr/>
        </p:nvSpPr>
        <p:spPr>
          <a:xfrm>
            <a:off x="7040969" y="4139760"/>
            <a:ext cx="1503485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Metadáta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7040969" y="3024414"/>
            <a:ext cx="3235569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Ontológia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Obdĺžnik 9"/>
          <p:cNvSpPr/>
          <p:nvPr/>
        </p:nvSpPr>
        <p:spPr>
          <a:xfrm>
            <a:off x="281145" y="4139760"/>
            <a:ext cx="1503485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>
                <a:latin typeface="Open Sans" charset="0"/>
                <a:ea typeface="Open Sans" charset="0"/>
                <a:cs typeface="Open Sans" charset="0"/>
              </a:rPr>
              <a:t>Jednoznačný identifikátor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3" name="Obdĺžnik 3"/>
          <p:cNvSpPr/>
          <p:nvPr/>
        </p:nvSpPr>
        <p:spPr>
          <a:xfrm>
            <a:off x="7040969" y="1873897"/>
            <a:ext cx="4893974" cy="8264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Register dátových prvkov </a:t>
            </a:r>
            <a:r>
              <a:rPr lang="sk-SK" sz="1600">
                <a:latin typeface="Open Sans" charset="0"/>
                <a:ea typeface="Open Sans" charset="0"/>
                <a:cs typeface="Open Sans" charset="0"/>
              </a:rPr>
              <a:t>(ontológií)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4" name="Obdĺžnik 3"/>
          <p:cNvSpPr/>
          <p:nvPr/>
        </p:nvSpPr>
        <p:spPr>
          <a:xfrm>
            <a:off x="281145" y="1873898"/>
            <a:ext cx="6573353" cy="8264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Evidenčné registre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5" name="Obdĺžnik 5"/>
          <p:cNvSpPr/>
          <p:nvPr/>
        </p:nvSpPr>
        <p:spPr>
          <a:xfrm>
            <a:off x="3661057" y="4139760"/>
            <a:ext cx="1503485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Hodnota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Obdĺžnik 5"/>
          <p:cNvSpPr/>
          <p:nvPr/>
        </p:nvSpPr>
        <p:spPr>
          <a:xfrm>
            <a:off x="5351013" y="4139760"/>
            <a:ext cx="1503485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Odkaz do evidenčného registra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7" name="Obdĺžnik 5"/>
          <p:cNvSpPr/>
          <p:nvPr/>
        </p:nvSpPr>
        <p:spPr>
          <a:xfrm>
            <a:off x="10420884" y="4139760"/>
            <a:ext cx="1503485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Hodnota z číselníka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8" name="Obdĺžnik 7"/>
          <p:cNvSpPr/>
          <p:nvPr/>
        </p:nvSpPr>
        <p:spPr>
          <a:xfrm>
            <a:off x="10410308" y="3024414"/>
            <a:ext cx="1524635" cy="808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600" dirty="0">
                <a:latin typeface="Open Sans" charset="0"/>
                <a:ea typeface="Open Sans" charset="0"/>
                <a:cs typeface="Open Sans" charset="0"/>
              </a:rPr>
              <a:t>Číselník</a:t>
            </a:r>
            <a:endParaRPr lang="en-US" sz="1600" dirty="0">
              <a:latin typeface="Open Sans" charset="0"/>
              <a:ea typeface="Open Sans" charset="0"/>
              <a:cs typeface="Open Sans" charset="0"/>
            </a:endParaRPr>
          </a:p>
        </p:txBody>
      </p:sp>
      <p:cxnSp>
        <p:nvCxnSpPr>
          <p:cNvPr id="21" name="Curved Connector 20"/>
          <p:cNvCxnSpPr>
            <a:stCxn id="15" idx="2"/>
            <a:endCxn id="17" idx="2"/>
          </p:cNvCxnSpPr>
          <p:nvPr/>
        </p:nvCxnSpPr>
        <p:spPr>
          <a:xfrm rot="16200000" flipH="1">
            <a:off x="7792713" y="1568738"/>
            <a:ext cx="12700" cy="6759827"/>
          </a:xfrm>
          <a:prstGeom prst="curvedConnector3">
            <a:avLst>
              <a:gd name="adj1" fmla="val 4316504"/>
            </a:avLst>
          </a:prstGeom>
          <a:ln>
            <a:solidFill>
              <a:schemeClr val="bg2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5" idx="2"/>
          </p:cNvCxnSpPr>
          <p:nvPr/>
        </p:nvCxnSpPr>
        <p:spPr>
          <a:xfrm>
            <a:off x="4412800" y="4948652"/>
            <a:ext cx="6349" cy="91060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ástupný objekt pre obsah 1"/>
          <p:cNvSpPr txBox="1">
            <a:spLocks/>
          </p:cNvSpPr>
          <p:nvPr/>
        </p:nvSpPr>
        <p:spPr>
          <a:xfrm>
            <a:off x="10421947" y="5214096"/>
            <a:ext cx="1514059" cy="3200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sk-SK" sz="1200" dirty="0"/>
              <a:t>Napríklad</a:t>
            </a:r>
            <a:r>
              <a:rPr lang="sk-SK" sz="1200"/>
              <a:t>: Štatutár</a:t>
            </a:r>
            <a:endParaRPr lang="sk-SK" sz="1200" dirty="0"/>
          </a:p>
        </p:txBody>
      </p:sp>
      <p:cxnSp>
        <p:nvCxnSpPr>
          <p:cNvPr id="26" name="Curved Connector 25"/>
          <p:cNvCxnSpPr/>
          <p:nvPr/>
        </p:nvCxnSpPr>
        <p:spPr>
          <a:xfrm rot="16200000" flipH="1">
            <a:off x="6096404" y="1559213"/>
            <a:ext cx="12700" cy="6759827"/>
          </a:xfrm>
          <a:prstGeom prst="curvedConnector3">
            <a:avLst>
              <a:gd name="adj1" fmla="val 4316504"/>
            </a:avLst>
          </a:prstGeom>
          <a:ln>
            <a:solidFill>
              <a:schemeClr val="bg2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/>
          <p:nvPr/>
        </p:nvCxnSpPr>
        <p:spPr>
          <a:xfrm rot="16200000" flipV="1">
            <a:off x="7665210" y="4974329"/>
            <a:ext cx="442603" cy="356992"/>
          </a:xfrm>
          <a:prstGeom prst="curvedConnector3">
            <a:avLst>
              <a:gd name="adj1" fmla="val -145"/>
            </a:avLst>
          </a:prstGeom>
          <a:ln>
            <a:solidFill>
              <a:schemeClr val="bg2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ástupný objekt pre obsah 1"/>
          <p:cNvSpPr txBox="1">
            <a:spLocks/>
          </p:cNvSpPr>
          <p:nvPr/>
        </p:nvSpPr>
        <p:spPr>
          <a:xfrm>
            <a:off x="3950218" y="5859253"/>
            <a:ext cx="1811389" cy="320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sk-SK" sz="1100" dirty="0"/>
              <a:t>Napríklad</a:t>
            </a:r>
            <a:r>
              <a:rPr lang="sk-SK" sz="1100"/>
              <a:t>: Priezvisko</a:t>
            </a:r>
            <a:endParaRPr lang="sk-SK" sz="1100" dirty="0"/>
          </a:p>
        </p:txBody>
      </p:sp>
    </p:spTree>
    <p:extLst>
      <p:ext uri="{BB962C8B-B14F-4D97-AF65-F5344CB8AC3E}">
        <p14:creationId xmlns:p14="http://schemas.microsoft.com/office/powerpoint/2010/main" val="490688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Architektúra – </a:t>
            </a:r>
            <a:r>
              <a:rPr lang="sk-SK" b="0" dirty="0"/>
              <a:t>návrh princípov pre registre</a:t>
            </a:r>
            <a:endParaRPr lang="en-US" b="0" dirty="0"/>
          </a:p>
        </p:txBody>
      </p:sp>
      <p:grpSp>
        <p:nvGrpSpPr>
          <p:cNvPr id="13" name="Group 72"/>
          <p:cNvGrpSpPr/>
          <p:nvPr/>
        </p:nvGrpSpPr>
        <p:grpSpPr>
          <a:xfrm flipH="1">
            <a:off x="640305" y="1121381"/>
            <a:ext cx="613529" cy="577093"/>
            <a:chOff x="1627495" y="2469824"/>
            <a:chExt cx="1643606" cy="1545995"/>
          </a:xfrm>
        </p:grpSpPr>
        <p:sp>
          <p:nvSpPr>
            <p:cNvPr id="14" name="Rectangle 27"/>
            <p:cNvSpPr/>
            <p:nvPr/>
          </p:nvSpPr>
          <p:spPr>
            <a:xfrm>
              <a:off x="1627496" y="2469824"/>
              <a:ext cx="1643605" cy="1376313"/>
            </a:xfrm>
            <a:prstGeom prst="rect">
              <a:avLst/>
            </a:prstGeom>
            <a:solidFill>
              <a:srgbClr val="1F608B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Rectangle 26"/>
            <p:cNvSpPr/>
            <p:nvPr/>
          </p:nvSpPr>
          <p:spPr>
            <a:xfrm>
              <a:off x="1627497" y="2469824"/>
              <a:ext cx="1376313" cy="1376313"/>
            </a:xfrm>
            <a:prstGeom prst="rect">
              <a:avLst/>
            </a:prstGeom>
            <a:solidFill>
              <a:srgbClr val="1F608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Rectangle 29"/>
            <p:cNvSpPr/>
            <p:nvPr/>
          </p:nvSpPr>
          <p:spPr>
            <a:xfrm>
              <a:off x="1627495" y="2469824"/>
              <a:ext cx="1521058" cy="1545995"/>
            </a:xfrm>
            <a:prstGeom prst="rect">
              <a:avLst/>
            </a:prstGeom>
            <a:solidFill>
              <a:srgbClr val="1F608B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d-ID" kern="0" noProof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</a:t>
              </a: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0" name="Group 71"/>
          <p:cNvGrpSpPr/>
          <p:nvPr/>
        </p:nvGrpSpPr>
        <p:grpSpPr>
          <a:xfrm flipH="1">
            <a:off x="640304" y="1832721"/>
            <a:ext cx="613529" cy="577093"/>
            <a:chOff x="4078464" y="2469824"/>
            <a:chExt cx="1643606" cy="1545995"/>
          </a:xfrm>
        </p:grpSpPr>
        <p:sp>
          <p:nvSpPr>
            <p:cNvPr id="21" name="Rectangle 30"/>
            <p:cNvSpPr/>
            <p:nvPr/>
          </p:nvSpPr>
          <p:spPr>
            <a:xfrm>
              <a:off x="4078465" y="2469824"/>
              <a:ext cx="1643605" cy="1376313"/>
            </a:xfrm>
            <a:prstGeom prst="rect">
              <a:avLst/>
            </a:prstGeom>
            <a:solidFill>
              <a:srgbClr val="2980B9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Rectangle 32"/>
            <p:cNvSpPr/>
            <p:nvPr/>
          </p:nvSpPr>
          <p:spPr>
            <a:xfrm>
              <a:off x="4078464" y="2469824"/>
              <a:ext cx="1521058" cy="1545995"/>
            </a:xfrm>
            <a:prstGeom prst="rect">
              <a:avLst/>
            </a:prstGeom>
            <a:solidFill>
              <a:srgbClr val="2980B9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Rectangle 31"/>
            <p:cNvSpPr/>
            <p:nvPr/>
          </p:nvSpPr>
          <p:spPr>
            <a:xfrm>
              <a:off x="4078466" y="2469824"/>
              <a:ext cx="1376313" cy="1376313"/>
            </a:xfrm>
            <a:prstGeom prst="rect">
              <a:avLst/>
            </a:prstGeom>
            <a:solidFill>
              <a:srgbClr val="2980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</a:t>
              </a:r>
            </a:p>
          </p:txBody>
        </p:sp>
      </p:grpSp>
      <p:grpSp>
        <p:nvGrpSpPr>
          <p:cNvPr id="30" name="Group 70"/>
          <p:cNvGrpSpPr/>
          <p:nvPr/>
        </p:nvGrpSpPr>
        <p:grpSpPr>
          <a:xfrm flipH="1">
            <a:off x="640304" y="2554145"/>
            <a:ext cx="613529" cy="577093"/>
            <a:chOff x="6529433" y="2469824"/>
            <a:chExt cx="1643606" cy="1545995"/>
          </a:xfrm>
        </p:grpSpPr>
        <p:sp>
          <p:nvSpPr>
            <p:cNvPr id="31" name="Rectangle 33"/>
            <p:cNvSpPr/>
            <p:nvPr/>
          </p:nvSpPr>
          <p:spPr>
            <a:xfrm>
              <a:off x="6529434" y="2469824"/>
              <a:ext cx="1643605" cy="1376313"/>
            </a:xfrm>
            <a:prstGeom prst="rect">
              <a:avLst/>
            </a:prstGeom>
            <a:solidFill>
              <a:srgbClr val="4098D4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Rectangle 35"/>
            <p:cNvSpPr/>
            <p:nvPr/>
          </p:nvSpPr>
          <p:spPr>
            <a:xfrm>
              <a:off x="6529433" y="2469824"/>
              <a:ext cx="1521058" cy="1545995"/>
            </a:xfrm>
            <a:prstGeom prst="rect">
              <a:avLst/>
            </a:prstGeom>
            <a:solidFill>
              <a:srgbClr val="4098D4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3" name="Rectangle 34"/>
            <p:cNvSpPr/>
            <p:nvPr/>
          </p:nvSpPr>
          <p:spPr>
            <a:xfrm>
              <a:off x="6529435" y="2469824"/>
              <a:ext cx="1376313" cy="1376313"/>
            </a:xfrm>
            <a:prstGeom prst="rect">
              <a:avLst/>
            </a:prstGeom>
            <a:solidFill>
              <a:srgbClr val="4098D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d-ID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</a:t>
              </a: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69"/>
          <p:cNvGrpSpPr/>
          <p:nvPr/>
        </p:nvGrpSpPr>
        <p:grpSpPr>
          <a:xfrm flipH="1">
            <a:off x="640303" y="3284434"/>
            <a:ext cx="613529" cy="577093"/>
            <a:chOff x="9013428" y="2469824"/>
            <a:chExt cx="1643606" cy="1545995"/>
          </a:xfrm>
        </p:grpSpPr>
        <p:sp>
          <p:nvSpPr>
            <p:cNvPr id="38" name="Rectangle 36"/>
            <p:cNvSpPr/>
            <p:nvPr/>
          </p:nvSpPr>
          <p:spPr>
            <a:xfrm>
              <a:off x="9013429" y="2469824"/>
              <a:ext cx="1643605" cy="1376313"/>
            </a:xfrm>
            <a:prstGeom prst="rect">
              <a:avLst/>
            </a:prstGeom>
            <a:solidFill>
              <a:schemeClr val="bg2">
                <a:lumMod val="90000"/>
                <a:alpha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9013428" y="2469824"/>
              <a:ext cx="1521058" cy="1545995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Rectangle 37"/>
            <p:cNvSpPr/>
            <p:nvPr/>
          </p:nvSpPr>
          <p:spPr>
            <a:xfrm>
              <a:off x="9013430" y="2469824"/>
              <a:ext cx="1376313" cy="137631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4</a:t>
              </a:r>
            </a:p>
          </p:txBody>
        </p:sp>
      </p:grpSp>
      <p:sp>
        <p:nvSpPr>
          <p:cNvPr id="47" name="Rectangle 21"/>
          <p:cNvSpPr/>
          <p:nvPr/>
        </p:nvSpPr>
        <p:spPr>
          <a:xfrm>
            <a:off x="1307863" y="1049615"/>
            <a:ext cx="7134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Registre sú kanonické a majú jasný dôvod pre </a:t>
            </a:r>
            <a:r>
              <a:rPr lang="sk-SK" ker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svoju existenciu</a:t>
            </a:r>
            <a:endParaRPr kumimoji="0" lang="id-ID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8" name="Rectangle 21"/>
          <p:cNvSpPr/>
          <p:nvPr/>
        </p:nvSpPr>
        <p:spPr>
          <a:xfrm>
            <a:off x="1475596" y="1378258"/>
            <a:ext cx="7323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Ide o jediný právne záväzný zoznam pre špecifický typ údaju, respektíve dátového prvku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21"/>
          <p:cNvSpPr/>
          <p:nvPr/>
        </p:nvSpPr>
        <p:spPr>
          <a:xfrm>
            <a:off x="1307863" y="1788040"/>
            <a:ext cx="7134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Registre reprezentujú minimálny zmysluplný </a:t>
            </a:r>
            <a:r>
              <a:rPr lang="sk-SK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dataset</a:t>
            </a:r>
            <a:endParaRPr kumimoji="0" lang="id-ID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21"/>
          <p:cNvSpPr/>
          <p:nvPr/>
        </p:nvSpPr>
        <p:spPr>
          <a:xfrm>
            <a:off x="1475596" y="2116683"/>
            <a:ext cx="7323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Nikdy neduplikujú údaje uložené v iných registroch, ale na </a:t>
            </a:r>
            <a:r>
              <a:rPr lang="sk-SK" sz="1200" kern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sk-SK" sz="1200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odkazujú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21"/>
          <p:cNvSpPr/>
          <p:nvPr/>
        </p:nvSpPr>
        <p:spPr>
          <a:xfrm>
            <a:off x="1330147" y="2506516"/>
            <a:ext cx="7134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Registre sú živé zoznamy, nielen jednoducho publikované dáta</a:t>
            </a:r>
            <a:endParaRPr kumimoji="0" lang="id-ID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 21"/>
          <p:cNvSpPr/>
          <p:nvPr/>
        </p:nvSpPr>
        <p:spPr>
          <a:xfrm>
            <a:off x="1497880" y="2835159"/>
            <a:ext cx="7323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 dátam k registrom možno pristupovať ručne alebo strojovo prostredníctvom API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Rectangle 21"/>
          <p:cNvSpPr/>
          <p:nvPr/>
        </p:nvSpPr>
        <p:spPr>
          <a:xfrm>
            <a:off x="1330147" y="3237766"/>
            <a:ext cx="8097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Registre využívajú štandardizované pojmy v súlade s ostatnými registrami</a:t>
            </a:r>
            <a:endParaRPr kumimoji="0" lang="id-ID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21"/>
          <p:cNvSpPr/>
          <p:nvPr/>
        </p:nvSpPr>
        <p:spPr>
          <a:xfrm>
            <a:off x="1497879" y="3566409"/>
            <a:ext cx="91198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Štandardizované pojmy zakotvené v slovníkoch </a:t>
            </a:r>
            <a:r>
              <a:rPr lang="sk-SK" sz="1200" ker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ontológiách umožňujú </a:t>
            </a: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jednoduché prehľadávanie obsahu registrov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5" name="Group 72"/>
          <p:cNvGrpSpPr/>
          <p:nvPr/>
        </p:nvGrpSpPr>
        <p:grpSpPr>
          <a:xfrm flipH="1">
            <a:off x="640302" y="4016491"/>
            <a:ext cx="613529" cy="577093"/>
            <a:chOff x="1627495" y="2469824"/>
            <a:chExt cx="1643606" cy="1545995"/>
          </a:xfrm>
        </p:grpSpPr>
        <p:sp>
          <p:nvSpPr>
            <p:cNvPr id="56" name="Rectangle 27"/>
            <p:cNvSpPr/>
            <p:nvPr/>
          </p:nvSpPr>
          <p:spPr>
            <a:xfrm>
              <a:off x="1627496" y="2469824"/>
              <a:ext cx="1643605" cy="1376313"/>
            </a:xfrm>
            <a:prstGeom prst="rect">
              <a:avLst/>
            </a:prstGeom>
            <a:solidFill>
              <a:srgbClr val="1F608B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7" name="Rectangle 26"/>
            <p:cNvSpPr/>
            <p:nvPr/>
          </p:nvSpPr>
          <p:spPr>
            <a:xfrm>
              <a:off x="1627497" y="2469824"/>
              <a:ext cx="1376313" cy="1376313"/>
            </a:xfrm>
            <a:prstGeom prst="rect">
              <a:avLst/>
            </a:prstGeom>
            <a:solidFill>
              <a:srgbClr val="1F608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8" name="Rectangle 29"/>
            <p:cNvSpPr/>
            <p:nvPr/>
          </p:nvSpPr>
          <p:spPr>
            <a:xfrm>
              <a:off x="1627495" y="2469824"/>
              <a:ext cx="1521058" cy="1545995"/>
            </a:xfrm>
            <a:prstGeom prst="rect">
              <a:avLst/>
            </a:prstGeom>
            <a:solidFill>
              <a:srgbClr val="1F608B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d-ID" kern="0" noProof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5</a:t>
              </a: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9" name="Group 71"/>
          <p:cNvGrpSpPr/>
          <p:nvPr/>
        </p:nvGrpSpPr>
        <p:grpSpPr>
          <a:xfrm flipH="1">
            <a:off x="640301" y="4727831"/>
            <a:ext cx="613529" cy="577093"/>
            <a:chOff x="4078464" y="2469824"/>
            <a:chExt cx="1643606" cy="1545995"/>
          </a:xfrm>
        </p:grpSpPr>
        <p:sp>
          <p:nvSpPr>
            <p:cNvPr id="60" name="Rectangle 30"/>
            <p:cNvSpPr/>
            <p:nvPr/>
          </p:nvSpPr>
          <p:spPr>
            <a:xfrm>
              <a:off x="4078465" y="2469824"/>
              <a:ext cx="1643605" cy="1376313"/>
            </a:xfrm>
            <a:prstGeom prst="rect">
              <a:avLst/>
            </a:prstGeom>
            <a:solidFill>
              <a:srgbClr val="2980B9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1" name="Rectangle 32"/>
            <p:cNvSpPr/>
            <p:nvPr/>
          </p:nvSpPr>
          <p:spPr>
            <a:xfrm>
              <a:off x="4078464" y="2469824"/>
              <a:ext cx="1521058" cy="1545995"/>
            </a:xfrm>
            <a:prstGeom prst="rect">
              <a:avLst/>
            </a:prstGeom>
            <a:solidFill>
              <a:srgbClr val="2980B9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2" name="Rectangle 31"/>
            <p:cNvSpPr/>
            <p:nvPr/>
          </p:nvSpPr>
          <p:spPr>
            <a:xfrm>
              <a:off x="4078466" y="2469824"/>
              <a:ext cx="1376313" cy="1376313"/>
            </a:xfrm>
            <a:prstGeom prst="rect">
              <a:avLst/>
            </a:prstGeom>
            <a:solidFill>
              <a:srgbClr val="2980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6</a:t>
              </a:r>
            </a:p>
          </p:txBody>
        </p:sp>
      </p:grpSp>
      <p:grpSp>
        <p:nvGrpSpPr>
          <p:cNvPr id="63" name="Group 70"/>
          <p:cNvGrpSpPr/>
          <p:nvPr/>
        </p:nvGrpSpPr>
        <p:grpSpPr>
          <a:xfrm flipH="1">
            <a:off x="640301" y="5449255"/>
            <a:ext cx="613529" cy="577093"/>
            <a:chOff x="6529433" y="2469824"/>
            <a:chExt cx="1643606" cy="1545995"/>
          </a:xfrm>
        </p:grpSpPr>
        <p:sp>
          <p:nvSpPr>
            <p:cNvPr id="64" name="Rectangle 33"/>
            <p:cNvSpPr/>
            <p:nvPr/>
          </p:nvSpPr>
          <p:spPr>
            <a:xfrm>
              <a:off x="6529434" y="2469824"/>
              <a:ext cx="1643605" cy="1376313"/>
            </a:xfrm>
            <a:prstGeom prst="rect">
              <a:avLst/>
            </a:prstGeom>
            <a:solidFill>
              <a:srgbClr val="4098D4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5" name="Rectangle 35"/>
            <p:cNvSpPr/>
            <p:nvPr/>
          </p:nvSpPr>
          <p:spPr>
            <a:xfrm>
              <a:off x="6529433" y="2469824"/>
              <a:ext cx="1521058" cy="1545995"/>
            </a:xfrm>
            <a:prstGeom prst="rect">
              <a:avLst/>
            </a:prstGeom>
            <a:solidFill>
              <a:srgbClr val="4098D4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6" name="Rectangle 34"/>
            <p:cNvSpPr/>
            <p:nvPr/>
          </p:nvSpPr>
          <p:spPr>
            <a:xfrm>
              <a:off x="6529435" y="2469824"/>
              <a:ext cx="1376313" cy="1376313"/>
            </a:xfrm>
            <a:prstGeom prst="rect">
              <a:avLst/>
            </a:prstGeom>
            <a:solidFill>
              <a:srgbClr val="4098D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d-ID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7</a:t>
              </a: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7" name="Group 69"/>
          <p:cNvGrpSpPr/>
          <p:nvPr/>
        </p:nvGrpSpPr>
        <p:grpSpPr>
          <a:xfrm flipH="1">
            <a:off x="640300" y="6179544"/>
            <a:ext cx="613529" cy="577093"/>
            <a:chOff x="9013428" y="2469824"/>
            <a:chExt cx="1643606" cy="1545995"/>
          </a:xfrm>
        </p:grpSpPr>
        <p:sp>
          <p:nvSpPr>
            <p:cNvPr id="68" name="Rectangle 36"/>
            <p:cNvSpPr/>
            <p:nvPr/>
          </p:nvSpPr>
          <p:spPr>
            <a:xfrm>
              <a:off x="9013429" y="2469824"/>
              <a:ext cx="1643605" cy="1376313"/>
            </a:xfrm>
            <a:prstGeom prst="rect">
              <a:avLst/>
            </a:prstGeom>
            <a:solidFill>
              <a:schemeClr val="bg2">
                <a:lumMod val="90000"/>
                <a:alpha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9013428" y="2469824"/>
              <a:ext cx="1521058" cy="1545995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0" name="Rectangle 37"/>
            <p:cNvSpPr/>
            <p:nvPr/>
          </p:nvSpPr>
          <p:spPr>
            <a:xfrm>
              <a:off x="9013430" y="2469824"/>
              <a:ext cx="1376313" cy="137631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8</a:t>
              </a:r>
            </a:p>
          </p:txBody>
        </p:sp>
      </p:grpSp>
      <p:sp>
        <p:nvSpPr>
          <p:cNvPr id="71" name="Rectangle 21"/>
          <p:cNvSpPr/>
          <p:nvPr/>
        </p:nvSpPr>
        <p:spPr>
          <a:xfrm>
            <a:off x="1307860" y="3944725"/>
            <a:ext cx="7134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Registre umožňujú overiť integritu záznamu</a:t>
            </a:r>
            <a:endParaRPr kumimoji="0" lang="id-ID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2" name="Rectangle 21"/>
          <p:cNvSpPr/>
          <p:nvPr/>
        </p:nvSpPr>
        <p:spPr>
          <a:xfrm>
            <a:off x="1475592" y="4273368"/>
            <a:ext cx="107933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Referenčný údaj v registri predstavuje hodnotu alebo hodnoty jednoduchého či zloženého dátového prvku, ktoré zdieľajú spoločný identifikátor 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3" name="Rectangle 21"/>
          <p:cNvSpPr/>
          <p:nvPr/>
        </p:nvSpPr>
        <p:spPr>
          <a:xfrm>
            <a:off x="1307860" y="4683150"/>
            <a:ext cx="8235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Registre sú jasne kategorizované ako otvorené, zdieľané alebo utajené</a:t>
            </a:r>
            <a:endParaRPr kumimoji="0" lang="id-ID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4" name="Rectangle 21"/>
          <p:cNvSpPr/>
          <p:nvPr/>
        </p:nvSpPr>
        <p:spPr>
          <a:xfrm>
            <a:off x="1475592" y="5011793"/>
            <a:ext cx="106246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noProof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Otvorené registre sú verejné, zdieľané registre umožňujú po autorizácií prístup k údaju, utajené obsahujú citlivé informácie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330144" y="5401626"/>
            <a:ext cx="7134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Registre obsahujú surové dáta, nikdy nie odvodené dáta</a:t>
            </a:r>
            <a:endParaRPr kumimoji="0" lang="id-ID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6" name="Rectangle 21"/>
          <p:cNvSpPr/>
          <p:nvPr/>
        </p:nvSpPr>
        <p:spPr>
          <a:xfrm>
            <a:off x="1497877" y="5730269"/>
            <a:ext cx="7323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registroch sa nachádzajú len základné fakty, žiadne odvodené alebo štatistické údaje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" name="Rectangle 21"/>
          <p:cNvSpPr/>
          <p:nvPr/>
        </p:nvSpPr>
        <p:spPr>
          <a:xfrm>
            <a:off x="1330144" y="6132876"/>
            <a:ext cx="8097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sk-SK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Registre musia mať svojho správcu</a:t>
            </a:r>
            <a:endParaRPr kumimoji="0" lang="id-ID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" name="Rectangle 21"/>
          <p:cNvSpPr/>
          <p:nvPr/>
        </p:nvSpPr>
        <p:spPr>
          <a:xfrm>
            <a:off x="1497877" y="6461519"/>
            <a:ext cx="7323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>
              <a:buFont typeface="Arial" charset="0"/>
              <a:buChar char="•"/>
              <a:defRPr/>
            </a:pP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Musia plniť presné potreby vlastníka údajov a legislatívne pravidlá.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652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0"/>
            <a:ext cx="10515600" cy="476543"/>
          </a:xfrm>
        </p:spPr>
        <p:txBody>
          <a:bodyPr/>
          <a:lstStyle/>
          <a:p>
            <a:r>
              <a:rPr lang="sk-SK" dirty="0"/>
              <a:t>Postup vyhlasovania referenčných údajov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Architektúra - </a:t>
            </a:r>
            <a:r>
              <a:rPr lang="sk-SK" b="0" dirty="0"/>
              <a:t>referenčné údaje</a:t>
            </a:r>
            <a:r>
              <a:rPr lang="sk-SK" dirty="0"/>
              <a:t> </a:t>
            </a:r>
            <a:endParaRPr lang="en-US" dirty="0"/>
          </a:p>
        </p:txBody>
      </p:sp>
      <p:grpSp>
        <p:nvGrpSpPr>
          <p:cNvPr id="219" name="Skupina 218"/>
          <p:cNvGrpSpPr/>
          <p:nvPr/>
        </p:nvGrpSpPr>
        <p:grpSpPr>
          <a:xfrm>
            <a:off x="474780" y="2523386"/>
            <a:ext cx="1096108" cy="659424"/>
            <a:chOff x="342900" y="2242038"/>
            <a:chExt cx="1096108" cy="659424"/>
          </a:xfrm>
        </p:grpSpPr>
        <p:sp>
          <p:nvSpPr>
            <p:cNvPr id="215" name="Šípka: päťuholník 214"/>
            <p:cNvSpPr/>
            <p:nvPr/>
          </p:nvSpPr>
          <p:spPr>
            <a:xfrm>
              <a:off x="342900" y="224203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6" name="BlokTextu 215"/>
            <p:cNvSpPr txBox="1"/>
            <p:nvPr/>
          </p:nvSpPr>
          <p:spPr>
            <a:xfrm>
              <a:off x="342900" y="2294751"/>
              <a:ext cx="9906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bg1"/>
                  </a:solidFill>
                </a:rPr>
                <a:t>Identifikácia dátovou kanceláriou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0" name="Skupina 219"/>
          <p:cNvGrpSpPr/>
          <p:nvPr/>
        </p:nvGrpSpPr>
        <p:grpSpPr>
          <a:xfrm>
            <a:off x="474438" y="3558334"/>
            <a:ext cx="1096108" cy="659424"/>
            <a:chOff x="342900" y="3487908"/>
            <a:chExt cx="1096108" cy="659424"/>
          </a:xfrm>
        </p:grpSpPr>
        <p:sp>
          <p:nvSpPr>
            <p:cNvPr id="217" name="Šípka: päťuholník 216"/>
            <p:cNvSpPr/>
            <p:nvPr/>
          </p:nvSpPr>
          <p:spPr>
            <a:xfrm>
              <a:off x="342900" y="348790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8" name="BlokTextu 217"/>
            <p:cNvSpPr txBox="1"/>
            <p:nvPr/>
          </p:nvSpPr>
          <p:spPr>
            <a:xfrm>
              <a:off x="342900" y="3540621"/>
              <a:ext cx="990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tx2">
                      <a:lumMod val="75000"/>
                    </a:schemeClr>
                  </a:solidFill>
                </a:rPr>
                <a:t>Identifikácia inštitúciou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21" name="Skupina 220"/>
          <p:cNvGrpSpPr/>
          <p:nvPr/>
        </p:nvGrpSpPr>
        <p:grpSpPr>
          <a:xfrm>
            <a:off x="1717427" y="2505475"/>
            <a:ext cx="1166446" cy="707886"/>
            <a:chOff x="342900" y="2242038"/>
            <a:chExt cx="1166446" cy="707886"/>
          </a:xfrm>
        </p:grpSpPr>
        <p:sp>
          <p:nvSpPr>
            <p:cNvPr id="222" name="Šípka: päťuholník 221"/>
            <p:cNvSpPr/>
            <p:nvPr/>
          </p:nvSpPr>
          <p:spPr>
            <a:xfrm>
              <a:off x="342900" y="224203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3" name="BlokTextu 222"/>
            <p:cNvSpPr txBox="1"/>
            <p:nvPr/>
          </p:nvSpPr>
          <p:spPr>
            <a:xfrm>
              <a:off x="342900" y="2242038"/>
              <a:ext cx="11664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bg1"/>
                  </a:solidFill>
                </a:rPr>
                <a:t>Zaradenie do programu referenčných údajov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4" name="Skupina 223"/>
          <p:cNvGrpSpPr/>
          <p:nvPr/>
        </p:nvGrpSpPr>
        <p:grpSpPr>
          <a:xfrm>
            <a:off x="3452442" y="3560495"/>
            <a:ext cx="1096108" cy="659424"/>
            <a:chOff x="342900" y="3487908"/>
            <a:chExt cx="1096108" cy="659424"/>
          </a:xfrm>
        </p:grpSpPr>
        <p:sp>
          <p:nvSpPr>
            <p:cNvPr id="225" name="Šípka: päťuholník 224"/>
            <p:cNvSpPr/>
            <p:nvPr/>
          </p:nvSpPr>
          <p:spPr>
            <a:xfrm>
              <a:off x="342900" y="348790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6" name="BlokTextu 225"/>
            <p:cNvSpPr txBox="1"/>
            <p:nvPr/>
          </p:nvSpPr>
          <p:spPr>
            <a:xfrm>
              <a:off x="342900" y="3540621"/>
              <a:ext cx="990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tx2">
                      <a:lumMod val="75000"/>
                    </a:schemeClr>
                  </a:solidFill>
                </a:rPr>
                <a:t>Modelovanie údajov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30" name="Skupina 229"/>
          <p:cNvGrpSpPr/>
          <p:nvPr/>
        </p:nvGrpSpPr>
        <p:grpSpPr>
          <a:xfrm>
            <a:off x="3998445" y="2482694"/>
            <a:ext cx="1166446" cy="659424"/>
            <a:chOff x="342900" y="2242038"/>
            <a:chExt cx="1166446" cy="659424"/>
          </a:xfrm>
        </p:grpSpPr>
        <p:sp>
          <p:nvSpPr>
            <p:cNvPr id="231" name="Šípka: päťuholník 230"/>
            <p:cNvSpPr/>
            <p:nvPr/>
          </p:nvSpPr>
          <p:spPr>
            <a:xfrm>
              <a:off x="342900" y="224203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2" name="BlokTextu 231"/>
            <p:cNvSpPr txBox="1"/>
            <p:nvPr/>
          </p:nvSpPr>
          <p:spPr>
            <a:xfrm>
              <a:off x="342900" y="2364887"/>
              <a:ext cx="11664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bg1"/>
                  </a:solidFill>
                </a:rPr>
                <a:t>Štandardizácia dátových prvkov</a:t>
              </a:r>
            </a:p>
          </p:txBody>
        </p:sp>
      </p:grpSp>
      <p:grpSp>
        <p:nvGrpSpPr>
          <p:cNvPr id="233" name="Skupina 232"/>
          <p:cNvGrpSpPr/>
          <p:nvPr/>
        </p:nvGrpSpPr>
        <p:grpSpPr>
          <a:xfrm>
            <a:off x="4106004" y="4565519"/>
            <a:ext cx="1433146" cy="659424"/>
            <a:chOff x="342900" y="3487908"/>
            <a:chExt cx="1433146" cy="659424"/>
          </a:xfrm>
        </p:grpSpPr>
        <p:sp>
          <p:nvSpPr>
            <p:cNvPr id="234" name="Šípka: päťuholník 233"/>
            <p:cNvSpPr/>
            <p:nvPr/>
          </p:nvSpPr>
          <p:spPr>
            <a:xfrm>
              <a:off x="342900" y="3487908"/>
              <a:ext cx="1433146" cy="659424"/>
            </a:xfrm>
            <a:prstGeom prst="homePlate">
              <a:avLst>
                <a:gd name="adj" fmla="val 3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5" name="BlokTextu 234"/>
            <p:cNvSpPr txBox="1"/>
            <p:nvPr/>
          </p:nvSpPr>
          <p:spPr>
            <a:xfrm>
              <a:off x="342900" y="3540621"/>
              <a:ext cx="13540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tx2">
                      <a:lumMod val="75000"/>
                    </a:schemeClr>
                  </a:solidFill>
                </a:rPr>
                <a:t>Technická integrácia do platformy dátovej integrácie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36" name="Skupina 235"/>
          <p:cNvGrpSpPr/>
          <p:nvPr/>
        </p:nvGrpSpPr>
        <p:grpSpPr>
          <a:xfrm>
            <a:off x="4106004" y="5363942"/>
            <a:ext cx="1433146" cy="659424"/>
            <a:chOff x="342900" y="3487908"/>
            <a:chExt cx="1433146" cy="659424"/>
          </a:xfrm>
        </p:grpSpPr>
        <p:sp>
          <p:nvSpPr>
            <p:cNvPr id="237" name="Šípka: päťuholník 236"/>
            <p:cNvSpPr/>
            <p:nvPr/>
          </p:nvSpPr>
          <p:spPr>
            <a:xfrm>
              <a:off x="342900" y="3487908"/>
              <a:ext cx="1433146" cy="659424"/>
            </a:xfrm>
            <a:prstGeom prst="homePlate">
              <a:avLst>
                <a:gd name="adj" fmla="val 3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8" name="BlokTextu 237"/>
            <p:cNvSpPr txBox="1"/>
            <p:nvPr/>
          </p:nvSpPr>
          <p:spPr>
            <a:xfrm>
              <a:off x="342900" y="3540621"/>
              <a:ext cx="13540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tx2">
                      <a:lumMod val="75000"/>
                    </a:schemeClr>
                  </a:solidFill>
                </a:rPr>
                <a:t>Čistenie údajov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39" name="Skupina 238"/>
          <p:cNvGrpSpPr/>
          <p:nvPr/>
        </p:nvGrpSpPr>
        <p:grpSpPr>
          <a:xfrm>
            <a:off x="6028593" y="3568795"/>
            <a:ext cx="1096108" cy="707886"/>
            <a:chOff x="342900" y="3463677"/>
            <a:chExt cx="1096108" cy="707886"/>
          </a:xfrm>
        </p:grpSpPr>
        <p:sp>
          <p:nvSpPr>
            <p:cNvPr id="240" name="Šípka: päťuholník 239"/>
            <p:cNvSpPr/>
            <p:nvPr/>
          </p:nvSpPr>
          <p:spPr>
            <a:xfrm>
              <a:off x="342900" y="348790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1" name="BlokTextu 240"/>
            <p:cNvSpPr txBox="1"/>
            <p:nvPr/>
          </p:nvSpPr>
          <p:spPr>
            <a:xfrm>
              <a:off x="342900" y="3463677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tx2">
                      <a:lumMod val="75000"/>
                    </a:schemeClr>
                  </a:solidFill>
                </a:rPr>
                <a:t>Podanie žiadosti o vyhlásenie údajov  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45" name="Šípka: doprava 244"/>
          <p:cNvSpPr/>
          <p:nvPr/>
        </p:nvSpPr>
        <p:spPr>
          <a:xfrm rot="19056248">
            <a:off x="1468457" y="3299142"/>
            <a:ext cx="512884" cy="2769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Šípka: doprava 245"/>
          <p:cNvSpPr/>
          <p:nvPr/>
        </p:nvSpPr>
        <p:spPr>
          <a:xfrm rot="2772274">
            <a:off x="2813042" y="3241971"/>
            <a:ext cx="512884" cy="2769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Šípka: zahnutá nahor 246"/>
          <p:cNvSpPr/>
          <p:nvPr/>
        </p:nvSpPr>
        <p:spPr>
          <a:xfrm rot="5400000">
            <a:off x="3500692" y="4330220"/>
            <a:ext cx="642781" cy="487241"/>
          </a:xfrm>
          <a:prstGeom prst="bentUp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Šípka: zahnutá nahor 247"/>
          <p:cNvSpPr/>
          <p:nvPr/>
        </p:nvSpPr>
        <p:spPr>
          <a:xfrm rot="5400000">
            <a:off x="3329396" y="5014499"/>
            <a:ext cx="985376" cy="487239"/>
          </a:xfrm>
          <a:prstGeom prst="bentUp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2" name="Skupina 251"/>
          <p:cNvGrpSpPr/>
          <p:nvPr/>
        </p:nvGrpSpPr>
        <p:grpSpPr>
          <a:xfrm>
            <a:off x="6359763" y="2470673"/>
            <a:ext cx="844062" cy="659424"/>
            <a:chOff x="342900" y="2242038"/>
            <a:chExt cx="1096108" cy="659424"/>
          </a:xfrm>
        </p:grpSpPr>
        <p:sp>
          <p:nvSpPr>
            <p:cNvPr id="253" name="Šípka: päťuholník 252"/>
            <p:cNvSpPr/>
            <p:nvPr/>
          </p:nvSpPr>
          <p:spPr>
            <a:xfrm>
              <a:off x="342900" y="224203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4" name="BlokTextu 253"/>
            <p:cNvSpPr txBox="1"/>
            <p:nvPr/>
          </p:nvSpPr>
          <p:spPr>
            <a:xfrm>
              <a:off x="398586" y="2294318"/>
              <a:ext cx="97840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bg1"/>
                  </a:solidFill>
                </a:rPr>
                <a:t>Kontrola dátového modelu</a:t>
              </a:r>
            </a:p>
          </p:txBody>
        </p:sp>
      </p:grpSp>
      <p:grpSp>
        <p:nvGrpSpPr>
          <p:cNvPr id="255" name="Skupina 254"/>
          <p:cNvGrpSpPr/>
          <p:nvPr/>
        </p:nvGrpSpPr>
        <p:grpSpPr>
          <a:xfrm>
            <a:off x="7246706" y="2462875"/>
            <a:ext cx="844062" cy="659424"/>
            <a:chOff x="342900" y="2242038"/>
            <a:chExt cx="1096108" cy="659424"/>
          </a:xfrm>
        </p:grpSpPr>
        <p:sp>
          <p:nvSpPr>
            <p:cNvPr id="256" name="Šípka: päťuholník 255"/>
            <p:cNvSpPr/>
            <p:nvPr/>
          </p:nvSpPr>
          <p:spPr>
            <a:xfrm>
              <a:off x="342900" y="224203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7" name="BlokTextu 256"/>
            <p:cNvSpPr txBox="1"/>
            <p:nvPr/>
          </p:nvSpPr>
          <p:spPr>
            <a:xfrm>
              <a:off x="398586" y="2294318"/>
              <a:ext cx="9784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bg1"/>
                  </a:solidFill>
                </a:rPr>
                <a:t>Kontrola kvality dát</a:t>
              </a:r>
            </a:p>
          </p:txBody>
        </p:sp>
      </p:grpSp>
      <p:grpSp>
        <p:nvGrpSpPr>
          <p:cNvPr id="258" name="Skupina 257"/>
          <p:cNvGrpSpPr/>
          <p:nvPr/>
        </p:nvGrpSpPr>
        <p:grpSpPr>
          <a:xfrm>
            <a:off x="8145964" y="2477215"/>
            <a:ext cx="844062" cy="659424"/>
            <a:chOff x="342900" y="2242038"/>
            <a:chExt cx="1096108" cy="659424"/>
          </a:xfrm>
        </p:grpSpPr>
        <p:sp>
          <p:nvSpPr>
            <p:cNvPr id="259" name="Šípka: päťuholník 258"/>
            <p:cNvSpPr/>
            <p:nvPr/>
          </p:nvSpPr>
          <p:spPr>
            <a:xfrm>
              <a:off x="342900" y="224203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0" name="BlokTextu 259"/>
            <p:cNvSpPr txBox="1"/>
            <p:nvPr/>
          </p:nvSpPr>
          <p:spPr>
            <a:xfrm>
              <a:off x="398586" y="2294318"/>
              <a:ext cx="97840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bg1"/>
                  </a:solidFill>
                </a:rPr>
                <a:t>MPK</a:t>
              </a:r>
            </a:p>
          </p:txBody>
        </p:sp>
      </p:grpSp>
      <p:grpSp>
        <p:nvGrpSpPr>
          <p:cNvPr id="261" name="Skupina 260"/>
          <p:cNvGrpSpPr/>
          <p:nvPr/>
        </p:nvGrpSpPr>
        <p:grpSpPr>
          <a:xfrm>
            <a:off x="8985152" y="2477215"/>
            <a:ext cx="1086454" cy="659424"/>
            <a:chOff x="342900" y="2242038"/>
            <a:chExt cx="1096108" cy="659424"/>
          </a:xfrm>
        </p:grpSpPr>
        <p:sp>
          <p:nvSpPr>
            <p:cNvPr id="262" name="Šípka: päťuholník 261"/>
            <p:cNvSpPr/>
            <p:nvPr/>
          </p:nvSpPr>
          <p:spPr>
            <a:xfrm>
              <a:off x="342900" y="224203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3" name="BlokTextu 262"/>
            <p:cNvSpPr txBox="1"/>
            <p:nvPr/>
          </p:nvSpPr>
          <p:spPr>
            <a:xfrm>
              <a:off x="398586" y="2294318"/>
              <a:ext cx="97840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bg1"/>
                  </a:solidFill>
                </a:rPr>
                <a:t>Vyhlásenie referenčných údajov</a:t>
              </a:r>
            </a:p>
          </p:txBody>
        </p:sp>
      </p:grpSp>
      <p:sp>
        <p:nvSpPr>
          <p:cNvPr id="267" name="Šípka: doprava 266"/>
          <p:cNvSpPr/>
          <p:nvPr/>
        </p:nvSpPr>
        <p:spPr>
          <a:xfrm rot="18403275">
            <a:off x="5313969" y="4756458"/>
            <a:ext cx="1588898" cy="2769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2" name="Skupina 241"/>
          <p:cNvGrpSpPr/>
          <p:nvPr/>
        </p:nvGrpSpPr>
        <p:grpSpPr>
          <a:xfrm>
            <a:off x="5619747" y="4565519"/>
            <a:ext cx="1433146" cy="659424"/>
            <a:chOff x="342900" y="3487908"/>
            <a:chExt cx="1433146" cy="659424"/>
          </a:xfrm>
        </p:grpSpPr>
        <p:sp>
          <p:nvSpPr>
            <p:cNvPr id="243" name="Šípka: päťuholník 242"/>
            <p:cNvSpPr/>
            <p:nvPr/>
          </p:nvSpPr>
          <p:spPr>
            <a:xfrm>
              <a:off x="342900" y="3487908"/>
              <a:ext cx="1433146" cy="659424"/>
            </a:xfrm>
            <a:prstGeom prst="homePlate">
              <a:avLst>
                <a:gd name="adj" fmla="val 3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4" name="BlokTextu 243"/>
            <p:cNvSpPr txBox="1"/>
            <p:nvPr/>
          </p:nvSpPr>
          <p:spPr>
            <a:xfrm>
              <a:off x="342900" y="3540621"/>
              <a:ext cx="13540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tx2">
                      <a:lumMod val="75000"/>
                    </a:schemeClr>
                  </a:solidFill>
                </a:rPr>
                <a:t>Stotožnenie s ostatnými referenčnými údajmi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68" name="Šípka: doprava 267"/>
          <p:cNvSpPr/>
          <p:nvPr/>
        </p:nvSpPr>
        <p:spPr>
          <a:xfrm rot="18569562">
            <a:off x="6538296" y="3210947"/>
            <a:ext cx="371242" cy="2769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9" name="Skupina 268"/>
          <p:cNvGrpSpPr/>
          <p:nvPr/>
        </p:nvGrpSpPr>
        <p:grpSpPr>
          <a:xfrm>
            <a:off x="10580682" y="3532545"/>
            <a:ext cx="1096108" cy="659424"/>
            <a:chOff x="342900" y="3487908"/>
            <a:chExt cx="1096108" cy="659424"/>
          </a:xfrm>
        </p:grpSpPr>
        <p:sp>
          <p:nvSpPr>
            <p:cNvPr id="270" name="Šípka: päťuholník 269"/>
            <p:cNvSpPr/>
            <p:nvPr/>
          </p:nvSpPr>
          <p:spPr>
            <a:xfrm>
              <a:off x="342900" y="3487908"/>
              <a:ext cx="1096108" cy="659424"/>
            </a:xfrm>
            <a:prstGeom prst="homePlate">
              <a:avLst>
                <a:gd name="adj" fmla="val 3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1" name="BlokTextu 270"/>
            <p:cNvSpPr txBox="1"/>
            <p:nvPr/>
          </p:nvSpPr>
          <p:spPr>
            <a:xfrm>
              <a:off x="342900" y="3525221"/>
              <a:ext cx="9906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tx2">
                      <a:lumMod val="75000"/>
                    </a:schemeClr>
                  </a:solidFill>
                </a:rPr>
                <a:t>Stotožnenie s referenčnými údajmi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72" name="Šípka: obojsmerná zvislá 271"/>
          <p:cNvSpPr/>
          <p:nvPr/>
        </p:nvSpPr>
        <p:spPr>
          <a:xfrm>
            <a:off x="4455644" y="3184137"/>
            <a:ext cx="228600" cy="419884"/>
          </a:xfrm>
          <a:prstGeom prst="up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Vývojový diagram: alternatívny proces 272"/>
          <p:cNvSpPr/>
          <p:nvPr/>
        </p:nvSpPr>
        <p:spPr>
          <a:xfrm>
            <a:off x="241866" y="1949892"/>
            <a:ext cx="2814440" cy="2404737"/>
          </a:xfrm>
          <a:prstGeom prst="flowChartAlternateProcess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k-SK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Plánovanie a príprava</a:t>
            </a:r>
            <a:endParaRPr lang="en-US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4" name="Vývojový diagram: alternatívny proces 273"/>
          <p:cNvSpPr/>
          <p:nvPr/>
        </p:nvSpPr>
        <p:spPr>
          <a:xfrm>
            <a:off x="3136902" y="4473148"/>
            <a:ext cx="4600323" cy="2026993"/>
          </a:xfrm>
          <a:prstGeom prst="flowChartAlternateProcess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sk-SK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Čistenie dát a dátová integrácia</a:t>
            </a:r>
            <a:endParaRPr lang="en-US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5" name="Vývojový diagram: alternatívny proces 274"/>
          <p:cNvSpPr/>
          <p:nvPr/>
        </p:nvSpPr>
        <p:spPr>
          <a:xfrm>
            <a:off x="3170702" y="1949892"/>
            <a:ext cx="2562361" cy="2406736"/>
          </a:xfrm>
          <a:prstGeom prst="flowChartAlternateProcess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k-SK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Štandardizácia dát</a:t>
            </a:r>
            <a:endParaRPr lang="en-US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6" name="Vývojový diagram: alternatívny proces 275"/>
          <p:cNvSpPr/>
          <p:nvPr/>
        </p:nvSpPr>
        <p:spPr>
          <a:xfrm>
            <a:off x="5838570" y="1949892"/>
            <a:ext cx="4320857" cy="2406736"/>
          </a:xfrm>
          <a:prstGeom prst="flowChartAlternateProcess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k-SK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Vyhlásenie referenčných údajov</a:t>
            </a:r>
            <a:endParaRPr lang="en-US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7" name="Šípka: doprava 276"/>
          <p:cNvSpPr/>
          <p:nvPr/>
        </p:nvSpPr>
        <p:spPr>
          <a:xfrm>
            <a:off x="10265690" y="2820940"/>
            <a:ext cx="1411100" cy="276999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Zástupný objekt pre obsah 1"/>
          <p:cNvSpPr txBox="1">
            <a:spLocks/>
          </p:cNvSpPr>
          <p:nvPr/>
        </p:nvSpPr>
        <p:spPr>
          <a:xfrm>
            <a:off x="8713407" y="5375144"/>
            <a:ext cx="3339716" cy="1210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sk-SK" sz="1200" dirty="0"/>
              <a:t>Po vyhlásení referenčných údajov majú inštitúcie 1 rok prechodné obdobie na to, aby tieto údaje začali používať vo svojich procesoch a nevyžadovali ich od občanov a podnikateľov.</a:t>
            </a:r>
          </a:p>
        </p:txBody>
      </p:sp>
      <p:sp>
        <p:nvSpPr>
          <p:cNvPr id="279" name="Zástupný objekt pre obsah 1"/>
          <p:cNvSpPr txBox="1">
            <a:spLocks/>
          </p:cNvSpPr>
          <p:nvPr/>
        </p:nvSpPr>
        <p:spPr>
          <a:xfrm>
            <a:off x="10680620" y="2627046"/>
            <a:ext cx="765727" cy="2464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1600" dirty="0"/>
              <a:t>1 ROK</a:t>
            </a:r>
          </a:p>
        </p:txBody>
      </p:sp>
      <p:grpSp>
        <p:nvGrpSpPr>
          <p:cNvPr id="280" name="Skupina 279"/>
          <p:cNvGrpSpPr/>
          <p:nvPr/>
        </p:nvGrpSpPr>
        <p:grpSpPr>
          <a:xfrm>
            <a:off x="433749" y="5694292"/>
            <a:ext cx="804976" cy="246221"/>
            <a:chOff x="342900" y="2210251"/>
            <a:chExt cx="804976" cy="246221"/>
          </a:xfrm>
        </p:grpSpPr>
        <p:sp>
          <p:nvSpPr>
            <p:cNvPr id="281" name="Šípka: päťuholník 280"/>
            <p:cNvSpPr/>
            <p:nvPr/>
          </p:nvSpPr>
          <p:spPr>
            <a:xfrm>
              <a:off x="342900" y="2242038"/>
              <a:ext cx="312607" cy="182649"/>
            </a:xfrm>
            <a:prstGeom prst="homePlate">
              <a:avLst>
                <a:gd name="adj" fmla="val 30000"/>
              </a:avLst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2" name="BlokTextu 281"/>
            <p:cNvSpPr txBox="1"/>
            <p:nvPr/>
          </p:nvSpPr>
          <p:spPr>
            <a:xfrm>
              <a:off x="623271" y="2210251"/>
              <a:ext cx="5246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 err="1">
                  <a:solidFill>
                    <a:schemeClr val="tx2">
                      <a:lumMod val="75000"/>
                    </a:schemeClr>
                  </a:solidFill>
                </a:rPr>
                <a:t>ÚPVIaI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283" name="Skupina 282"/>
          <p:cNvGrpSpPr/>
          <p:nvPr/>
        </p:nvGrpSpPr>
        <p:grpSpPr>
          <a:xfrm>
            <a:off x="433749" y="6017458"/>
            <a:ext cx="2019300" cy="246221"/>
            <a:chOff x="342900" y="2210251"/>
            <a:chExt cx="2019300" cy="246221"/>
          </a:xfrm>
        </p:grpSpPr>
        <p:sp>
          <p:nvSpPr>
            <p:cNvPr id="284" name="Šípka: päťuholník 283"/>
            <p:cNvSpPr/>
            <p:nvPr/>
          </p:nvSpPr>
          <p:spPr>
            <a:xfrm>
              <a:off x="342900" y="2242038"/>
              <a:ext cx="312607" cy="182649"/>
            </a:xfrm>
            <a:prstGeom prst="homePlate">
              <a:avLst>
                <a:gd name="adj" fmla="val 3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5" name="BlokTextu 284"/>
            <p:cNvSpPr txBox="1"/>
            <p:nvPr/>
          </p:nvSpPr>
          <p:spPr>
            <a:xfrm>
              <a:off x="623271" y="2210251"/>
              <a:ext cx="173892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1000" dirty="0">
                  <a:solidFill>
                    <a:schemeClr val="tx2">
                      <a:lumMod val="75000"/>
                    </a:schemeClr>
                  </a:solidFill>
                </a:rPr>
                <a:t>Zdroj referenčných údajov</a:t>
              </a:r>
              <a:endParaRPr lang="en-US" sz="10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86" name="Šípka: päťuholník 285"/>
          <p:cNvSpPr/>
          <p:nvPr/>
        </p:nvSpPr>
        <p:spPr>
          <a:xfrm>
            <a:off x="433749" y="6395228"/>
            <a:ext cx="312607" cy="182649"/>
          </a:xfrm>
          <a:prstGeom prst="homePlate">
            <a:avLst>
              <a:gd name="adj" fmla="val 3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7" name="BlokTextu 286"/>
          <p:cNvSpPr txBox="1"/>
          <p:nvPr/>
        </p:nvSpPr>
        <p:spPr>
          <a:xfrm>
            <a:off x="714120" y="6286498"/>
            <a:ext cx="1738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000" dirty="0">
                <a:solidFill>
                  <a:schemeClr val="tx2">
                    <a:lumMod val="75000"/>
                  </a:schemeClr>
                </a:solidFill>
              </a:rPr>
              <a:t>Ostatné organizácie verejnej správy</a:t>
            </a:r>
            <a:endParaRPr lang="en-US" sz="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704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47"/>
          <p:cNvGrpSpPr/>
          <p:nvPr/>
        </p:nvGrpSpPr>
        <p:grpSpPr>
          <a:xfrm>
            <a:off x="327171" y="666606"/>
            <a:ext cx="10981187" cy="2152468"/>
            <a:chOff x="4862007" y="4811221"/>
            <a:chExt cx="2450846" cy="634252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5" name="Rectangle 52"/>
            <p:cNvSpPr/>
            <p:nvPr/>
          </p:nvSpPr>
          <p:spPr>
            <a:xfrm>
              <a:off x="4862007" y="4811221"/>
              <a:ext cx="2450846" cy="634252"/>
            </a:xfrm>
            <a:prstGeom prst="rect">
              <a:avLst/>
            </a:prstGeom>
            <a:grpFill/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sk-SK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4" name="TextBox 49"/>
            <p:cNvSpPr txBox="1"/>
            <p:nvPr/>
          </p:nvSpPr>
          <p:spPr>
            <a:xfrm>
              <a:off x="4862007" y="4847579"/>
              <a:ext cx="343703" cy="26878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sk-SK"/>
              </a:defPPr>
              <a:lvl1pPr>
                <a:defRPr sz="200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defRPr>
              </a:lvl1pPr>
            </a:lstStyle>
            <a:p>
              <a:r>
                <a:rPr lang="sk-SK" dirty="0"/>
                <a:t>Používanie údajov</a:t>
              </a:r>
            </a:p>
          </p:txBody>
        </p:sp>
      </p:grpSp>
      <p:sp>
        <p:nvSpPr>
          <p:cNvPr id="2" name="Obdĺžnik 1"/>
          <p:cNvSpPr/>
          <p:nvPr/>
        </p:nvSpPr>
        <p:spPr>
          <a:xfrm>
            <a:off x="2611818" y="1159639"/>
            <a:ext cx="2042704" cy="151548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sk-SK" sz="12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konaniach verejnej správy</a:t>
            </a:r>
          </a:p>
          <a:p>
            <a:pPr algn="ctr"/>
            <a:endParaRPr lang="en-US" sz="12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793651" y="56371"/>
            <a:ext cx="7226808" cy="503555"/>
          </a:xfrm>
        </p:spPr>
        <p:txBody>
          <a:bodyPr/>
          <a:lstStyle/>
          <a:p>
            <a:r>
              <a:rPr lang="sk-SK" dirty="0"/>
              <a:t>Koncept: </a:t>
            </a:r>
            <a:r>
              <a:rPr lang="sk-SK" b="0" dirty="0"/>
              <a:t>Manažment údajov</a:t>
            </a:r>
          </a:p>
        </p:txBody>
      </p:sp>
      <p:sp>
        <p:nvSpPr>
          <p:cNvPr id="68" name="Rectangle 52"/>
          <p:cNvSpPr/>
          <p:nvPr/>
        </p:nvSpPr>
        <p:spPr>
          <a:xfrm>
            <a:off x="327170" y="2973397"/>
            <a:ext cx="10981187" cy="12911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k-SK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Rectangle 52"/>
          <p:cNvSpPr/>
          <p:nvPr/>
        </p:nvSpPr>
        <p:spPr>
          <a:xfrm>
            <a:off x="327169" y="4423955"/>
            <a:ext cx="10981187" cy="18377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sk-SK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49"/>
          <p:cNvSpPr txBox="1"/>
          <p:nvPr/>
        </p:nvSpPr>
        <p:spPr>
          <a:xfrm>
            <a:off x="327169" y="3140550"/>
            <a:ext cx="1422118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sk-SK"/>
            </a:defPPr>
            <a:lvl1pPr>
              <a:defRPr sz="200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sk-SK" dirty="0"/>
              <a:t>Riadenie údajov</a:t>
            </a:r>
          </a:p>
        </p:txBody>
      </p:sp>
      <p:sp>
        <p:nvSpPr>
          <p:cNvPr id="71" name="TextBox 49"/>
          <p:cNvSpPr txBox="1"/>
          <p:nvPr/>
        </p:nvSpPr>
        <p:spPr>
          <a:xfrm>
            <a:off x="327169" y="4593339"/>
            <a:ext cx="1096524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20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Správa údajov</a:t>
            </a:r>
          </a:p>
        </p:txBody>
      </p:sp>
      <p:sp>
        <p:nvSpPr>
          <p:cNvPr id="72" name="TextBox 147"/>
          <p:cNvSpPr txBox="1"/>
          <p:nvPr/>
        </p:nvSpPr>
        <p:spPr>
          <a:xfrm>
            <a:off x="2012410" y="4657628"/>
            <a:ext cx="3507545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Inštitúcia 1</a:t>
            </a:r>
          </a:p>
        </p:txBody>
      </p:sp>
      <p:sp>
        <p:nvSpPr>
          <p:cNvPr id="73" name="TextBox 147"/>
          <p:cNvSpPr txBox="1"/>
          <p:nvPr/>
        </p:nvSpPr>
        <p:spPr>
          <a:xfrm>
            <a:off x="5817762" y="4657626"/>
            <a:ext cx="2341475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Inštitúcia 2</a:t>
            </a:r>
          </a:p>
        </p:txBody>
      </p:sp>
      <p:sp>
        <p:nvSpPr>
          <p:cNvPr id="74" name="TextBox 147"/>
          <p:cNvSpPr txBox="1"/>
          <p:nvPr/>
        </p:nvSpPr>
        <p:spPr>
          <a:xfrm>
            <a:off x="8567699" y="4658702"/>
            <a:ext cx="2341475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Inštitúcia N</a:t>
            </a:r>
          </a:p>
        </p:txBody>
      </p:sp>
      <p:sp>
        <p:nvSpPr>
          <p:cNvPr id="75" name="TextBox 147"/>
          <p:cNvSpPr txBox="1"/>
          <p:nvPr/>
        </p:nvSpPr>
        <p:spPr>
          <a:xfrm>
            <a:off x="2012410" y="5051589"/>
            <a:ext cx="1729079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Úsek 1</a:t>
            </a:r>
          </a:p>
        </p:txBody>
      </p:sp>
      <p:sp>
        <p:nvSpPr>
          <p:cNvPr id="76" name="TextBox 147"/>
          <p:cNvSpPr txBox="1"/>
          <p:nvPr/>
        </p:nvSpPr>
        <p:spPr>
          <a:xfrm>
            <a:off x="3876165" y="5051587"/>
            <a:ext cx="730789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Úsek 2</a:t>
            </a:r>
          </a:p>
        </p:txBody>
      </p:sp>
      <p:sp>
        <p:nvSpPr>
          <p:cNvPr id="77" name="TextBox 147"/>
          <p:cNvSpPr txBox="1"/>
          <p:nvPr/>
        </p:nvSpPr>
        <p:spPr>
          <a:xfrm>
            <a:off x="4863956" y="5051587"/>
            <a:ext cx="661786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Úsek </a:t>
            </a:r>
            <a:r>
              <a:rPr lang="en-US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</a:t>
            </a:r>
            <a:endParaRPr lang="sk-SK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" name="Obdĺžnik 77"/>
          <p:cNvSpPr/>
          <p:nvPr/>
        </p:nvSpPr>
        <p:spPr>
          <a:xfrm>
            <a:off x="2012409" y="5423934"/>
            <a:ext cx="1729079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Objekty evidencie</a:t>
            </a:r>
            <a:endParaRPr lang="en-US" sz="1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Obdĺžnik 78"/>
          <p:cNvSpPr/>
          <p:nvPr/>
        </p:nvSpPr>
        <p:spPr>
          <a:xfrm>
            <a:off x="2012411" y="5795108"/>
            <a:ext cx="643326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111</a:t>
            </a:r>
            <a:endParaRPr lang="en-US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0" name="Obdĺžnik 79"/>
          <p:cNvSpPr/>
          <p:nvPr/>
        </p:nvSpPr>
        <p:spPr>
          <a:xfrm>
            <a:off x="3876163" y="5424520"/>
            <a:ext cx="730789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1" name="Obdĺžnik 80"/>
          <p:cNvSpPr/>
          <p:nvPr/>
        </p:nvSpPr>
        <p:spPr>
          <a:xfrm>
            <a:off x="3876164" y="5795107"/>
            <a:ext cx="730789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2" name="Obdĺžnik 81"/>
          <p:cNvSpPr/>
          <p:nvPr/>
        </p:nvSpPr>
        <p:spPr>
          <a:xfrm>
            <a:off x="2743356" y="3500344"/>
            <a:ext cx="6861821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Centrálny model údajov a ontológie</a:t>
            </a:r>
            <a:endParaRPr lang="en-US" sz="1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Obdĺžnik 82"/>
          <p:cNvSpPr/>
          <p:nvPr/>
        </p:nvSpPr>
        <p:spPr>
          <a:xfrm>
            <a:off x="2743356" y="3865660"/>
            <a:ext cx="6861821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Jednotná platforma dátovej integrácie</a:t>
            </a:r>
            <a:endParaRPr lang="en-US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extBox 147"/>
          <p:cNvSpPr txBox="1"/>
          <p:nvPr/>
        </p:nvSpPr>
        <p:spPr>
          <a:xfrm>
            <a:off x="3020999" y="1977928"/>
            <a:ext cx="1224342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</a:t>
            </a:r>
          </a:p>
        </p:txBody>
      </p:sp>
      <p:sp>
        <p:nvSpPr>
          <p:cNvPr id="85" name="TextBox 147"/>
          <p:cNvSpPr txBox="1"/>
          <p:nvPr/>
        </p:nvSpPr>
        <p:spPr>
          <a:xfrm>
            <a:off x="3020999" y="1627071"/>
            <a:ext cx="1224342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Role</a:t>
            </a:r>
          </a:p>
        </p:txBody>
      </p:sp>
      <p:sp>
        <p:nvSpPr>
          <p:cNvPr id="86" name="Obdĺžnik 85"/>
          <p:cNvSpPr/>
          <p:nvPr/>
        </p:nvSpPr>
        <p:spPr>
          <a:xfrm>
            <a:off x="3021000" y="2324711"/>
            <a:ext cx="1224342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Údaje</a:t>
            </a:r>
            <a:endParaRPr lang="en-US" sz="1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9" name="Obdĺžnik 88"/>
          <p:cNvSpPr/>
          <p:nvPr/>
        </p:nvSpPr>
        <p:spPr>
          <a:xfrm>
            <a:off x="2743356" y="5800596"/>
            <a:ext cx="604144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000" b="1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112</a:t>
            </a:r>
            <a:endParaRPr lang="en-US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0" name="Obdĺžnik 89"/>
          <p:cNvSpPr/>
          <p:nvPr/>
        </p:nvSpPr>
        <p:spPr>
          <a:xfrm>
            <a:off x="2743356" y="3144419"/>
            <a:ext cx="6861821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Adresovateľnosť</a:t>
            </a:r>
            <a:r>
              <a:rPr lang="en-US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</a:t>
            </a:r>
            <a:r>
              <a:rPr lang="sk-SK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URI (</a:t>
            </a:r>
            <a:r>
              <a:rPr lang="sk-SK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jednotné </a:t>
            </a:r>
            <a:r>
              <a:rPr lang="sk-SK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referencovateľné</a:t>
            </a:r>
            <a:r>
              <a:rPr lang="sk-SK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identifikátory v </a:t>
            </a:r>
            <a:r>
              <a:rPr lang="sk-SK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MetaIS</a:t>
            </a:r>
            <a:r>
              <a:rPr lang="sk-SK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en-US" sz="1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1" name="Obdĺžnik 90"/>
          <p:cNvSpPr/>
          <p:nvPr/>
        </p:nvSpPr>
        <p:spPr>
          <a:xfrm>
            <a:off x="3484689" y="5795106"/>
            <a:ext cx="254285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TextBox 49"/>
          <p:cNvSpPr txBox="1"/>
          <p:nvPr/>
        </p:nvSpPr>
        <p:spPr>
          <a:xfrm>
            <a:off x="5165171" y="1563286"/>
            <a:ext cx="1551415" cy="6452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sk-SK"/>
            </a:defPPr>
            <a:lvl1pPr algn="ctr">
              <a:defRPr sz="12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sk-SK" dirty="0"/>
              <a:t>Analytické spracovanie</a:t>
            </a:r>
          </a:p>
        </p:txBody>
      </p:sp>
      <p:sp>
        <p:nvSpPr>
          <p:cNvPr id="93" name="TextBox 49"/>
          <p:cNvSpPr txBox="1"/>
          <p:nvPr/>
        </p:nvSpPr>
        <p:spPr>
          <a:xfrm>
            <a:off x="7227235" y="1563285"/>
            <a:ext cx="1551416" cy="6452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sk-SK"/>
            </a:defPPr>
            <a:lvl1pPr algn="ctr">
              <a:defRPr sz="12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sk-SK" dirty="0"/>
              <a:t>Prístup k údajom subjektu</a:t>
            </a:r>
          </a:p>
        </p:txBody>
      </p:sp>
      <p:sp>
        <p:nvSpPr>
          <p:cNvPr id="94" name="TextBox 49"/>
          <p:cNvSpPr txBox="1"/>
          <p:nvPr/>
        </p:nvSpPr>
        <p:spPr>
          <a:xfrm>
            <a:off x="9289299" y="1563286"/>
            <a:ext cx="155141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sk-SK"/>
            </a:defPPr>
            <a:lvl1pPr algn="ctr">
              <a:defRPr sz="12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sk-SK" dirty="0"/>
              <a:t>Prístup k otvoreným údajom</a:t>
            </a:r>
          </a:p>
        </p:txBody>
      </p:sp>
      <p:sp>
        <p:nvSpPr>
          <p:cNvPr id="95" name="Obdĺžnik 94"/>
          <p:cNvSpPr/>
          <p:nvPr/>
        </p:nvSpPr>
        <p:spPr>
          <a:xfrm>
            <a:off x="505921" y="6449664"/>
            <a:ext cx="575460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49"/>
          <p:cNvSpPr txBox="1"/>
          <p:nvPr/>
        </p:nvSpPr>
        <p:spPr>
          <a:xfrm>
            <a:off x="1148606" y="6436602"/>
            <a:ext cx="1727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2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Dátová architektúra</a:t>
            </a:r>
          </a:p>
        </p:txBody>
      </p:sp>
      <p:sp>
        <p:nvSpPr>
          <p:cNvPr id="97" name="Obdĺžnik 96"/>
          <p:cNvSpPr/>
          <p:nvPr/>
        </p:nvSpPr>
        <p:spPr>
          <a:xfrm>
            <a:off x="3149664" y="6449664"/>
            <a:ext cx="575460" cy="2462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49"/>
          <p:cNvSpPr txBox="1"/>
          <p:nvPr/>
        </p:nvSpPr>
        <p:spPr>
          <a:xfrm>
            <a:off x="3792349" y="6436602"/>
            <a:ext cx="1884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2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Aplikačná architektúra</a:t>
            </a:r>
          </a:p>
        </p:txBody>
      </p:sp>
      <p:sp>
        <p:nvSpPr>
          <p:cNvPr id="36" name="Obdĺžnik 35"/>
          <p:cNvSpPr/>
          <p:nvPr/>
        </p:nvSpPr>
        <p:spPr>
          <a:xfrm>
            <a:off x="5817762" y="6455028"/>
            <a:ext cx="575460" cy="24622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="1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49"/>
          <p:cNvSpPr txBox="1"/>
          <p:nvPr/>
        </p:nvSpPr>
        <p:spPr>
          <a:xfrm>
            <a:off x="6460447" y="6441966"/>
            <a:ext cx="18848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Biznis</a:t>
            </a:r>
            <a:r>
              <a:rPr lang="sk-SK" sz="12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architektúra</a:t>
            </a:r>
          </a:p>
        </p:txBody>
      </p:sp>
      <p:cxnSp>
        <p:nvCxnSpPr>
          <p:cNvPr id="5" name="Rovná spojovacia šípka 4"/>
          <p:cNvCxnSpPr>
            <a:cxnSpLocks/>
          </p:cNvCxnSpPr>
          <p:nvPr/>
        </p:nvCxnSpPr>
        <p:spPr>
          <a:xfrm>
            <a:off x="2611818" y="979363"/>
            <a:ext cx="4302062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BlokTextu 7"/>
          <p:cNvSpPr txBox="1"/>
          <p:nvPr/>
        </p:nvSpPr>
        <p:spPr>
          <a:xfrm>
            <a:off x="4054738" y="679585"/>
            <a:ext cx="1416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Verejná</a:t>
            </a:r>
            <a:r>
              <a:rPr lang="en-US" sz="1400" dirty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400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správa</a:t>
            </a:r>
            <a:endParaRPr lang="en-US" sz="14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48" name="Rovná spojovacia šípka 47"/>
          <p:cNvCxnSpPr>
            <a:cxnSpLocks/>
          </p:cNvCxnSpPr>
          <p:nvPr/>
        </p:nvCxnSpPr>
        <p:spPr>
          <a:xfrm>
            <a:off x="6969760" y="1124058"/>
            <a:ext cx="3870955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BlokTextu 48"/>
          <p:cNvSpPr txBox="1"/>
          <p:nvPr/>
        </p:nvSpPr>
        <p:spPr>
          <a:xfrm>
            <a:off x="8385969" y="816281"/>
            <a:ext cx="9741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Verejnosť</a:t>
            </a:r>
            <a:endParaRPr lang="en-US" sz="1400" dirty="0">
              <a:solidFill>
                <a:schemeClr val="tx2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161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5918373"/>
            <a:ext cx="10515600" cy="813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1600" dirty="0"/>
              <a:t>Každý referenčný udaj vyjadruje jedinečný fakt, ktorý je reprezentovaný hodnotou.</a:t>
            </a:r>
          </a:p>
          <a:p>
            <a:pPr marL="0" indent="0">
              <a:buNone/>
            </a:pPr>
            <a:r>
              <a:rPr lang="sk-SK" sz="1600" dirty="0"/>
              <a:t>Referenčné údaje môžu byť tvorené i zloženými dátovými prvkami.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Architektúra </a:t>
            </a:r>
            <a:r>
              <a:rPr lang="sk-SK" b="0" dirty="0"/>
              <a:t>- referenčné údaje</a:t>
            </a:r>
            <a:r>
              <a:rPr lang="sk-SK" dirty="0"/>
              <a:t> </a:t>
            </a:r>
          </a:p>
        </p:txBody>
      </p:sp>
      <p:sp>
        <p:nvSpPr>
          <p:cNvPr id="4" name="Zástupný objekt pre obsah 1"/>
          <p:cNvSpPr txBox="1">
            <a:spLocks/>
          </p:cNvSpPr>
          <p:nvPr/>
        </p:nvSpPr>
        <p:spPr>
          <a:xfrm>
            <a:off x="838200" y="1325881"/>
            <a:ext cx="10515600" cy="821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Popis referenčných údajov</a:t>
            </a:r>
          </a:p>
        </p:txBody>
      </p:sp>
      <p:grpSp>
        <p:nvGrpSpPr>
          <p:cNvPr id="10" name="Group 42"/>
          <p:cNvGrpSpPr/>
          <p:nvPr/>
        </p:nvGrpSpPr>
        <p:grpSpPr>
          <a:xfrm>
            <a:off x="939565" y="1843362"/>
            <a:ext cx="1940563" cy="794170"/>
            <a:chOff x="1641614" y="4814655"/>
            <a:chExt cx="1262132" cy="634252"/>
          </a:xfrm>
        </p:grpSpPr>
        <p:grpSp>
          <p:nvGrpSpPr>
            <p:cNvPr id="11" name="Group 43"/>
            <p:cNvGrpSpPr/>
            <p:nvPr/>
          </p:nvGrpSpPr>
          <p:grpSpPr>
            <a:xfrm>
              <a:off x="1663257" y="4814655"/>
              <a:ext cx="1223174" cy="634252"/>
              <a:chOff x="5568818" y="4268069"/>
              <a:chExt cx="1054364" cy="1054364"/>
            </a:xfrm>
          </p:grpSpPr>
          <p:sp>
            <p:nvSpPr>
              <p:cNvPr id="13" name="Rectangle 45"/>
              <p:cNvSpPr/>
              <p:nvPr/>
            </p:nvSpPr>
            <p:spPr>
              <a:xfrm>
                <a:off x="5568818" y="4268069"/>
                <a:ext cx="1054364" cy="1054364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Rectangle 46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2" name="TextBox 44"/>
            <p:cNvSpPr txBox="1"/>
            <p:nvPr/>
          </p:nvSpPr>
          <p:spPr>
            <a:xfrm>
              <a:off x="1641614" y="4936376"/>
              <a:ext cx="1262132" cy="368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Názov referenčného údaja</a:t>
              </a:r>
            </a:p>
          </p:txBody>
        </p:sp>
      </p:grpSp>
      <p:sp>
        <p:nvSpPr>
          <p:cNvPr id="25" name="Rovnoramenný trojuholník 24"/>
          <p:cNvSpPr/>
          <p:nvPr/>
        </p:nvSpPr>
        <p:spPr>
          <a:xfrm flipV="1">
            <a:off x="2977145" y="3200791"/>
            <a:ext cx="1838135" cy="292225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168"/>
          <p:cNvSpPr txBox="1"/>
          <p:nvPr/>
        </p:nvSpPr>
        <p:spPr>
          <a:xfrm flipH="1">
            <a:off x="2781602" y="4013641"/>
            <a:ext cx="20972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Odkaz</a:t>
            </a:r>
            <a:r>
              <a:rPr kumimoji="0" lang="sk-SK" sz="12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 jednoznačný identifikátor v základných registroch: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sk-SK" sz="12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Fyzická osoba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sk-SK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Právnická</a:t>
            </a:r>
            <a:r>
              <a:rPr kumimoji="0" lang="sk-SK" sz="12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osoba</a:t>
            </a:r>
          </a:p>
          <a:p>
            <a:pPr marL="628650" lvl="1" indent="-171450">
              <a:buFont typeface="Open Sans" panose="020B0606030504020204" pitchFamily="34" charset="0"/>
              <a:buChar char="−"/>
              <a:defRPr/>
            </a:pPr>
            <a:r>
              <a:rPr lang="sk-SK" sz="12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Inštitúcia verejnej správy</a:t>
            </a:r>
            <a:endParaRPr kumimoji="0" lang="sk-SK" sz="1200" i="0" u="none" strike="noStrike" kern="1200" cap="none" spc="0" normalizeH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sk-SK" sz="1200" baseline="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Adresný</a:t>
            </a:r>
            <a:r>
              <a:rPr lang="sk-SK" sz="12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bod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sk-SK" sz="1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....</a:t>
            </a:r>
          </a:p>
        </p:txBody>
      </p:sp>
      <p:grpSp>
        <p:nvGrpSpPr>
          <p:cNvPr id="29" name="Group 47"/>
          <p:cNvGrpSpPr/>
          <p:nvPr/>
        </p:nvGrpSpPr>
        <p:grpSpPr>
          <a:xfrm>
            <a:off x="4938919" y="1829520"/>
            <a:ext cx="1864757" cy="794170"/>
            <a:chOff x="4781064" y="4814655"/>
            <a:chExt cx="2486342" cy="634252"/>
          </a:xfrm>
        </p:grpSpPr>
        <p:grpSp>
          <p:nvGrpSpPr>
            <p:cNvPr id="30" name="Group 48"/>
            <p:cNvGrpSpPr/>
            <p:nvPr/>
          </p:nvGrpSpPr>
          <p:grpSpPr>
            <a:xfrm>
              <a:off x="4816560" y="4814655"/>
              <a:ext cx="2450846" cy="634252"/>
              <a:chOff x="5568818" y="4268069"/>
              <a:chExt cx="2112605" cy="1054364"/>
            </a:xfrm>
          </p:grpSpPr>
          <p:sp>
            <p:nvSpPr>
              <p:cNvPr id="32" name="Rectangle 52"/>
              <p:cNvSpPr/>
              <p:nvPr/>
            </p:nvSpPr>
            <p:spPr>
              <a:xfrm>
                <a:off x="5568818" y="4268069"/>
                <a:ext cx="2112605" cy="105436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3" name="Rectangle 53"/>
              <p:cNvSpPr/>
              <p:nvPr/>
            </p:nvSpPr>
            <p:spPr>
              <a:xfrm>
                <a:off x="5568818" y="5235564"/>
                <a:ext cx="2112605" cy="86869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31" name="TextBox 49"/>
            <p:cNvSpPr txBox="1"/>
            <p:nvPr/>
          </p:nvSpPr>
          <p:spPr>
            <a:xfrm>
              <a:off x="4781064" y="4849279"/>
              <a:ext cx="2345874" cy="5161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200" b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Zdrojový register a registrátor zdrojového registra</a:t>
              </a:r>
            </a:p>
          </p:txBody>
        </p:sp>
      </p:grpSp>
      <p:grpSp>
        <p:nvGrpSpPr>
          <p:cNvPr id="36" name="Group 47"/>
          <p:cNvGrpSpPr/>
          <p:nvPr/>
        </p:nvGrpSpPr>
        <p:grpSpPr>
          <a:xfrm>
            <a:off x="6927314" y="1832315"/>
            <a:ext cx="1873374" cy="794170"/>
            <a:chOff x="4769574" y="4814655"/>
            <a:chExt cx="2497832" cy="634252"/>
          </a:xfrm>
        </p:grpSpPr>
        <p:grpSp>
          <p:nvGrpSpPr>
            <p:cNvPr id="37" name="Group 48"/>
            <p:cNvGrpSpPr/>
            <p:nvPr/>
          </p:nvGrpSpPr>
          <p:grpSpPr>
            <a:xfrm>
              <a:off x="4816560" y="4814655"/>
              <a:ext cx="2450846" cy="634252"/>
              <a:chOff x="5568818" y="4268069"/>
              <a:chExt cx="2112605" cy="1054364"/>
            </a:xfrm>
          </p:grpSpPr>
          <p:sp>
            <p:nvSpPr>
              <p:cNvPr id="39" name="Rectangle 52"/>
              <p:cNvSpPr/>
              <p:nvPr/>
            </p:nvSpPr>
            <p:spPr>
              <a:xfrm>
                <a:off x="5568818" y="4268069"/>
                <a:ext cx="2112605" cy="105436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0" name="Rectangle 53"/>
              <p:cNvSpPr/>
              <p:nvPr/>
            </p:nvSpPr>
            <p:spPr>
              <a:xfrm>
                <a:off x="5568818" y="5235564"/>
                <a:ext cx="2112605" cy="86869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38" name="TextBox 49"/>
            <p:cNvSpPr txBox="1"/>
            <p:nvPr/>
          </p:nvSpPr>
          <p:spPr>
            <a:xfrm>
              <a:off x="4769574" y="4842930"/>
              <a:ext cx="2407190" cy="516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200" b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Jednotný </a:t>
              </a:r>
              <a:r>
                <a:rPr lang="sk-SK" sz="1200" b="1" dirty="0" err="1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referencovateľný</a:t>
              </a:r>
              <a:r>
                <a:rPr lang="sk-SK" sz="1200" b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identifikátor RÚ</a:t>
              </a:r>
            </a:p>
          </p:txBody>
        </p:sp>
      </p:grpSp>
      <p:sp>
        <p:nvSpPr>
          <p:cNvPr id="41" name="Rovnoramenný trojuholník 40"/>
          <p:cNvSpPr/>
          <p:nvPr/>
        </p:nvSpPr>
        <p:spPr>
          <a:xfrm flipV="1">
            <a:off x="6962556" y="3351793"/>
            <a:ext cx="1838135" cy="292225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TextBox 168"/>
          <p:cNvSpPr txBox="1"/>
          <p:nvPr/>
        </p:nvSpPr>
        <p:spPr>
          <a:xfrm flipH="1">
            <a:off x="6962555" y="4164643"/>
            <a:ext cx="1838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Odkaz</a:t>
            </a:r>
            <a:r>
              <a:rPr kumimoji="0" lang="sk-SK" sz="12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 ontologický </a:t>
            </a:r>
            <a:r>
              <a:rPr kumimoji="0" lang="sk-SK" sz="1200" b="1" i="0" u="none" strike="noStrike" kern="1200" cap="none" spc="0" normalizeH="0" noProof="0" dirty="0" err="1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meta</a:t>
            </a:r>
            <a:r>
              <a:rPr kumimoji="0" lang="sk-SK" sz="12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-model</a:t>
            </a:r>
            <a:endParaRPr kumimoji="0" lang="sk-SK" sz="12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3" name="Group 47"/>
          <p:cNvGrpSpPr/>
          <p:nvPr/>
        </p:nvGrpSpPr>
        <p:grpSpPr>
          <a:xfrm>
            <a:off x="8930382" y="1837792"/>
            <a:ext cx="1864757" cy="794170"/>
            <a:chOff x="4781064" y="4814655"/>
            <a:chExt cx="2486342" cy="634252"/>
          </a:xfrm>
        </p:grpSpPr>
        <p:grpSp>
          <p:nvGrpSpPr>
            <p:cNvPr id="44" name="Group 48"/>
            <p:cNvGrpSpPr/>
            <p:nvPr/>
          </p:nvGrpSpPr>
          <p:grpSpPr>
            <a:xfrm>
              <a:off x="4816560" y="4814655"/>
              <a:ext cx="2450846" cy="634252"/>
              <a:chOff x="5568818" y="4268069"/>
              <a:chExt cx="2112605" cy="1054364"/>
            </a:xfrm>
          </p:grpSpPr>
          <p:sp>
            <p:nvSpPr>
              <p:cNvPr id="46" name="Rectangle 52"/>
              <p:cNvSpPr/>
              <p:nvPr/>
            </p:nvSpPr>
            <p:spPr>
              <a:xfrm>
                <a:off x="5568818" y="4268069"/>
                <a:ext cx="2112605" cy="105436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7" name="Rectangle 53"/>
              <p:cNvSpPr/>
              <p:nvPr/>
            </p:nvSpPr>
            <p:spPr>
              <a:xfrm>
                <a:off x="5568818" y="5235564"/>
                <a:ext cx="2112605" cy="86869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sk-SK" sz="10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45" name="TextBox 49"/>
            <p:cNvSpPr txBox="1"/>
            <p:nvPr/>
          </p:nvSpPr>
          <p:spPr>
            <a:xfrm>
              <a:off x="4781064" y="4849279"/>
              <a:ext cx="2407191" cy="368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sk-SK" sz="1200" b="1" dirty="0">
                  <a:solidFill>
                    <a:schemeClr val="tx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Názov a kód dátového prvku</a:t>
              </a:r>
            </a:p>
          </p:txBody>
        </p:sp>
      </p:grpSp>
      <p:sp>
        <p:nvSpPr>
          <p:cNvPr id="48" name="Rovnoramenný trojuholník 47"/>
          <p:cNvSpPr/>
          <p:nvPr/>
        </p:nvSpPr>
        <p:spPr>
          <a:xfrm flipV="1">
            <a:off x="8957005" y="3206268"/>
            <a:ext cx="1838135" cy="292225"/>
          </a:xfrm>
          <a:prstGeom prst="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TextBox 168"/>
          <p:cNvSpPr txBox="1"/>
          <p:nvPr/>
        </p:nvSpPr>
        <p:spPr>
          <a:xfrm flipH="1">
            <a:off x="9000526" y="4005952"/>
            <a:ext cx="18381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Odkaz</a:t>
            </a:r>
            <a:r>
              <a:rPr kumimoji="0" lang="sk-SK" sz="12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na dátové štandardy (</a:t>
            </a:r>
            <a:r>
              <a:rPr kumimoji="0" lang="sk-SK" sz="12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kompetencii pracovnej skupiny PS1</a:t>
            </a:r>
            <a:r>
              <a:rPr kumimoji="0" lang="sk-SK" sz="12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kumimoji="0" lang="sk-SK" sz="12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Freeform 5"/>
          <p:cNvSpPr>
            <a:spLocks noEditPoints="1"/>
          </p:cNvSpPr>
          <p:nvPr/>
        </p:nvSpPr>
        <p:spPr bwMode="auto">
          <a:xfrm>
            <a:off x="7021372" y="3602206"/>
            <a:ext cx="544617" cy="546476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>
              <a:solidFill>
                <a:schemeClr val="bg1"/>
              </a:solidFill>
            </a:endParaRPr>
          </a:p>
        </p:txBody>
      </p:sp>
      <p:grpSp>
        <p:nvGrpSpPr>
          <p:cNvPr id="51" name="Group 140"/>
          <p:cNvGrpSpPr/>
          <p:nvPr/>
        </p:nvGrpSpPr>
        <p:grpSpPr>
          <a:xfrm>
            <a:off x="2913188" y="3446891"/>
            <a:ext cx="465341" cy="530168"/>
            <a:chOff x="6980238" y="-342900"/>
            <a:chExt cx="1150937" cy="1311275"/>
          </a:xfrm>
          <a:solidFill>
            <a:schemeClr val="tx2">
              <a:lumMod val="75000"/>
            </a:schemeClr>
          </a:solidFill>
        </p:grpSpPr>
        <p:sp>
          <p:nvSpPr>
            <p:cNvPr id="52" name="Freeform 30"/>
            <p:cNvSpPr>
              <a:spLocks noEditPoints="1"/>
            </p:cNvSpPr>
            <p:nvPr/>
          </p:nvSpPr>
          <p:spPr bwMode="auto">
            <a:xfrm>
              <a:off x="6980238" y="-342900"/>
              <a:ext cx="1150937" cy="1311275"/>
            </a:xfrm>
            <a:custGeom>
              <a:avLst/>
              <a:gdLst>
                <a:gd name="T0" fmla="*/ 152 w 304"/>
                <a:gd name="T1" fmla="*/ 0 h 347"/>
                <a:gd name="T2" fmla="*/ 0 w 304"/>
                <a:gd name="T3" fmla="*/ 71 h 347"/>
                <a:gd name="T4" fmla="*/ 0 w 304"/>
                <a:gd name="T5" fmla="*/ 277 h 347"/>
                <a:gd name="T6" fmla="*/ 152 w 304"/>
                <a:gd name="T7" fmla="*/ 347 h 347"/>
                <a:gd name="T8" fmla="*/ 304 w 304"/>
                <a:gd name="T9" fmla="*/ 277 h 347"/>
                <a:gd name="T10" fmla="*/ 304 w 304"/>
                <a:gd name="T11" fmla="*/ 71 h 347"/>
                <a:gd name="T12" fmla="*/ 152 w 304"/>
                <a:gd name="T13" fmla="*/ 0 h 347"/>
                <a:gd name="T14" fmla="*/ 282 w 304"/>
                <a:gd name="T15" fmla="*/ 277 h 347"/>
                <a:gd name="T16" fmla="*/ 152 w 304"/>
                <a:gd name="T17" fmla="*/ 326 h 347"/>
                <a:gd name="T18" fmla="*/ 22 w 304"/>
                <a:gd name="T19" fmla="*/ 277 h 347"/>
                <a:gd name="T20" fmla="*/ 22 w 304"/>
                <a:gd name="T21" fmla="*/ 236 h 347"/>
                <a:gd name="T22" fmla="*/ 152 w 304"/>
                <a:gd name="T23" fmla="*/ 271 h 347"/>
                <a:gd name="T24" fmla="*/ 282 w 304"/>
                <a:gd name="T25" fmla="*/ 236 h 347"/>
                <a:gd name="T26" fmla="*/ 282 w 304"/>
                <a:gd name="T27" fmla="*/ 277 h 347"/>
                <a:gd name="T28" fmla="*/ 282 w 304"/>
                <a:gd name="T29" fmla="*/ 212 h 347"/>
                <a:gd name="T30" fmla="*/ 282 w 304"/>
                <a:gd name="T31" fmla="*/ 212 h 347"/>
                <a:gd name="T32" fmla="*/ 282 w 304"/>
                <a:gd name="T33" fmla="*/ 212 h 347"/>
                <a:gd name="T34" fmla="*/ 152 w 304"/>
                <a:gd name="T35" fmla="*/ 261 h 347"/>
                <a:gd name="T36" fmla="*/ 22 w 304"/>
                <a:gd name="T37" fmla="*/ 212 h 347"/>
                <a:gd name="T38" fmla="*/ 22 w 304"/>
                <a:gd name="T39" fmla="*/ 212 h 347"/>
                <a:gd name="T40" fmla="*/ 22 w 304"/>
                <a:gd name="T41" fmla="*/ 212 h 347"/>
                <a:gd name="T42" fmla="*/ 22 w 304"/>
                <a:gd name="T43" fmla="*/ 171 h 347"/>
                <a:gd name="T44" fmla="*/ 152 w 304"/>
                <a:gd name="T45" fmla="*/ 206 h 347"/>
                <a:gd name="T46" fmla="*/ 282 w 304"/>
                <a:gd name="T47" fmla="*/ 171 h 347"/>
                <a:gd name="T48" fmla="*/ 282 w 304"/>
                <a:gd name="T49" fmla="*/ 212 h 347"/>
                <a:gd name="T50" fmla="*/ 282 w 304"/>
                <a:gd name="T51" fmla="*/ 147 h 347"/>
                <a:gd name="T52" fmla="*/ 282 w 304"/>
                <a:gd name="T53" fmla="*/ 147 h 347"/>
                <a:gd name="T54" fmla="*/ 282 w 304"/>
                <a:gd name="T55" fmla="*/ 147 h 347"/>
                <a:gd name="T56" fmla="*/ 152 w 304"/>
                <a:gd name="T57" fmla="*/ 195 h 347"/>
                <a:gd name="T58" fmla="*/ 22 w 304"/>
                <a:gd name="T59" fmla="*/ 147 h 347"/>
                <a:gd name="T60" fmla="*/ 22 w 304"/>
                <a:gd name="T61" fmla="*/ 147 h 347"/>
                <a:gd name="T62" fmla="*/ 22 w 304"/>
                <a:gd name="T63" fmla="*/ 147 h 347"/>
                <a:gd name="T64" fmla="*/ 22 w 304"/>
                <a:gd name="T65" fmla="*/ 109 h 347"/>
                <a:gd name="T66" fmla="*/ 152 w 304"/>
                <a:gd name="T67" fmla="*/ 141 h 347"/>
                <a:gd name="T68" fmla="*/ 282 w 304"/>
                <a:gd name="T69" fmla="*/ 109 h 347"/>
                <a:gd name="T70" fmla="*/ 282 w 304"/>
                <a:gd name="T71" fmla="*/ 147 h 347"/>
                <a:gd name="T72" fmla="*/ 152 w 304"/>
                <a:gd name="T73" fmla="*/ 119 h 347"/>
                <a:gd name="T74" fmla="*/ 22 w 304"/>
                <a:gd name="T75" fmla="*/ 71 h 347"/>
                <a:gd name="T76" fmla="*/ 152 w 304"/>
                <a:gd name="T77" fmla="*/ 22 h 347"/>
                <a:gd name="T78" fmla="*/ 282 w 304"/>
                <a:gd name="T79" fmla="*/ 71 h 347"/>
                <a:gd name="T80" fmla="*/ 152 w 304"/>
                <a:gd name="T81" fmla="*/ 11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04" h="347">
                  <a:moveTo>
                    <a:pt x="152" y="0"/>
                  </a:moveTo>
                  <a:cubicBezTo>
                    <a:pt x="79" y="0"/>
                    <a:pt x="0" y="22"/>
                    <a:pt x="0" y="71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325"/>
                    <a:pt x="79" y="347"/>
                    <a:pt x="152" y="347"/>
                  </a:cubicBezTo>
                  <a:cubicBezTo>
                    <a:pt x="225" y="347"/>
                    <a:pt x="304" y="325"/>
                    <a:pt x="304" y="277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4" y="22"/>
                    <a:pt x="225" y="0"/>
                    <a:pt x="152" y="0"/>
                  </a:cubicBezTo>
                  <a:close/>
                  <a:moveTo>
                    <a:pt x="282" y="277"/>
                  </a:moveTo>
                  <a:cubicBezTo>
                    <a:pt x="282" y="304"/>
                    <a:pt x="224" y="326"/>
                    <a:pt x="152" y="326"/>
                  </a:cubicBezTo>
                  <a:cubicBezTo>
                    <a:pt x="80" y="326"/>
                    <a:pt x="22" y="304"/>
                    <a:pt x="22" y="277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44" y="259"/>
                    <a:pt x="98" y="271"/>
                    <a:pt x="152" y="271"/>
                  </a:cubicBezTo>
                  <a:cubicBezTo>
                    <a:pt x="206" y="271"/>
                    <a:pt x="260" y="259"/>
                    <a:pt x="282" y="236"/>
                  </a:cubicBezTo>
                  <a:lnTo>
                    <a:pt x="282" y="277"/>
                  </a:lnTo>
                  <a:close/>
                  <a:moveTo>
                    <a:pt x="282" y="212"/>
                  </a:moveTo>
                  <a:cubicBezTo>
                    <a:pt x="282" y="212"/>
                    <a:pt x="282" y="212"/>
                    <a:pt x="282" y="212"/>
                  </a:cubicBezTo>
                  <a:cubicBezTo>
                    <a:pt x="282" y="212"/>
                    <a:pt x="282" y="212"/>
                    <a:pt x="282" y="212"/>
                  </a:cubicBezTo>
                  <a:cubicBezTo>
                    <a:pt x="282" y="239"/>
                    <a:pt x="224" y="261"/>
                    <a:pt x="152" y="261"/>
                  </a:cubicBezTo>
                  <a:cubicBezTo>
                    <a:pt x="80" y="261"/>
                    <a:pt x="22" y="239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212"/>
                    <a:pt x="22" y="212"/>
                    <a:pt x="22" y="212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44" y="194"/>
                    <a:pt x="98" y="206"/>
                    <a:pt x="152" y="206"/>
                  </a:cubicBezTo>
                  <a:cubicBezTo>
                    <a:pt x="206" y="206"/>
                    <a:pt x="260" y="194"/>
                    <a:pt x="282" y="171"/>
                  </a:cubicBezTo>
                  <a:lnTo>
                    <a:pt x="282" y="212"/>
                  </a:lnTo>
                  <a:close/>
                  <a:moveTo>
                    <a:pt x="282" y="147"/>
                  </a:moveTo>
                  <a:cubicBezTo>
                    <a:pt x="282" y="147"/>
                    <a:pt x="282" y="147"/>
                    <a:pt x="282" y="147"/>
                  </a:cubicBezTo>
                  <a:cubicBezTo>
                    <a:pt x="282" y="147"/>
                    <a:pt x="282" y="147"/>
                    <a:pt x="282" y="147"/>
                  </a:cubicBezTo>
                  <a:cubicBezTo>
                    <a:pt x="282" y="174"/>
                    <a:pt x="224" y="195"/>
                    <a:pt x="152" y="195"/>
                  </a:cubicBezTo>
                  <a:cubicBezTo>
                    <a:pt x="80" y="195"/>
                    <a:pt x="22" y="174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47"/>
                    <a:pt x="22" y="147"/>
                    <a:pt x="22" y="147"/>
                  </a:cubicBezTo>
                  <a:cubicBezTo>
                    <a:pt x="22" y="109"/>
                    <a:pt x="22" y="109"/>
                    <a:pt x="22" y="109"/>
                  </a:cubicBezTo>
                  <a:cubicBezTo>
                    <a:pt x="50" y="131"/>
                    <a:pt x="102" y="141"/>
                    <a:pt x="152" y="141"/>
                  </a:cubicBezTo>
                  <a:cubicBezTo>
                    <a:pt x="202" y="141"/>
                    <a:pt x="254" y="131"/>
                    <a:pt x="282" y="109"/>
                  </a:cubicBezTo>
                  <a:lnTo>
                    <a:pt x="282" y="147"/>
                  </a:lnTo>
                  <a:close/>
                  <a:moveTo>
                    <a:pt x="152" y="119"/>
                  </a:moveTo>
                  <a:cubicBezTo>
                    <a:pt x="80" y="119"/>
                    <a:pt x="22" y="98"/>
                    <a:pt x="22" y="71"/>
                  </a:cubicBezTo>
                  <a:cubicBezTo>
                    <a:pt x="22" y="44"/>
                    <a:pt x="80" y="22"/>
                    <a:pt x="152" y="22"/>
                  </a:cubicBezTo>
                  <a:cubicBezTo>
                    <a:pt x="224" y="22"/>
                    <a:pt x="282" y="44"/>
                    <a:pt x="282" y="71"/>
                  </a:cubicBezTo>
                  <a:cubicBezTo>
                    <a:pt x="282" y="98"/>
                    <a:pt x="224" y="119"/>
                    <a:pt x="152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 dirty="0"/>
            </a:p>
          </p:txBody>
        </p:sp>
        <p:sp>
          <p:nvSpPr>
            <p:cNvPr id="53" name="Oval 31"/>
            <p:cNvSpPr>
              <a:spLocks noChangeArrowheads="1"/>
            </p:cNvSpPr>
            <p:nvPr/>
          </p:nvSpPr>
          <p:spPr bwMode="auto">
            <a:xfrm>
              <a:off x="7885113" y="681038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 dirty="0"/>
            </a:p>
          </p:txBody>
        </p:sp>
        <p:sp>
          <p:nvSpPr>
            <p:cNvPr id="54" name="Oval 32"/>
            <p:cNvSpPr>
              <a:spLocks noChangeArrowheads="1"/>
            </p:cNvSpPr>
            <p:nvPr/>
          </p:nvSpPr>
          <p:spPr bwMode="auto">
            <a:xfrm>
              <a:off x="7885113" y="434975"/>
              <a:ext cx="82550" cy="84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 dirty="0"/>
            </a:p>
          </p:txBody>
        </p:sp>
        <p:sp>
          <p:nvSpPr>
            <p:cNvPr id="55" name="Oval 33"/>
            <p:cNvSpPr>
              <a:spLocks noChangeArrowheads="1"/>
            </p:cNvSpPr>
            <p:nvPr/>
          </p:nvSpPr>
          <p:spPr bwMode="auto">
            <a:xfrm>
              <a:off x="7885113" y="190500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k-SK" dirty="0"/>
            </a:p>
          </p:txBody>
        </p:sp>
      </p:grpSp>
      <p:sp>
        <p:nvSpPr>
          <p:cNvPr id="56" name="Freeform 70"/>
          <p:cNvSpPr>
            <a:spLocks noEditPoints="1"/>
          </p:cNvSpPr>
          <p:nvPr/>
        </p:nvSpPr>
        <p:spPr bwMode="auto">
          <a:xfrm>
            <a:off x="9105888" y="3504938"/>
            <a:ext cx="455551" cy="455551"/>
          </a:xfrm>
          <a:custGeom>
            <a:avLst/>
            <a:gdLst>
              <a:gd name="T0" fmla="*/ 188 w 231"/>
              <a:gd name="T1" fmla="*/ 145 h 231"/>
              <a:gd name="T2" fmla="*/ 188 w 231"/>
              <a:gd name="T3" fmla="*/ 101 h 231"/>
              <a:gd name="T4" fmla="*/ 130 w 231"/>
              <a:gd name="T5" fmla="*/ 101 h 231"/>
              <a:gd name="T6" fmla="*/ 130 w 231"/>
              <a:gd name="T7" fmla="*/ 87 h 231"/>
              <a:gd name="T8" fmla="*/ 173 w 231"/>
              <a:gd name="T9" fmla="*/ 87 h 231"/>
              <a:gd name="T10" fmla="*/ 173 w 231"/>
              <a:gd name="T11" fmla="*/ 0 h 231"/>
              <a:gd name="T12" fmla="*/ 72 w 231"/>
              <a:gd name="T13" fmla="*/ 0 h 231"/>
              <a:gd name="T14" fmla="*/ 72 w 231"/>
              <a:gd name="T15" fmla="*/ 87 h 231"/>
              <a:gd name="T16" fmla="*/ 115 w 231"/>
              <a:gd name="T17" fmla="*/ 87 h 231"/>
              <a:gd name="T18" fmla="*/ 115 w 231"/>
              <a:gd name="T19" fmla="*/ 101 h 231"/>
              <a:gd name="T20" fmla="*/ 43 w 231"/>
              <a:gd name="T21" fmla="*/ 101 h 231"/>
              <a:gd name="T22" fmla="*/ 43 w 231"/>
              <a:gd name="T23" fmla="*/ 145 h 231"/>
              <a:gd name="T24" fmla="*/ 0 w 231"/>
              <a:gd name="T25" fmla="*/ 145 h 231"/>
              <a:gd name="T26" fmla="*/ 0 w 231"/>
              <a:gd name="T27" fmla="*/ 231 h 231"/>
              <a:gd name="T28" fmla="*/ 101 w 231"/>
              <a:gd name="T29" fmla="*/ 231 h 231"/>
              <a:gd name="T30" fmla="*/ 101 w 231"/>
              <a:gd name="T31" fmla="*/ 145 h 231"/>
              <a:gd name="T32" fmla="*/ 58 w 231"/>
              <a:gd name="T33" fmla="*/ 145 h 231"/>
              <a:gd name="T34" fmla="*/ 58 w 231"/>
              <a:gd name="T35" fmla="*/ 116 h 231"/>
              <a:gd name="T36" fmla="*/ 173 w 231"/>
              <a:gd name="T37" fmla="*/ 116 h 231"/>
              <a:gd name="T38" fmla="*/ 173 w 231"/>
              <a:gd name="T39" fmla="*/ 145 h 231"/>
              <a:gd name="T40" fmla="*/ 130 w 231"/>
              <a:gd name="T41" fmla="*/ 145 h 231"/>
              <a:gd name="T42" fmla="*/ 130 w 231"/>
              <a:gd name="T43" fmla="*/ 231 h 231"/>
              <a:gd name="T44" fmla="*/ 231 w 231"/>
              <a:gd name="T45" fmla="*/ 231 h 231"/>
              <a:gd name="T46" fmla="*/ 231 w 231"/>
              <a:gd name="T47" fmla="*/ 145 h 231"/>
              <a:gd name="T48" fmla="*/ 188 w 231"/>
              <a:gd name="T49" fmla="*/ 145 h 231"/>
              <a:gd name="T50" fmla="*/ 87 w 231"/>
              <a:gd name="T51" fmla="*/ 159 h 231"/>
              <a:gd name="T52" fmla="*/ 87 w 231"/>
              <a:gd name="T53" fmla="*/ 173 h 231"/>
              <a:gd name="T54" fmla="*/ 14 w 231"/>
              <a:gd name="T55" fmla="*/ 173 h 231"/>
              <a:gd name="T56" fmla="*/ 14 w 231"/>
              <a:gd name="T57" fmla="*/ 159 h 231"/>
              <a:gd name="T58" fmla="*/ 87 w 231"/>
              <a:gd name="T59" fmla="*/ 159 h 231"/>
              <a:gd name="T60" fmla="*/ 87 w 231"/>
              <a:gd name="T61" fmla="*/ 29 h 231"/>
              <a:gd name="T62" fmla="*/ 87 w 231"/>
              <a:gd name="T63" fmla="*/ 15 h 231"/>
              <a:gd name="T64" fmla="*/ 159 w 231"/>
              <a:gd name="T65" fmla="*/ 15 h 231"/>
              <a:gd name="T66" fmla="*/ 159 w 231"/>
              <a:gd name="T67" fmla="*/ 29 h 231"/>
              <a:gd name="T68" fmla="*/ 87 w 231"/>
              <a:gd name="T69" fmla="*/ 29 h 231"/>
              <a:gd name="T70" fmla="*/ 217 w 231"/>
              <a:gd name="T71" fmla="*/ 173 h 231"/>
              <a:gd name="T72" fmla="*/ 144 w 231"/>
              <a:gd name="T73" fmla="*/ 173 h 231"/>
              <a:gd name="T74" fmla="*/ 144 w 231"/>
              <a:gd name="T75" fmla="*/ 159 h 231"/>
              <a:gd name="T76" fmla="*/ 217 w 231"/>
              <a:gd name="T77" fmla="*/ 159 h 231"/>
              <a:gd name="T78" fmla="*/ 217 w 231"/>
              <a:gd name="T79" fmla="*/ 173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31" h="231">
                <a:moveTo>
                  <a:pt x="188" y="145"/>
                </a:moveTo>
                <a:lnTo>
                  <a:pt x="188" y="101"/>
                </a:lnTo>
                <a:lnTo>
                  <a:pt x="130" y="101"/>
                </a:lnTo>
                <a:lnTo>
                  <a:pt x="130" y="87"/>
                </a:lnTo>
                <a:lnTo>
                  <a:pt x="173" y="87"/>
                </a:lnTo>
                <a:lnTo>
                  <a:pt x="173" y="0"/>
                </a:lnTo>
                <a:lnTo>
                  <a:pt x="72" y="0"/>
                </a:lnTo>
                <a:lnTo>
                  <a:pt x="72" y="87"/>
                </a:lnTo>
                <a:lnTo>
                  <a:pt x="115" y="87"/>
                </a:lnTo>
                <a:lnTo>
                  <a:pt x="115" y="101"/>
                </a:lnTo>
                <a:lnTo>
                  <a:pt x="43" y="101"/>
                </a:lnTo>
                <a:lnTo>
                  <a:pt x="43" y="145"/>
                </a:lnTo>
                <a:lnTo>
                  <a:pt x="0" y="145"/>
                </a:lnTo>
                <a:lnTo>
                  <a:pt x="0" y="231"/>
                </a:lnTo>
                <a:lnTo>
                  <a:pt x="101" y="231"/>
                </a:lnTo>
                <a:lnTo>
                  <a:pt x="101" y="145"/>
                </a:lnTo>
                <a:lnTo>
                  <a:pt x="58" y="145"/>
                </a:lnTo>
                <a:lnTo>
                  <a:pt x="58" y="116"/>
                </a:lnTo>
                <a:lnTo>
                  <a:pt x="173" y="116"/>
                </a:lnTo>
                <a:lnTo>
                  <a:pt x="173" y="145"/>
                </a:lnTo>
                <a:lnTo>
                  <a:pt x="130" y="145"/>
                </a:lnTo>
                <a:lnTo>
                  <a:pt x="130" y="231"/>
                </a:lnTo>
                <a:lnTo>
                  <a:pt x="231" y="231"/>
                </a:lnTo>
                <a:lnTo>
                  <a:pt x="231" y="145"/>
                </a:lnTo>
                <a:lnTo>
                  <a:pt x="188" y="145"/>
                </a:lnTo>
                <a:close/>
                <a:moveTo>
                  <a:pt x="87" y="159"/>
                </a:moveTo>
                <a:lnTo>
                  <a:pt x="87" y="173"/>
                </a:lnTo>
                <a:lnTo>
                  <a:pt x="14" y="173"/>
                </a:lnTo>
                <a:lnTo>
                  <a:pt x="14" y="159"/>
                </a:lnTo>
                <a:lnTo>
                  <a:pt x="87" y="159"/>
                </a:lnTo>
                <a:close/>
                <a:moveTo>
                  <a:pt x="87" y="29"/>
                </a:moveTo>
                <a:lnTo>
                  <a:pt x="87" y="15"/>
                </a:lnTo>
                <a:lnTo>
                  <a:pt x="159" y="15"/>
                </a:lnTo>
                <a:lnTo>
                  <a:pt x="159" y="29"/>
                </a:lnTo>
                <a:lnTo>
                  <a:pt x="87" y="29"/>
                </a:lnTo>
                <a:close/>
                <a:moveTo>
                  <a:pt x="217" y="173"/>
                </a:moveTo>
                <a:lnTo>
                  <a:pt x="144" y="173"/>
                </a:lnTo>
                <a:lnTo>
                  <a:pt x="144" y="159"/>
                </a:lnTo>
                <a:lnTo>
                  <a:pt x="217" y="159"/>
                </a:lnTo>
                <a:lnTo>
                  <a:pt x="217" y="17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k-SK" dirty="0"/>
          </a:p>
        </p:txBody>
      </p:sp>
      <p:sp>
        <p:nvSpPr>
          <p:cNvPr id="57" name="TextBox 147"/>
          <p:cNvSpPr txBox="1"/>
          <p:nvPr/>
        </p:nvSpPr>
        <p:spPr>
          <a:xfrm>
            <a:off x="969514" y="2725421"/>
            <a:ext cx="1880664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0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Obchodné meno alebo názov právnickej osoby</a:t>
            </a:r>
          </a:p>
        </p:txBody>
      </p:sp>
      <p:sp>
        <p:nvSpPr>
          <p:cNvPr id="59" name="TextBox 147"/>
          <p:cNvSpPr txBox="1"/>
          <p:nvPr/>
        </p:nvSpPr>
        <p:spPr>
          <a:xfrm>
            <a:off x="4965540" y="2725421"/>
            <a:ext cx="1838135" cy="2462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0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Obchodný register </a:t>
            </a:r>
          </a:p>
        </p:txBody>
      </p:sp>
      <p:sp>
        <p:nvSpPr>
          <p:cNvPr id="60" name="TextBox 147"/>
          <p:cNvSpPr txBox="1"/>
          <p:nvPr/>
        </p:nvSpPr>
        <p:spPr>
          <a:xfrm>
            <a:off x="6962555" y="2711509"/>
            <a:ext cx="1838135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0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http://data.gov.sk/def/ontology/organization/name</a:t>
            </a:r>
          </a:p>
          <a:p>
            <a:r>
              <a:rPr lang="sk-SK" sz="10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sk-SK" sz="1000" dirty="0" err="1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owl:DatatypeProperty</a:t>
            </a:r>
            <a:r>
              <a:rPr lang="sk-SK" sz="10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</p:txBody>
      </p:sp>
      <p:sp>
        <p:nvSpPr>
          <p:cNvPr id="61" name="TextBox 147"/>
          <p:cNvSpPr txBox="1"/>
          <p:nvPr/>
        </p:nvSpPr>
        <p:spPr>
          <a:xfrm>
            <a:off x="8957004" y="2716893"/>
            <a:ext cx="1838135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000" dirty="0">
                <a:solidFill>
                  <a:schemeClr val="bg2">
                    <a:lumMod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Plné meno právnickej osoby (D.1.2)</a:t>
            </a:r>
          </a:p>
        </p:txBody>
      </p:sp>
    </p:spTree>
    <p:extLst>
      <p:ext uri="{BB962C8B-B14F-4D97-AF65-F5344CB8AC3E}">
        <p14:creationId xmlns:p14="http://schemas.microsoft.com/office/powerpoint/2010/main" val="19607665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1"/>
            <a:ext cx="10515600" cy="49394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sk-SK" dirty="0" err="1"/>
              <a:t>High</a:t>
            </a:r>
            <a:r>
              <a:rPr lang="sk-SK" dirty="0"/>
              <a:t> level pohľad</a:t>
            </a:r>
            <a:endParaRPr lang="en-US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/>
              <a:t>Architektúra </a:t>
            </a:r>
            <a:r>
              <a:rPr lang="sk-SK" b="0" dirty="0"/>
              <a:t>– platforma dátovej integrácie</a:t>
            </a:r>
            <a:endParaRPr lang="en-US" b="0" dirty="0"/>
          </a:p>
        </p:txBody>
      </p:sp>
      <p:cxnSp>
        <p:nvCxnSpPr>
          <p:cNvPr id="99" name="Straight Connector 30"/>
          <p:cNvCxnSpPr/>
          <p:nvPr/>
        </p:nvCxnSpPr>
        <p:spPr>
          <a:xfrm>
            <a:off x="4299260" y="4276249"/>
            <a:ext cx="0" cy="3000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31"/>
          <p:cNvSpPr txBox="1"/>
          <p:nvPr/>
        </p:nvSpPr>
        <p:spPr>
          <a:xfrm>
            <a:off x="2608869" y="5863382"/>
            <a:ext cx="12197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Register daňových subjektov</a:t>
            </a:r>
            <a:endParaRPr lang="id-ID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1" name="Group 32"/>
          <p:cNvGrpSpPr/>
          <p:nvPr/>
        </p:nvGrpSpPr>
        <p:grpSpPr>
          <a:xfrm>
            <a:off x="2741327" y="3887312"/>
            <a:ext cx="7816621" cy="652500"/>
            <a:chOff x="2352794" y="2766173"/>
            <a:chExt cx="1223174" cy="634252"/>
          </a:xfrm>
        </p:grpSpPr>
        <p:grpSp>
          <p:nvGrpSpPr>
            <p:cNvPr id="190" name="Group 33"/>
            <p:cNvGrpSpPr/>
            <p:nvPr/>
          </p:nvGrpSpPr>
          <p:grpSpPr>
            <a:xfrm>
              <a:off x="2352794" y="2766173"/>
              <a:ext cx="1223174" cy="634252"/>
              <a:chOff x="5568818" y="4268069"/>
              <a:chExt cx="1054364" cy="1054364"/>
            </a:xfrm>
          </p:grpSpPr>
          <p:sp>
            <p:nvSpPr>
              <p:cNvPr id="192" name="Rectangle 35"/>
              <p:cNvSpPr/>
              <p:nvPr/>
            </p:nvSpPr>
            <p:spPr>
              <a:xfrm>
                <a:off x="5568818" y="4268069"/>
                <a:ext cx="1054364" cy="1054364"/>
              </a:xfrm>
              <a:prstGeom prst="rect">
                <a:avLst/>
              </a:prstGeom>
              <a:solidFill>
                <a:schemeClr val="tx2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3" name="Rectangle 36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91" name="TextBox 34"/>
            <p:cNvSpPr txBox="1"/>
            <p:nvPr/>
          </p:nvSpPr>
          <p:spPr>
            <a:xfrm>
              <a:off x="2456947" y="2889328"/>
              <a:ext cx="1028026" cy="239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Platforma dátovej integrácie </a:t>
              </a:r>
              <a:r>
                <a:rPr lang="mr-IN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</a:rPr>
                <a:t>–</a:t>
              </a:r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prístup k údajom aj pre tretie strany cez </a:t>
              </a:r>
              <a:r>
                <a:rPr lang="sk-SK" sz="1000" b="1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Open</a:t>
              </a:r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API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02" name="Group 37"/>
          <p:cNvGrpSpPr/>
          <p:nvPr/>
        </p:nvGrpSpPr>
        <p:grpSpPr>
          <a:xfrm>
            <a:off x="4932232" y="4958417"/>
            <a:ext cx="993591" cy="837194"/>
            <a:chOff x="8539707" y="2731392"/>
            <a:chExt cx="1324785" cy="669032"/>
          </a:xfrm>
        </p:grpSpPr>
        <p:grpSp>
          <p:nvGrpSpPr>
            <p:cNvPr id="186" name="Group 38"/>
            <p:cNvGrpSpPr/>
            <p:nvPr/>
          </p:nvGrpSpPr>
          <p:grpSpPr>
            <a:xfrm>
              <a:off x="8610994" y="2751421"/>
              <a:ext cx="1223174" cy="649003"/>
              <a:chOff x="5568818" y="4243547"/>
              <a:chExt cx="1054364" cy="1078886"/>
            </a:xfrm>
          </p:grpSpPr>
          <p:sp>
            <p:nvSpPr>
              <p:cNvPr id="188" name="Rectangle 40"/>
              <p:cNvSpPr/>
              <p:nvPr/>
            </p:nvSpPr>
            <p:spPr>
              <a:xfrm>
                <a:off x="5568818" y="4243547"/>
                <a:ext cx="1054364" cy="1054364"/>
              </a:xfrm>
              <a:prstGeom prst="rect">
                <a:avLst/>
              </a:prstGeom>
              <a:solidFill>
                <a:schemeClr val="accent3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9" name="Rectangle 41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87" name="TextBox 39"/>
            <p:cNvSpPr txBox="1"/>
            <p:nvPr/>
          </p:nvSpPr>
          <p:spPr>
            <a:xfrm>
              <a:off x="8539707" y="2731392"/>
              <a:ext cx="1324785" cy="565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Ústredie práce, sociálnych vecí a rodiny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03" name="Group 42"/>
          <p:cNvGrpSpPr/>
          <p:nvPr/>
        </p:nvGrpSpPr>
        <p:grpSpPr>
          <a:xfrm>
            <a:off x="2687949" y="5001442"/>
            <a:ext cx="954073" cy="794170"/>
            <a:chOff x="1614334" y="4814655"/>
            <a:chExt cx="1272097" cy="634252"/>
          </a:xfrm>
        </p:grpSpPr>
        <p:grpSp>
          <p:nvGrpSpPr>
            <p:cNvPr id="182" name="Group 43"/>
            <p:cNvGrpSpPr/>
            <p:nvPr/>
          </p:nvGrpSpPr>
          <p:grpSpPr>
            <a:xfrm>
              <a:off x="1663257" y="4814655"/>
              <a:ext cx="1223174" cy="634252"/>
              <a:chOff x="5568818" y="4268069"/>
              <a:chExt cx="1054364" cy="1054364"/>
            </a:xfrm>
          </p:grpSpPr>
          <p:sp>
            <p:nvSpPr>
              <p:cNvPr id="184" name="Rectangle 45"/>
              <p:cNvSpPr/>
              <p:nvPr/>
            </p:nvSpPr>
            <p:spPr>
              <a:xfrm>
                <a:off x="5568818" y="4268069"/>
                <a:ext cx="1054364" cy="1054364"/>
              </a:xfrm>
              <a:prstGeom prst="rect">
                <a:avLst/>
              </a:prstGeom>
              <a:solidFill>
                <a:schemeClr val="accent4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5" name="Rectangle 46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83" name="TextBox 44"/>
            <p:cNvSpPr txBox="1"/>
            <p:nvPr/>
          </p:nvSpPr>
          <p:spPr>
            <a:xfrm>
              <a:off x="1614334" y="4936376"/>
              <a:ext cx="1262132" cy="3195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Finančná správa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04" name="Group 47"/>
          <p:cNvGrpSpPr/>
          <p:nvPr/>
        </p:nvGrpSpPr>
        <p:grpSpPr>
          <a:xfrm>
            <a:off x="3844347" y="5001442"/>
            <a:ext cx="917381" cy="794170"/>
            <a:chOff x="4816559" y="4814655"/>
            <a:chExt cx="1223174" cy="634252"/>
          </a:xfrm>
        </p:grpSpPr>
        <p:grpSp>
          <p:nvGrpSpPr>
            <p:cNvPr id="178" name="Group 48"/>
            <p:cNvGrpSpPr/>
            <p:nvPr/>
          </p:nvGrpSpPr>
          <p:grpSpPr>
            <a:xfrm>
              <a:off x="4816559" y="4814655"/>
              <a:ext cx="1223174" cy="634252"/>
              <a:chOff x="5568818" y="4268069"/>
              <a:chExt cx="1054364" cy="1054364"/>
            </a:xfrm>
          </p:grpSpPr>
          <p:sp>
            <p:nvSpPr>
              <p:cNvPr id="180" name="Rectangle 52"/>
              <p:cNvSpPr/>
              <p:nvPr/>
            </p:nvSpPr>
            <p:spPr>
              <a:xfrm>
                <a:off x="5568818" y="4268069"/>
                <a:ext cx="1054364" cy="1054364"/>
              </a:xfrm>
              <a:prstGeom prst="rect">
                <a:avLst/>
              </a:prstGeom>
              <a:solidFill>
                <a:schemeClr val="accent6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1" name="Rectangle 53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79" name="TextBox 49"/>
            <p:cNvSpPr txBox="1"/>
            <p:nvPr/>
          </p:nvSpPr>
          <p:spPr>
            <a:xfrm>
              <a:off x="4826493" y="4936376"/>
              <a:ext cx="1193060" cy="319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Štatistický </a:t>
              </a:r>
            </a:p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úrad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5" name="TextBox 54"/>
          <p:cNvSpPr txBox="1"/>
          <p:nvPr/>
        </p:nvSpPr>
        <p:spPr>
          <a:xfrm>
            <a:off x="3676174" y="5863382"/>
            <a:ext cx="12197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Register právnických osôb</a:t>
            </a:r>
            <a:endParaRPr lang="id-ID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06" name="Straight Connector 55"/>
          <p:cNvCxnSpPr/>
          <p:nvPr/>
        </p:nvCxnSpPr>
        <p:spPr>
          <a:xfrm flipH="1" flipV="1">
            <a:off x="4286026" y="4539812"/>
            <a:ext cx="11373" cy="4566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56"/>
          <p:cNvSpPr txBox="1"/>
          <p:nvPr/>
        </p:nvSpPr>
        <p:spPr>
          <a:xfrm>
            <a:off x="4819174" y="5851339"/>
            <a:ext cx="121970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Evidencia uchádzačov o zamestnanie</a:t>
            </a:r>
            <a:endParaRPr lang="id-ID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08" name="Straight Connector 57"/>
          <p:cNvCxnSpPr/>
          <p:nvPr/>
        </p:nvCxnSpPr>
        <p:spPr>
          <a:xfrm flipV="1">
            <a:off x="3218974" y="4576287"/>
            <a:ext cx="0" cy="42017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58"/>
          <p:cNvGrpSpPr/>
          <p:nvPr/>
        </p:nvGrpSpPr>
        <p:grpSpPr>
          <a:xfrm>
            <a:off x="9391174" y="2829161"/>
            <a:ext cx="1171413" cy="700783"/>
            <a:chOff x="5627895" y="951293"/>
            <a:chExt cx="1561882" cy="934378"/>
          </a:xfrm>
          <a:solidFill>
            <a:schemeClr val="accent6">
              <a:lumMod val="60000"/>
              <a:lumOff val="40000"/>
            </a:schemeClr>
          </a:solidFill>
        </p:grpSpPr>
        <p:grpSp>
          <p:nvGrpSpPr>
            <p:cNvPr id="174" name="Group 59"/>
            <p:cNvGrpSpPr/>
            <p:nvPr/>
          </p:nvGrpSpPr>
          <p:grpSpPr>
            <a:xfrm>
              <a:off x="5663790" y="951293"/>
              <a:ext cx="1525987" cy="934378"/>
              <a:chOff x="5307796" y="4268069"/>
              <a:chExt cx="1315386" cy="1553285"/>
            </a:xfrm>
            <a:grpFill/>
          </p:grpSpPr>
          <p:sp>
            <p:nvSpPr>
              <p:cNvPr id="176" name="Rectangle 61"/>
              <p:cNvSpPr/>
              <p:nvPr/>
            </p:nvSpPr>
            <p:spPr>
              <a:xfrm>
                <a:off x="5307796" y="4268069"/>
                <a:ext cx="1315386" cy="1553285"/>
              </a:xfrm>
              <a:prstGeom prst="rect">
                <a:avLst/>
              </a:prstGeom>
              <a:grpFill/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7" name="Rectangle 62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75" name="TextBox 60"/>
            <p:cNvSpPr txBox="1"/>
            <p:nvPr/>
          </p:nvSpPr>
          <p:spPr>
            <a:xfrm>
              <a:off x="5627895" y="954138"/>
              <a:ext cx="156073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Ústredný portál verejnej správy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110" name="Straight Connector 63"/>
          <p:cNvCxnSpPr>
            <a:endCxn id="176" idx="2"/>
          </p:cNvCxnSpPr>
          <p:nvPr/>
        </p:nvCxnSpPr>
        <p:spPr>
          <a:xfrm flipV="1">
            <a:off x="9990341" y="3529944"/>
            <a:ext cx="0" cy="33664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64"/>
          <p:cNvGrpSpPr/>
          <p:nvPr/>
        </p:nvGrpSpPr>
        <p:grpSpPr>
          <a:xfrm>
            <a:off x="6111583" y="4986341"/>
            <a:ext cx="993591" cy="812131"/>
            <a:chOff x="8539707" y="2751421"/>
            <a:chExt cx="1324785" cy="649003"/>
          </a:xfrm>
        </p:grpSpPr>
        <p:grpSp>
          <p:nvGrpSpPr>
            <p:cNvPr id="170" name="Group 65"/>
            <p:cNvGrpSpPr/>
            <p:nvPr/>
          </p:nvGrpSpPr>
          <p:grpSpPr>
            <a:xfrm>
              <a:off x="8610994" y="2751421"/>
              <a:ext cx="1223174" cy="649003"/>
              <a:chOff x="5568818" y="4243547"/>
              <a:chExt cx="1054364" cy="1078886"/>
            </a:xfrm>
          </p:grpSpPr>
          <p:sp>
            <p:nvSpPr>
              <p:cNvPr id="172" name="Rectangle 67"/>
              <p:cNvSpPr/>
              <p:nvPr/>
            </p:nvSpPr>
            <p:spPr>
              <a:xfrm>
                <a:off x="5568818" y="4243547"/>
                <a:ext cx="1054364" cy="105436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3" name="Rectangle 68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71" name="TextBox 66"/>
            <p:cNvSpPr txBox="1"/>
            <p:nvPr/>
          </p:nvSpPr>
          <p:spPr>
            <a:xfrm>
              <a:off x="8539707" y="2810029"/>
              <a:ext cx="1324785" cy="319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Sociálna poisťovňa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2" name="Group 69"/>
          <p:cNvGrpSpPr/>
          <p:nvPr/>
        </p:nvGrpSpPr>
        <p:grpSpPr>
          <a:xfrm>
            <a:off x="7257574" y="4983480"/>
            <a:ext cx="993591" cy="812131"/>
            <a:chOff x="8539707" y="2751421"/>
            <a:chExt cx="1324785" cy="649003"/>
          </a:xfrm>
        </p:grpSpPr>
        <p:grpSp>
          <p:nvGrpSpPr>
            <p:cNvPr id="166" name="Group 70"/>
            <p:cNvGrpSpPr/>
            <p:nvPr/>
          </p:nvGrpSpPr>
          <p:grpSpPr>
            <a:xfrm>
              <a:off x="8610994" y="2751421"/>
              <a:ext cx="1223174" cy="649003"/>
              <a:chOff x="5568818" y="4243547"/>
              <a:chExt cx="1054364" cy="1078886"/>
            </a:xfrm>
          </p:grpSpPr>
          <p:sp>
            <p:nvSpPr>
              <p:cNvPr id="168" name="Rectangle 72"/>
              <p:cNvSpPr/>
              <p:nvPr/>
            </p:nvSpPr>
            <p:spPr>
              <a:xfrm>
                <a:off x="5568818" y="4243547"/>
                <a:ext cx="1054364" cy="105436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9" name="Rectangle 73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67" name="TextBox 71"/>
            <p:cNvSpPr txBox="1"/>
            <p:nvPr/>
          </p:nvSpPr>
          <p:spPr>
            <a:xfrm>
              <a:off x="8539707" y="2895426"/>
              <a:ext cx="1324785" cy="196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Deus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3" name="Group 74"/>
          <p:cNvGrpSpPr/>
          <p:nvPr/>
        </p:nvGrpSpPr>
        <p:grpSpPr>
          <a:xfrm>
            <a:off x="8397583" y="4982929"/>
            <a:ext cx="993591" cy="812131"/>
            <a:chOff x="8539707" y="2751421"/>
            <a:chExt cx="1324785" cy="649003"/>
          </a:xfrm>
        </p:grpSpPr>
        <p:grpSp>
          <p:nvGrpSpPr>
            <p:cNvPr id="162" name="Group 75"/>
            <p:cNvGrpSpPr/>
            <p:nvPr/>
          </p:nvGrpSpPr>
          <p:grpSpPr>
            <a:xfrm>
              <a:off x="8610994" y="2751421"/>
              <a:ext cx="1223174" cy="649003"/>
              <a:chOff x="5568818" y="4243547"/>
              <a:chExt cx="1054364" cy="1078886"/>
            </a:xfrm>
          </p:grpSpPr>
          <p:sp>
            <p:nvSpPr>
              <p:cNvPr id="164" name="Rectangle 77"/>
              <p:cNvSpPr/>
              <p:nvPr/>
            </p:nvSpPr>
            <p:spPr>
              <a:xfrm>
                <a:off x="5568818" y="4243547"/>
                <a:ext cx="1054364" cy="105436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5" name="Rectangle 78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63" name="TextBox 76"/>
            <p:cNvSpPr txBox="1"/>
            <p:nvPr/>
          </p:nvSpPr>
          <p:spPr>
            <a:xfrm>
              <a:off x="8539707" y="2810029"/>
              <a:ext cx="1324785" cy="442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Úrad pre dohľad nad ZS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114" name="Straight Connector 79"/>
          <p:cNvCxnSpPr/>
          <p:nvPr/>
        </p:nvCxnSpPr>
        <p:spPr>
          <a:xfrm flipH="1" flipV="1">
            <a:off x="8882191" y="4512932"/>
            <a:ext cx="11373" cy="4566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" name="Group 80"/>
          <p:cNvGrpSpPr/>
          <p:nvPr/>
        </p:nvGrpSpPr>
        <p:grpSpPr>
          <a:xfrm>
            <a:off x="9543574" y="4986104"/>
            <a:ext cx="993591" cy="812131"/>
            <a:chOff x="8539707" y="2751421"/>
            <a:chExt cx="1324785" cy="649003"/>
          </a:xfrm>
        </p:grpSpPr>
        <p:grpSp>
          <p:nvGrpSpPr>
            <p:cNvPr id="158" name="Group 81"/>
            <p:cNvGrpSpPr/>
            <p:nvPr/>
          </p:nvGrpSpPr>
          <p:grpSpPr>
            <a:xfrm>
              <a:off x="8610994" y="2751421"/>
              <a:ext cx="1223174" cy="649003"/>
              <a:chOff x="5568818" y="4243547"/>
              <a:chExt cx="1054364" cy="1078886"/>
            </a:xfrm>
          </p:grpSpPr>
          <p:sp>
            <p:nvSpPr>
              <p:cNvPr id="160" name="Rectangle 83"/>
              <p:cNvSpPr/>
              <p:nvPr/>
            </p:nvSpPr>
            <p:spPr>
              <a:xfrm>
                <a:off x="5568818" y="4243547"/>
                <a:ext cx="1054364" cy="1054364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1" name="Rectangle 84"/>
              <p:cNvSpPr/>
              <p:nvPr/>
            </p:nvSpPr>
            <p:spPr>
              <a:xfrm>
                <a:off x="5568818" y="5235563"/>
                <a:ext cx="1054364" cy="8687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id-ID" sz="100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sp>
          <p:nvSpPr>
            <p:cNvPr id="159" name="TextBox 82"/>
            <p:cNvSpPr txBox="1"/>
            <p:nvPr/>
          </p:nvSpPr>
          <p:spPr>
            <a:xfrm>
              <a:off x="8539707" y="2895426"/>
              <a:ext cx="1324785" cy="196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k-SK" sz="10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Úrad vlády</a:t>
              </a:r>
              <a:endParaRPr lang="id-ID" sz="1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cxnSp>
        <p:nvCxnSpPr>
          <p:cNvPr id="116" name="Straight Connector 85"/>
          <p:cNvCxnSpPr/>
          <p:nvPr/>
        </p:nvCxnSpPr>
        <p:spPr>
          <a:xfrm flipH="1" flipV="1">
            <a:off x="10050043" y="4509520"/>
            <a:ext cx="11373" cy="4566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04"/>
          <p:cNvCxnSpPr/>
          <p:nvPr/>
        </p:nvCxnSpPr>
        <p:spPr>
          <a:xfrm flipH="1" flipV="1">
            <a:off x="5428774" y="4529692"/>
            <a:ext cx="11373" cy="4566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05"/>
          <p:cNvCxnSpPr/>
          <p:nvPr/>
        </p:nvCxnSpPr>
        <p:spPr>
          <a:xfrm flipH="1" flipV="1">
            <a:off x="6596626" y="4526280"/>
            <a:ext cx="11373" cy="4566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06"/>
          <p:cNvCxnSpPr/>
          <p:nvPr/>
        </p:nvCxnSpPr>
        <p:spPr>
          <a:xfrm flipH="1" flipV="1">
            <a:off x="7768703" y="4509519"/>
            <a:ext cx="11373" cy="4566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07"/>
          <p:cNvSpPr txBox="1"/>
          <p:nvPr/>
        </p:nvSpPr>
        <p:spPr>
          <a:xfrm>
            <a:off x="4617207" y="6418834"/>
            <a:ext cx="45752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Moderná platforma dátovej integrácie je postavená na technológii Talend.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1" name="Isosceles Triangle 111"/>
          <p:cNvSpPr/>
          <p:nvPr/>
        </p:nvSpPr>
        <p:spPr>
          <a:xfrm>
            <a:off x="6114574" y="3700429"/>
            <a:ext cx="357491" cy="189689"/>
          </a:xfrm>
          <a:prstGeom prst="triangle">
            <a:avLst/>
          </a:prstGeom>
          <a:solidFill>
            <a:schemeClr val="tx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2" name="Rectangle 112"/>
          <p:cNvSpPr/>
          <p:nvPr/>
        </p:nvSpPr>
        <p:spPr>
          <a:xfrm>
            <a:off x="3599975" y="2334609"/>
            <a:ext cx="5410200" cy="135347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00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3" name="Group 113"/>
          <p:cNvGrpSpPr/>
          <p:nvPr/>
        </p:nvGrpSpPr>
        <p:grpSpPr>
          <a:xfrm>
            <a:off x="3688663" y="2770887"/>
            <a:ext cx="208235" cy="207613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56" name="Oval 11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7" name="Freeform 11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4" name="TextBox 167"/>
          <p:cNvSpPr txBox="1"/>
          <p:nvPr/>
        </p:nvSpPr>
        <p:spPr>
          <a:xfrm>
            <a:off x="3896898" y="2731939"/>
            <a:ext cx="9220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Moje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pobyty</a:t>
            </a:r>
            <a:endParaRPr lang="id-ID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5" name="Group 117"/>
          <p:cNvGrpSpPr/>
          <p:nvPr/>
        </p:nvGrpSpPr>
        <p:grpSpPr>
          <a:xfrm>
            <a:off x="4939971" y="2758801"/>
            <a:ext cx="208235" cy="207613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54" name="Oval 11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5" name="Freeform 11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6" name="TextBox 167"/>
          <p:cNvSpPr txBox="1"/>
          <p:nvPr/>
        </p:nvSpPr>
        <p:spPr>
          <a:xfrm>
            <a:off x="5189205" y="2731939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Moja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rodina</a:t>
            </a:r>
            <a:endParaRPr lang="id-ID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7" name="Group 121"/>
          <p:cNvGrpSpPr/>
          <p:nvPr/>
        </p:nvGrpSpPr>
        <p:grpSpPr>
          <a:xfrm>
            <a:off x="7259616" y="2775930"/>
            <a:ext cx="208235" cy="207613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52" name="Oval 12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Freeform 12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8" name="TextBox 167"/>
          <p:cNvSpPr txBox="1"/>
          <p:nvPr/>
        </p:nvSpPr>
        <p:spPr>
          <a:xfrm>
            <a:off x="7494772" y="2734019"/>
            <a:ext cx="925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Môj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majetok</a:t>
            </a:r>
            <a:endParaRPr lang="sk-SK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9" name="Teardrop 125"/>
          <p:cNvSpPr/>
          <p:nvPr/>
        </p:nvSpPr>
        <p:spPr>
          <a:xfrm rot="2700000">
            <a:off x="2376482" y="2403320"/>
            <a:ext cx="1085446" cy="1055583"/>
          </a:xfrm>
          <a:prstGeom prst="teardrop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0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0" name="TextBox 126"/>
          <p:cNvSpPr txBox="1"/>
          <p:nvPr/>
        </p:nvSpPr>
        <p:spPr>
          <a:xfrm>
            <a:off x="2572511" y="2936894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MyData</a:t>
            </a:r>
            <a:endParaRPr lang="en-US" sz="1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0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služba</a:t>
            </a:r>
            <a:endParaRPr lang="sk-SK" sz="10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1" name="Group 127"/>
          <p:cNvGrpSpPr/>
          <p:nvPr/>
        </p:nvGrpSpPr>
        <p:grpSpPr>
          <a:xfrm>
            <a:off x="6065440" y="2766441"/>
            <a:ext cx="208235" cy="207613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50" name="Oval 128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1" name="Freeform 129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2" name="TextBox 167"/>
          <p:cNvSpPr txBox="1"/>
          <p:nvPr/>
        </p:nvSpPr>
        <p:spPr>
          <a:xfrm>
            <a:off x="6314674" y="2739579"/>
            <a:ext cx="9829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Moje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financie</a:t>
            </a:r>
            <a:endParaRPr lang="id-ID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3" name="Group 131"/>
          <p:cNvGrpSpPr/>
          <p:nvPr/>
        </p:nvGrpSpPr>
        <p:grpSpPr>
          <a:xfrm>
            <a:off x="8429474" y="2782581"/>
            <a:ext cx="208235" cy="207613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48" name="Oval 13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9" name="Freeform 13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100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4" name="TextBox 167"/>
          <p:cNvSpPr txBox="1"/>
          <p:nvPr/>
        </p:nvSpPr>
        <p:spPr>
          <a:xfrm>
            <a:off x="8664630" y="2740670"/>
            <a:ext cx="2856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</a:t>
            </a:r>
            <a:endParaRPr lang="sk-SK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5" name="Freeform 69"/>
          <p:cNvSpPr>
            <a:spLocks noEditPoints="1"/>
          </p:cNvSpPr>
          <p:nvPr/>
        </p:nvSpPr>
        <p:spPr bwMode="auto">
          <a:xfrm>
            <a:off x="2609834" y="2379057"/>
            <a:ext cx="625061" cy="622844"/>
          </a:xfrm>
          <a:custGeom>
            <a:avLst/>
            <a:gdLst>
              <a:gd name="T0" fmla="*/ 155 w 311"/>
              <a:gd name="T1" fmla="*/ 0 h 310"/>
              <a:gd name="T2" fmla="*/ 0 w 311"/>
              <a:gd name="T3" fmla="*/ 155 h 310"/>
              <a:gd name="T4" fmla="*/ 155 w 311"/>
              <a:gd name="T5" fmla="*/ 310 h 310"/>
              <a:gd name="T6" fmla="*/ 311 w 311"/>
              <a:gd name="T7" fmla="*/ 155 h 310"/>
              <a:gd name="T8" fmla="*/ 155 w 311"/>
              <a:gd name="T9" fmla="*/ 0 h 310"/>
              <a:gd name="T10" fmla="*/ 187 w 311"/>
              <a:gd name="T11" fmla="*/ 73 h 310"/>
              <a:gd name="T12" fmla="*/ 208 w 311"/>
              <a:gd name="T13" fmla="*/ 65 h 310"/>
              <a:gd name="T14" fmla="*/ 227 w 311"/>
              <a:gd name="T15" fmla="*/ 67 h 310"/>
              <a:gd name="T16" fmla="*/ 217 w 311"/>
              <a:gd name="T17" fmla="*/ 102 h 310"/>
              <a:gd name="T18" fmla="*/ 208 w 311"/>
              <a:gd name="T19" fmla="*/ 108 h 310"/>
              <a:gd name="T20" fmla="*/ 166 w 311"/>
              <a:gd name="T21" fmla="*/ 108 h 310"/>
              <a:gd name="T22" fmla="*/ 187 w 311"/>
              <a:gd name="T23" fmla="*/ 73 h 310"/>
              <a:gd name="T24" fmla="*/ 148 w 311"/>
              <a:gd name="T25" fmla="*/ 92 h 310"/>
              <a:gd name="T26" fmla="*/ 163 w 311"/>
              <a:gd name="T27" fmla="*/ 92 h 310"/>
              <a:gd name="T28" fmla="*/ 163 w 311"/>
              <a:gd name="T29" fmla="*/ 108 h 310"/>
              <a:gd name="T30" fmla="*/ 148 w 311"/>
              <a:gd name="T31" fmla="*/ 108 h 310"/>
              <a:gd name="T32" fmla="*/ 148 w 311"/>
              <a:gd name="T33" fmla="*/ 92 h 310"/>
              <a:gd name="T34" fmla="*/ 83 w 311"/>
              <a:gd name="T35" fmla="*/ 67 h 310"/>
              <a:gd name="T36" fmla="*/ 102 w 311"/>
              <a:gd name="T37" fmla="*/ 65 h 310"/>
              <a:gd name="T38" fmla="*/ 123 w 311"/>
              <a:gd name="T39" fmla="*/ 73 h 310"/>
              <a:gd name="T40" fmla="*/ 143 w 311"/>
              <a:gd name="T41" fmla="*/ 108 h 310"/>
              <a:gd name="T42" fmla="*/ 102 w 311"/>
              <a:gd name="T43" fmla="*/ 108 h 310"/>
              <a:gd name="T44" fmla="*/ 92 w 311"/>
              <a:gd name="T45" fmla="*/ 102 h 310"/>
              <a:gd name="T46" fmla="*/ 83 w 311"/>
              <a:gd name="T47" fmla="*/ 67 h 310"/>
              <a:gd name="T48" fmla="*/ 238 w 311"/>
              <a:gd name="T49" fmla="*/ 245 h 310"/>
              <a:gd name="T50" fmla="*/ 73 w 311"/>
              <a:gd name="T51" fmla="*/ 245 h 310"/>
              <a:gd name="T52" fmla="*/ 73 w 311"/>
              <a:gd name="T53" fmla="*/ 114 h 310"/>
              <a:gd name="T54" fmla="*/ 116 w 311"/>
              <a:gd name="T55" fmla="*/ 114 h 310"/>
              <a:gd name="T56" fmla="*/ 137 w 311"/>
              <a:gd name="T57" fmla="*/ 114 h 310"/>
              <a:gd name="T58" fmla="*/ 137 w 311"/>
              <a:gd name="T59" fmla="*/ 118 h 310"/>
              <a:gd name="T60" fmla="*/ 137 w 311"/>
              <a:gd name="T61" fmla="*/ 183 h 310"/>
              <a:gd name="T62" fmla="*/ 156 w 311"/>
              <a:gd name="T63" fmla="*/ 167 h 310"/>
              <a:gd name="T64" fmla="*/ 175 w 311"/>
              <a:gd name="T65" fmla="*/ 183 h 310"/>
              <a:gd name="T66" fmla="*/ 175 w 311"/>
              <a:gd name="T67" fmla="*/ 117 h 310"/>
              <a:gd name="T68" fmla="*/ 175 w 311"/>
              <a:gd name="T69" fmla="*/ 114 h 310"/>
              <a:gd name="T70" fmla="*/ 194 w 311"/>
              <a:gd name="T71" fmla="*/ 114 h 310"/>
              <a:gd name="T72" fmla="*/ 238 w 311"/>
              <a:gd name="T73" fmla="*/ 114 h 310"/>
              <a:gd name="T74" fmla="*/ 238 w 311"/>
              <a:gd name="T75" fmla="*/ 245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0">
                <a:moveTo>
                  <a:pt x="155" y="0"/>
                </a:moveTo>
                <a:cubicBezTo>
                  <a:pt x="70" y="0"/>
                  <a:pt x="0" y="69"/>
                  <a:pt x="0" y="155"/>
                </a:cubicBezTo>
                <a:cubicBezTo>
                  <a:pt x="0" y="240"/>
                  <a:pt x="70" y="310"/>
                  <a:pt x="155" y="310"/>
                </a:cubicBezTo>
                <a:cubicBezTo>
                  <a:pt x="241" y="310"/>
                  <a:pt x="311" y="240"/>
                  <a:pt x="311" y="155"/>
                </a:cubicBezTo>
                <a:cubicBezTo>
                  <a:pt x="311" y="69"/>
                  <a:pt x="241" y="0"/>
                  <a:pt x="155" y="0"/>
                </a:cubicBezTo>
                <a:close/>
                <a:moveTo>
                  <a:pt x="187" y="73"/>
                </a:moveTo>
                <a:cubicBezTo>
                  <a:pt x="193" y="68"/>
                  <a:pt x="200" y="66"/>
                  <a:pt x="208" y="65"/>
                </a:cubicBezTo>
                <a:cubicBezTo>
                  <a:pt x="214" y="64"/>
                  <a:pt x="222" y="64"/>
                  <a:pt x="227" y="67"/>
                </a:cubicBezTo>
                <a:cubicBezTo>
                  <a:pt x="242" y="78"/>
                  <a:pt x="227" y="94"/>
                  <a:pt x="217" y="102"/>
                </a:cubicBezTo>
                <a:cubicBezTo>
                  <a:pt x="214" y="104"/>
                  <a:pt x="211" y="106"/>
                  <a:pt x="208" y="108"/>
                </a:cubicBezTo>
                <a:cubicBezTo>
                  <a:pt x="166" y="108"/>
                  <a:pt x="166" y="108"/>
                  <a:pt x="166" y="108"/>
                </a:cubicBezTo>
                <a:cubicBezTo>
                  <a:pt x="168" y="94"/>
                  <a:pt x="175" y="80"/>
                  <a:pt x="187" y="73"/>
                </a:cubicBezTo>
                <a:close/>
                <a:moveTo>
                  <a:pt x="148" y="92"/>
                </a:moveTo>
                <a:cubicBezTo>
                  <a:pt x="148" y="82"/>
                  <a:pt x="163" y="82"/>
                  <a:pt x="163" y="92"/>
                </a:cubicBezTo>
                <a:cubicBezTo>
                  <a:pt x="163" y="108"/>
                  <a:pt x="163" y="108"/>
                  <a:pt x="163" y="108"/>
                </a:cubicBezTo>
                <a:cubicBezTo>
                  <a:pt x="148" y="108"/>
                  <a:pt x="148" y="108"/>
                  <a:pt x="148" y="108"/>
                </a:cubicBezTo>
                <a:lnTo>
                  <a:pt x="148" y="92"/>
                </a:lnTo>
                <a:close/>
                <a:moveTo>
                  <a:pt x="83" y="67"/>
                </a:moveTo>
                <a:cubicBezTo>
                  <a:pt x="88" y="64"/>
                  <a:pt x="96" y="64"/>
                  <a:pt x="102" y="65"/>
                </a:cubicBezTo>
                <a:cubicBezTo>
                  <a:pt x="109" y="66"/>
                  <a:pt x="116" y="68"/>
                  <a:pt x="123" y="73"/>
                </a:cubicBezTo>
                <a:cubicBezTo>
                  <a:pt x="135" y="80"/>
                  <a:pt x="142" y="94"/>
                  <a:pt x="143" y="108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99" y="106"/>
                  <a:pt x="96" y="104"/>
                  <a:pt x="92" y="102"/>
                </a:cubicBezTo>
                <a:cubicBezTo>
                  <a:pt x="82" y="94"/>
                  <a:pt x="67" y="78"/>
                  <a:pt x="83" y="67"/>
                </a:cubicBezTo>
                <a:close/>
                <a:moveTo>
                  <a:pt x="238" y="245"/>
                </a:moveTo>
                <a:cubicBezTo>
                  <a:pt x="73" y="245"/>
                  <a:pt x="73" y="245"/>
                  <a:pt x="73" y="245"/>
                </a:cubicBezTo>
                <a:cubicBezTo>
                  <a:pt x="73" y="114"/>
                  <a:pt x="73" y="114"/>
                  <a:pt x="73" y="114"/>
                </a:cubicBezTo>
                <a:cubicBezTo>
                  <a:pt x="116" y="114"/>
                  <a:pt x="116" y="114"/>
                  <a:pt x="116" y="114"/>
                </a:cubicBezTo>
                <a:cubicBezTo>
                  <a:pt x="137" y="114"/>
                  <a:pt x="137" y="114"/>
                  <a:pt x="137" y="114"/>
                </a:cubicBezTo>
                <a:cubicBezTo>
                  <a:pt x="137" y="118"/>
                  <a:pt x="137" y="118"/>
                  <a:pt x="137" y="118"/>
                </a:cubicBezTo>
                <a:cubicBezTo>
                  <a:pt x="137" y="183"/>
                  <a:pt x="137" y="183"/>
                  <a:pt x="137" y="183"/>
                </a:cubicBezTo>
                <a:cubicBezTo>
                  <a:pt x="156" y="167"/>
                  <a:pt x="156" y="167"/>
                  <a:pt x="156" y="167"/>
                </a:cubicBezTo>
                <a:cubicBezTo>
                  <a:pt x="175" y="183"/>
                  <a:pt x="175" y="183"/>
                  <a:pt x="175" y="183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5" y="114"/>
                  <a:pt x="175" y="114"/>
                  <a:pt x="175" y="114"/>
                </a:cubicBezTo>
                <a:cubicBezTo>
                  <a:pt x="194" y="114"/>
                  <a:pt x="194" y="114"/>
                  <a:pt x="194" y="114"/>
                </a:cubicBezTo>
                <a:cubicBezTo>
                  <a:pt x="238" y="114"/>
                  <a:pt x="238" y="114"/>
                  <a:pt x="238" y="114"/>
                </a:cubicBezTo>
                <a:lnTo>
                  <a:pt x="238" y="24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6" name="Rectangle 136"/>
          <p:cNvSpPr/>
          <p:nvPr/>
        </p:nvSpPr>
        <p:spPr>
          <a:xfrm>
            <a:off x="3590413" y="2329735"/>
            <a:ext cx="5419761" cy="3672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Mobilné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aplikácie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pre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životné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situácie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dopytové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projekty</a:t>
            </a:r>
            <a:r>
              <a:rPr lang="en-US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  <a:endParaRPr lang="id-ID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7" name="Rectangle 137"/>
          <p:cNvSpPr/>
          <p:nvPr/>
        </p:nvSpPr>
        <p:spPr>
          <a:xfrm>
            <a:off x="3599974" y="3075155"/>
            <a:ext cx="5410199" cy="7402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100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8" name="TextBox 138"/>
          <p:cNvSpPr txBox="1"/>
          <p:nvPr/>
        </p:nvSpPr>
        <p:spPr>
          <a:xfrm>
            <a:off x="3748328" y="3330785"/>
            <a:ext cx="12923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Prístup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 </a:t>
            </a:r>
            <a:r>
              <a:rPr lang="en-US" sz="1000" b="1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objektu</a:t>
            </a:r>
            <a:endParaRPr lang="sk-SK" sz="1000" b="1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9" name="TextBox 139"/>
          <p:cNvSpPr txBox="1"/>
          <p:nvPr/>
        </p:nvSpPr>
        <p:spPr>
          <a:xfrm>
            <a:off x="4995132" y="3336826"/>
            <a:ext cx="11865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Audit </a:t>
            </a:r>
            <a:r>
              <a:rPr lang="en-US" sz="1000" b="1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prístupov</a:t>
            </a:r>
            <a:endParaRPr lang="id-ID" sz="1000" b="1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0" name="TextBox 140"/>
          <p:cNvSpPr txBox="1"/>
          <p:nvPr/>
        </p:nvSpPr>
        <p:spPr>
          <a:xfrm>
            <a:off x="6206245" y="3334632"/>
            <a:ext cx="13211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Súhlas</a:t>
            </a: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en-US" sz="1000" b="1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zdieľanie</a:t>
            </a:r>
            <a:endParaRPr lang="id-ID" sz="1000" b="1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1" name="TextBox 141"/>
          <p:cNvSpPr txBox="1"/>
          <p:nvPr/>
        </p:nvSpPr>
        <p:spPr>
          <a:xfrm>
            <a:off x="7880315" y="3321605"/>
            <a:ext cx="5966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Služby</a:t>
            </a:r>
            <a:endParaRPr lang="id-ID" sz="1000" b="1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42" name="Straight Connector 142"/>
          <p:cNvCxnSpPr/>
          <p:nvPr/>
        </p:nvCxnSpPr>
        <p:spPr>
          <a:xfrm>
            <a:off x="4057174" y="3125545"/>
            <a:ext cx="0" cy="179304"/>
          </a:xfrm>
          <a:prstGeom prst="line">
            <a:avLst/>
          </a:prstGeom>
          <a:ln w="412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3"/>
          <p:cNvCxnSpPr/>
          <p:nvPr/>
        </p:nvCxnSpPr>
        <p:spPr>
          <a:xfrm>
            <a:off x="5352574" y="3075155"/>
            <a:ext cx="0" cy="229694"/>
          </a:xfrm>
          <a:prstGeom prst="line">
            <a:avLst/>
          </a:prstGeom>
          <a:ln w="41275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4"/>
          <p:cNvCxnSpPr/>
          <p:nvPr/>
        </p:nvCxnSpPr>
        <p:spPr>
          <a:xfrm>
            <a:off x="6472065" y="3123503"/>
            <a:ext cx="0" cy="181346"/>
          </a:xfrm>
          <a:prstGeom prst="line">
            <a:avLst/>
          </a:prstGeom>
          <a:ln w="41275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5"/>
          <p:cNvCxnSpPr/>
          <p:nvPr/>
        </p:nvCxnSpPr>
        <p:spPr>
          <a:xfrm>
            <a:off x="7960059" y="3125545"/>
            <a:ext cx="0" cy="179304"/>
          </a:xfrm>
          <a:prstGeom prst="line">
            <a:avLst/>
          </a:prstGeom>
          <a:ln w="41275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7"/>
          <p:cNvSpPr txBox="1"/>
          <p:nvPr/>
        </p:nvSpPr>
        <p:spPr>
          <a:xfrm>
            <a:off x="3642022" y="2059359"/>
            <a:ext cx="5198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k-SK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Nový prístup k dátovej vrstve umožní nielen otvorené údaje, ale aj </a:t>
            </a:r>
            <a:r>
              <a:rPr lang="sk-SK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MyData</a:t>
            </a:r>
            <a:r>
              <a:rPr lang="sk-SK" sz="1000" dirty="0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</a:t>
            </a:r>
            <a:r>
              <a:rPr lang="sk-SK" sz="1000" dirty="0" err="1">
                <a:solidFill>
                  <a:schemeClr val="tx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BigData</a:t>
            </a:r>
            <a:endParaRPr lang="en-US" sz="1000" dirty="0">
              <a:solidFill>
                <a:schemeClr val="tx2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9852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Architektúra </a:t>
            </a:r>
            <a:r>
              <a:rPr lang="sk-SK" b="0" dirty="0"/>
              <a:t>– aplikačná vrstva</a:t>
            </a:r>
            <a:endParaRPr lang="en-US" b="0" dirty="0"/>
          </a:p>
        </p:txBody>
      </p:sp>
      <p:pic>
        <p:nvPicPr>
          <p:cNvPr id="5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153439" y="933864"/>
            <a:ext cx="8791750" cy="5733990"/>
          </a:xfrm>
          <a:prstGeom prst="rect">
            <a:avLst/>
          </a:prstGeom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579963" y="5532955"/>
            <a:ext cx="3871640" cy="664609"/>
          </a:xfrm>
          <a:prstGeom prst="rect">
            <a:avLst/>
          </a:prstGeom>
          <a:solidFill>
            <a:schemeClr val="accent1">
              <a:alpha val="73000"/>
            </a:schemeClr>
          </a:solidFill>
          <a:ln w="12700">
            <a:noFill/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/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itchFamily="34" charset="0"/>
              </a:rPr>
              <a:t>TO BE</a:t>
            </a:r>
            <a:r>
              <a:rPr kumimoji="0" lang="sk-SK" sz="1300" b="1" i="0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itchFamily="34" charset="0"/>
              </a:rPr>
              <a:t> UPDATED</a:t>
            </a:r>
            <a:endParaRPr kumimoji="0" lang="sk-SK" sz="13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Arial" pitchFamily="34" charset="0"/>
            </a:endParaRP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579963" y="3293949"/>
            <a:ext cx="3871640" cy="337940"/>
          </a:xfrm>
          <a:prstGeom prst="rect">
            <a:avLst/>
          </a:prstGeom>
          <a:solidFill>
            <a:schemeClr val="accent3">
              <a:lumMod val="75000"/>
              <a:alpha val="73000"/>
            </a:schemeClr>
          </a:solidFill>
          <a:ln w="12700">
            <a:noFill/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itchFamily="34" charset="0"/>
              </a:rPr>
              <a:t>Operačná časť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4451603" y="2005476"/>
            <a:ext cx="6067061" cy="337940"/>
          </a:xfrm>
          <a:prstGeom prst="rect">
            <a:avLst/>
          </a:prstGeom>
          <a:solidFill>
            <a:schemeClr val="accent3">
              <a:lumMod val="75000"/>
              <a:alpha val="73000"/>
            </a:schemeClr>
          </a:solidFill>
          <a:ln w="12700">
            <a:noFill/>
            <a:miter lim="800000"/>
            <a:headEnd/>
            <a:tailEnd/>
          </a:ln>
          <a:effectLst/>
          <a:extLst/>
        </p:spPr>
        <p:txBody>
          <a:bodyPr lIns="89984" tIns="46792" rIns="89984" bIns="46792" anchor="ctr"/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899951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3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itchFamily="34" charset="0"/>
              </a:rPr>
              <a:t>Analyticka</a:t>
            </a:r>
            <a:r>
              <a:rPr kumimoji="0" lang="sk-SK" sz="13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Arial" pitchFamily="34" charset="0"/>
              </a:rPr>
              <a:t> časť</a:t>
            </a:r>
          </a:p>
        </p:txBody>
      </p:sp>
    </p:spTree>
    <p:extLst>
      <p:ext uri="{BB962C8B-B14F-4D97-AF65-F5344CB8AC3E}">
        <p14:creationId xmlns:p14="http://schemas.microsoft.com/office/powerpoint/2010/main" val="20891829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228600" indent="-228600">
              <a:buChar char="•"/>
            </a:pPr>
            <a:r>
              <a:rPr lang="sk-SK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Návrh postupu podľa NKIVS</a:t>
            </a:r>
          </a:p>
          <a:p>
            <a:pPr marL="228600" indent="-228600">
              <a:buChar char="•"/>
            </a:pPr>
            <a:endParaRPr lang="sk-SK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9393847" y="1825625"/>
            <a:ext cx="1959952" cy="4351338"/>
          </a:xfrm>
        </p:spPr>
        <p:txBody>
          <a:bodyPr>
            <a:normAutofit/>
          </a:bodyPr>
          <a:lstStyle/>
          <a:p>
            <a:pPr lvl="0"/>
            <a:endParaRPr lang="sk-SK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Realizácia </a:t>
            </a:r>
            <a:r>
              <a:rPr lang="sk-SK" b="0" dirty="0"/>
              <a:t>- plánovanie</a:t>
            </a:r>
          </a:p>
        </p:txBody>
      </p:sp>
      <p:sp>
        <p:nvSpPr>
          <p:cNvPr id="48" name="Rectangle 2"/>
          <p:cNvSpPr>
            <a:spLocks noChangeArrowheads="1"/>
          </p:cNvSpPr>
          <p:nvPr/>
        </p:nvSpPr>
        <p:spPr bwMode="auto">
          <a:xfrm>
            <a:off x="838200" y="1508650"/>
            <a:ext cx="7887655" cy="4793202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ysClr val="window" lastClr="FFFFFF">
                <a:lumMod val="50000"/>
              </a:sys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1162976" y="6385449"/>
            <a:ext cx="457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2016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Rectangle 23"/>
          <p:cNvSpPr>
            <a:spLocks noChangeArrowheads="1"/>
          </p:cNvSpPr>
          <p:nvPr/>
        </p:nvSpPr>
        <p:spPr bwMode="auto">
          <a:xfrm>
            <a:off x="2229776" y="6385449"/>
            <a:ext cx="457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Rectangle 25"/>
          <p:cNvSpPr>
            <a:spLocks noChangeArrowheads="1"/>
          </p:cNvSpPr>
          <p:nvPr/>
        </p:nvSpPr>
        <p:spPr bwMode="auto">
          <a:xfrm>
            <a:off x="3371188" y="6385449"/>
            <a:ext cx="45878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Rectangle 27"/>
          <p:cNvSpPr>
            <a:spLocks noChangeArrowheads="1"/>
          </p:cNvSpPr>
          <p:nvPr/>
        </p:nvSpPr>
        <p:spPr bwMode="auto">
          <a:xfrm>
            <a:off x="4439576" y="6385449"/>
            <a:ext cx="457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Rectangle 29"/>
          <p:cNvSpPr>
            <a:spLocks noChangeArrowheads="1"/>
          </p:cNvSpPr>
          <p:nvPr/>
        </p:nvSpPr>
        <p:spPr bwMode="auto">
          <a:xfrm>
            <a:off x="5506376" y="6385449"/>
            <a:ext cx="457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31"/>
          <p:cNvSpPr>
            <a:spLocks noChangeArrowheads="1"/>
          </p:cNvSpPr>
          <p:nvPr/>
        </p:nvSpPr>
        <p:spPr bwMode="auto">
          <a:xfrm>
            <a:off x="6573176" y="6385449"/>
            <a:ext cx="457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Rectangle 31"/>
          <p:cNvSpPr>
            <a:spLocks noChangeArrowheads="1"/>
          </p:cNvSpPr>
          <p:nvPr/>
        </p:nvSpPr>
        <p:spPr bwMode="auto">
          <a:xfrm>
            <a:off x="7716176" y="6385449"/>
            <a:ext cx="4572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620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56" name="Straight Connector 97"/>
          <p:cNvCxnSpPr/>
          <p:nvPr/>
        </p:nvCxnSpPr>
        <p:spPr>
          <a:xfrm flipH="1">
            <a:off x="1714054" y="1508650"/>
            <a:ext cx="7344" cy="4758799"/>
          </a:xfrm>
          <a:prstGeom prst="line">
            <a:avLst/>
          </a:prstGeom>
          <a:noFill/>
          <a:ln w="19050" cap="flat" cmpd="sng" algn="ctr">
            <a:solidFill>
              <a:srgbClr val="2980B9"/>
            </a:solidFill>
            <a:prstDash val="sysDot"/>
            <a:miter lim="800000"/>
            <a:headEnd type="oval"/>
            <a:tailEnd type="oval"/>
          </a:ln>
          <a:effectLst/>
        </p:spPr>
      </p:cxnSp>
      <p:grpSp>
        <p:nvGrpSpPr>
          <p:cNvPr id="61" name="Skupina 60"/>
          <p:cNvGrpSpPr/>
          <p:nvPr/>
        </p:nvGrpSpPr>
        <p:grpSpPr>
          <a:xfrm>
            <a:off x="1924976" y="6301851"/>
            <a:ext cx="6553200" cy="381000"/>
            <a:chOff x="1219200" y="5784409"/>
            <a:chExt cx="6553200" cy="381000"/>
          </a:xfrm>
        </p:grpSpPr>
        <p:cxnSp>
          <p:nvCxnSpPr>
            <p:cNvPr id="83" name="Rovná spojnica 82"/>
            <p:cNvCxnSpPr/>
            <p:nvPr/>
          </p:nvCxnSpPr>
          <p:spPr>
            <a:xfrm>
              <a:off x="1219200" y="5784409"/>
              <a:ext cx="0" cy="381000"/>
            </a:xfrm>
            <a:prstGeom prst="line">
              <a:avLst/>
            </a:prstGeom>
            <a:solidFill>
              <a:sysClr val="window" lastClr="FFFFFF"/>
            </a:soli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4" name="Rovná spojnica 83"/>
            <p:cNvCxnSpPr/>
            <p:nvPr/>
          </p:nvCxnSpPr>
          <p:spPr>
            <a:xfrm>
              <a:off x="2311400" y="5784409"/>
              <a:ext cx="0" cy="381000"/>
            </a:xfrm>
            <a:prstGeom prst="line">
              <a:avLst/>
            </a:prstGeom>
            <a:solidFill>
              <a:sysClr val="window" lastClr="FFFFFF"/>
            </a:soli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5" name="Rovná spojnica 84"/>
            <p:cNvCxnSpPr/>
            <p:nvPr/>
          </p:nvCxnSpPr>
          <p:spPr>
            <a:xfrm>
              <a:off x="3403600" y="5784409"/>
              <a:ext cx="0" cy="381000"/>
            </a:xfrm>
            <a:prstGeom prst="line">
              <a:avLst/>
            </a:prstGeom>
            <a:solidFill>
              <a:sysClr val="window" lastClr="FFFFFF"/>
            </a:soli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6" name="Rovná spojnica 85"/>
            <p:cNvCxnSpPr/>
            <p:nvPr/>
          </p:nvCxnSpPr>
          <p:spPr>
            <a:xfrm>
              <a:off x="4495800" y="5784409"/>
              <a:ext cx="0" cy="381000"/>
            </a:xfrm>
            <a:prstGeom prst="line">
              <a:avLst/>
            </a:prstGeom>
            <a:solidFill>
              <a:sysClr val="window" lastClr="FFFFFF"/>
            </a:soli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7" name="Rovná spojnica 86"/>
            <p:cNvCxnSpPr/>
            <p:nvPr/>
          </p:nvCxnSpPr>
          <p:spPr>
            <a:xfrm>
              <a:off x="5588000" y="5784409"/>
              <a:ext cx="0" cy="381000"/>
            </a:xfrm>
            <a:prstGeom prst="line">
              <a:avLst/>
            </a:prstGeom>
            <a:solidFill>
              <a:sysClr val="window" lastClr="FFFFFF"/>
            </a:soli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8" name="Rovná spojnica 87"/>
            <p:cNvCxnSpPr/>
            <p:nvPr/>
          </p:nvCxnSpPr>
          <p:spPr>
            <a:xfrm>
              <a:off x="6680200" y="5784409"/>
              <a:ext cx="0" cy="381000"/>
            </a:xfrm>
            <a:prstGeom prst="line">
              <a:avLst/>
            </a:prstGeom>
            <a:solidFill>
              <a:sysClr val="window" lastClr="FFFFFF"/>
            </a:soli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9" name="Rovná spojnica 88"/>
            <p:cNvCxnSpPr/>
            <p:nvPr/>
          </p:nvCxnSpPr>
          <p:spPr>
            <a:xfrm>
              <a:off x="7772400" y="5784409"/>
              <a:ext cx="0" cy="381000"/>
            </a:xfrm>
            <a:prstGeom prst="line">
              <a:avLst/>
            </a:prstGeom>
            <a:solidFill>
              <a:sysClr val="window" lastClr="FFFFFF"/>
            </a:solidFill>
            <a:ln w="1270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65" name="Obdĺžnik 64"/>
          <p:cNvSpPr/>
          <p:nvPr/>
        </p:nvSpPr>
        <p:spPr>
          <a:xfrm flipV="1">
            <a:off x="2229775" y="4565944"/>
            <a:ext cx="1890273" cy="82236"/>
          </a:xfrm>
          <a:prstGeom prst="rect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Obdĺžnik 65"/>
          <p:cNvSpPr/>
          <p:nvPr/>
        </p:nvSpPr>
        <p:spPr>
          <a:xfrm flipV="1">
            <a:off x="1714049" y="4565944"/>
            <a:ext cx="515726" cy="82236"/>
          </a:xfrm>
          <a:prstGeom prst="rect">
            <a:avLst/>
          </a:prstGeom>
          <a:solidFill>
            <a:srgbClr val="16A08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7" name="Vývojový diagram: rozhodnutie 66"/>
          <p:cNvSpPr/>
          <p:nvPr/>
        </p:nvSpPr>
        <p:spPr>
          <a:xfrm>
            <a:off x="2397222" y="1936448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168"/>
          <p:cNvSpPr txBox="1"/>
          <p:nvPr/>
        </p:nvSpPr>
        <p:spPr>
          <a:xfrm flipH="1">
            <a:off x="2389390" y="4124216"/>
            <a:ext cx="16384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Zdieľanie dát (jeden krát a dosť)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5" name="Straight Connector 97"/>
          <p:cNvCxnSpPr/>
          <p:nvPr/>
        </p:nvCxnSpPr>
        <p:spPr>
          <a:xfrm>
            <a:off x="6282103" y="1494697"/>
            <a:ext cx="6351" cy="4766041"/>
          </a:xfrm>
          <a:prstGeom prst="line">
            <a:avLst/>
          </a:prstGeom>
          <a:noFill/>
          <a:ln w="19050" cap="flat" cmpd="sng" algn="ctr">
            <a:solidFill>
              <a:srgbClr val="2980B9"/>
            </a:solidFill>
            <a:prstDash val="sysDot"/>
            <a:miter lim="800000"/>
            <a:headEnd type="oval"/>
            <a:tailEnd type="oval"/>
          </a:ln>
          <a:effectLst/>
        </p:spPr>
      </p:cxnSp>
      <p:sp>
        <p:nvSpPr>
          <p:cNvPr id="47" name="Obdĺžnik 46"/>
          <p:cNvSpPr/>
          <p:nvPr/>
        </p:nvSpPr>
        <p:spPr>
          <a:xfrm>
            <a:off x="1724217" y="1837701"/>
            <a:ext cx="1292959" cy="83199"/>
          </a:xfrm>
          <a:prstGeom prst="rect">
            <a:avLst/>
          </a:prstGeom>
          <a:solidFill>
            <a:srgbClr val="16A08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0" name="Obdĺžnik 89"/>
          <p:cNvSpPr/>
          <p:nvPr/>
        </p:nvSpPr>
        <p:spPr>
          <a:xfrm flipV="1">
            <a:off x="3010027" y="1837700"/>
            <a:ext cx="3282338" cy="83200"/>
          </a:xfrm>
          <a:prstGeom prst="rect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1" name="TextBox 168"/>
          <p:cNvSpPr txBox="1"/>
          <p:nvPr/>
        </p:nvSpPr>
        <p:spPr>
          <a:xfrm flipH="1">
            <a:off x="3110210" y="1543360"/>
            <a:ext cx="2555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</a:t>
            </a:r>
            <a:r>
              <a:rPr kumimoji="0" lang="sk-SK" sz="1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endParaRPr kumimoji="0" lang="sk-SK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TextBox 168"/>
          <p:cNvSpPr txBox="1"/>
          <p:nvPr/>
        </p:nvSpPr>
        <p:spPr>
          <a:xfrm flipH="1">
            <a:off x="1732739" y="3548506"/>
            <a:ext cx="16384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</a:t>
            </a: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sk-SK" sz="1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endParaRPr kumimoji="0" lang="sk-SK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Obdĺžnik 92"/>
          <p:cNvSpPr/>
          <p:nvPr/>
        </p:nvSpPr>
        <p:spPr>
          <a:xfrm>
            <a:off x="2473422" y="3847819"/>
            <a:ext cx="2787681" cy="77076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Obdĺžnik 93"/>
          <p:cNvSpPr/>
          <p:nvPr/>
        </p:nvSpPr>
        <p:spPr>
          <a:xfrm>
            <a:off x="1721399" y="3847818"/>
            <a:ext cx="761170" cy="76482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Obdĺžnik 94"/>
          <p:cNvSpPr/>
          <p:nvPr/>
        </p:nvSpPr>
        <p:spPr>
          <a:xfrm flipV="1">
            <a:off x="4117873" y="3067559"/>
            <a:ext cx="2173828" cy="81215"/>
          </a:xfrm>
          <a:prstGeom prst="rect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Obdĺžnik 95"/>
          <p:cNvSpPr/>
          <p:nvPr/>
        </p:nvSpPr>
        <p:spPr>
          <a:xfrm flipV="1">
            <a:off x="2473422" y="3067868"/>
            <a:ext cx="1641294" cy="80906"/>
          </a:xfrm>
          <a:prstGeom prst="rect">
            <a:avLst/>
          </a:prstGeom>
          <a:solidFill>
            <a:srgbClr val="16A085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TextBox 168"/>
          <p:cNvSpPr txBox="1"/>
          <p:nvPr/>
        </p:nvSpPr>
        <p:spPr>
          <a:xfrm flipH="1">
            <a:off x="2458376" y="2772202"/>
            <a:ext cx="38300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b="1" dirty="0">
                <a:solidFill>
                  <a:sysClr val="window" lastClr="FFFFFF">
                    <a:lumMod val="50000"/>
                  </a:sys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kumimoji="0" lang="sk-SK" sz="1200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ransparentné</a:t>
            </a:r>
            <a:r>
              <a:rPr kumimoji="0" lang="sk-SK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informácie o subjekte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2534006" y="1932178"/>
            <a:ext cx="39853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Návrh metodík pre dátovú vrstvu a „big </a:t>
            </a:r>
            <a:r>
              <a:rPr lang="sk-SK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 vo verejnej správe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9" name="Vývojový diagram: rozhodnutie 98"/>
          <p:cNvSpPr/>
          <p:nvPr/>
        </p:nvSpPr>
        <p:spPr>
          <a:xfrm>
            <a:off x="2863898" y="2183789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0" name="BlokTextu 99"/>
          <p:cNvSpPr txBox="1"/>
          <p:nvPr/>
        </p:nvSpPr>
        <p:spPr>
          <a:xfrm>
            <a:off x="3046356" y="2208710"/>
            <a:ext cx="4229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Zabezpečenie dátového manažmentu a vytvorenie analytickej vrstvy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1" name="Vývojový diagram: rozhodnutie 100"/>
          <p:cNvSpPr/>
          <p:nvPr/>
        </p:nvSpPr>
        <p:spPr>
          <a:xfrm>
            <a:off x="4052460" y="2508394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2" name="BlokTextu 101"/>
          <p:cNvSpPr txBox="1"/>
          <p:nvPr/>
        </p:nvSpPr>
        <p:spPr>
          <a:xfrm>
            <a:off x="4177353" y="2484545"/>
            <a:ext cx="3358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Úprava procesov pre jednotlivé oblasti rozhodovania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3" name="Vývojový diagram: rozhodnutie 102"/>
          <p:cNvSpPr/>
          <p:nvPr/>
        </p:nvSpPr>
        <p:spPr>
          <a:xfrm>
            <a:off x="1948152" y="3214283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4" name="BlokTextu 103"/>
          <p:cNvSpPr txBox="1"/>
          <p:nvPr/>
        </p:nvSpPr>
        <p:spPr>
          <a:xfrm>
            <a:off x="2031326" y="3226696"/>
            <a:ext cx="19720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Spustenie služby „Moje dáta“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5" name="Vývojový diagram: rozhodnutie 104"/>
          <p:cNvSpPr/>
          <p:nvPr/>
        </p:nvSpPr>
        <p:spPr>
          <a:xfrm>
            <a:off x="4035558" y="3251489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6" name="BlokTextu 105"/>
          <p:cNvSpPr txBox="1"/>
          <p:nvPr/>
        </p:nvSpPr>
        <p:spPr>
          <a:xfrm>
            <a:off x="4210801" y="3226696"/>
            <a:ext cx="42883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Rozšírenie služby „Moje dáta“ o transparentné informácie o subjekte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7" name="Vývojový diagram: rozhodnutie 106"/>
          <p:cNvSpPr/>
          <p:nvPr/>
        </p:nvSpPr>
        <p:spPr>
          <a:xfrm>
            <a:off x="1852625" y="4704553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8" name="TextBox 168"/>
          <p:cNvSpPr txBox="1"/>
          <p:nvPr/>
        </p:nvSpPr>
        <p:spPr>
          <a:xfrm flipH="1">
            <a:off x="2039540" y="4717376"/>
            <a:ext cx="3135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Aktualizovaná metodika pre </a:t>
            </a:r>
            <a:r>
              <a:rPr kumimoji="0" lang="sk-SK" sz="10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</a:t>
            </a:r>
            <a:r>
              <a:rPr lang="sk-SK" sz="1000" dirty="0">
                <a:solidFill>
                  <a:sysClr val="window" lastClr="FFFFFF">
                    <a:lumMod val="50000"/>
                  </a:sys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ú kvalitu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9" name="Vývojový diagram: rozhodnutie 108"/>
          <p:cNvSpPr/>
          <p:nvPr/>
        </p:nvSpPr>
        <p:spPr>
          <a:xfrm>
            <a:off x="2938475" y="5333203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0" name="TextBox 168"/>
          <p:cNvSpPr txBox="1"/>
          <p:nvPr/>
        </p:nvSpPr>
        <p:spPr>
          <a:xfrm flipH="1">
            <a:off x="3125390" y="5346026"/>
            <a:ext cx="3135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Vyhlasovanie referenčných</a:t>
            </a:r>
            <a:r>
              <a:rPr kumimoji="0" lang="sk-SK" sz="1000" b="0" i="0" u="none" strike="noStrike" kern="1200" cap="none" spc="0" normalizeH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registrov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1" name="Vývojový diagram: rozhodnutie 110"/>
          <p:cNvSpPr/>
          <p:nvPr/>
        </p:nvSpPr>
        <p:spPr>
          <a:xfrm>
            <a:off x="2928950" y="5657053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2" name="TextBox 168"/>
          <p:cNvSpPr txBox="1"/>
          <p:nvPr/>
        </p:nvSpPr>
        <p:spPr>
          <a:xfrm flipH="1">
            <a:off x="3115865" y="5669876"/>
            <a:ext cx="3135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err="1">
                <a:solidFill>
                  <a:sysClr val="window" lastClr="FFFFFF">
                    <a:lumMod val="50000"/>
                  </a:sys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Pripojenie</a:t>
            </a:r>
            <a:r>
              <a:rPr lang="en-US" sz="1000" dirty="0">
                <a:solidFill>
                  <a:sysClr val="window" lastClr="FFFFFF">
                    <a:lumMod val="50000"/>
                  </a:sys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00" dirty="0" err="1">
                <a:solidFill>
                  <a:sysClr val="window" lastClr="FFFFFF">
                    <a:lumMod val="50000"/>
                  </a:sys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pou</a:t>
            </a:r>
            <a:r>
              <a:rPr lang="sk-SK" sz="1000" dirty="0" err="1">
                <a:solidFill>
                  <a:sysClr val="window" lastClr="FFFFFF">
                    <a:lumMod val="50000"/>
                  </a:sys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źívateľov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3" name="Vývojový diagram: rozhodnutie 112"/>
          <p:cNvSpPr/>
          <p:nvPr/>
        </p:nvSpPr>
        <p:spPr>
          <a:xfrm>
            <a:off x="2458376" y="4987381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4" name="TextBox 168"/>
          <p:cNvSpPr txBox="1"/>
          <p:nvPr/>
        </p:nvSpPr>
        <p:spPr>
          <a:xfrm flipH="1">
            <a:off x="2553890" y="4993601"/>
            <a:ext cx="3135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pt-BR" sz="1000" dirty="0">
                <a:solidFill>
                  <a:sysClr val="window" lastClr="FFFFFF">
                    <a:lumMod val="50000"/>
                  </a:sys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Príprava požiadaviek na zmenu legislatívy 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5" name="Vývojový diagram: rozhodnutie 114"/>
          <p:cNvSpPr/>
          <p:nvPr/>
        </p:nvSpPr>
        <p:spPr>
          <a:xfrm>
            <a:off x="4043375" y="5914228"/>
            <a:ext cx="152400" cy="270400"/>
          </a:xfrm>
          <a:prstGeom prst="flowChartDecisi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6" name="TextBox 168"/>
          <p:cNvSpPr txBox="1"/>
          <p:nvPr/>
        </p:nvSpPr>
        <p:spPr>
          <a:xfrm flipH="1">
            <a:off x="4230290" y="5927051"/>
            <a:ext cx="31359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„Jeden krát</a:t>
            </a:r>
            <a:r>
              <a:rPr kumimoji="0" lang="sk-SK" sz="1000" b="0" i="0" u="none" strike="noStrike" kern="1200" cap="none" spc="0" normalizeH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dosť</a:t>
            </a:r>
            <a:r>
              <a:rPr kumimoji="0" lang="sk-SK" sz="10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 v</a:t>
            </a:r>
            <a:r>
              <a:rPr kumimoji="0" lang="sk-SK" sz="1000" b="0" i="0" u="none" strike="noStrike" kern="1200" cap="none" spc="0" normalizeH="0" noProof="0" dirty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praxi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ovnoramenný trojuholník 5"/>
          <p:cNvSpPr/>
          <p:nvPr/>
        </p:nvSpPr>
        <p:spPr>
          <a:xfrm rot="16200000">
            <a:off x="3868970" y="4157172"/>
            <a:ext cx="246221" cy="318779"/>
          </a:xfrm>
          <a:prstGeom prst="triangl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168"/>
          <p:cNvSpPr txBox="1"/>
          <p:nvPr/>
        </p:nvSpPr>
        <p:spPr>
          <a:xfrm flipH="1">
            <a:off x="4137542" y="4193452"/>
            <a:ext cx="1280521" cy="24622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k-SK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Reformný zámer</a:t>
            </a:r>
            <a:endParaRPr kumimoji="0" lang="sk-SK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8" name="Straight Connector 97"/>
          <p:cNvCxnSpPr/>
          <p:nvPr/>
        </p:nvCxnSpPr>
        <p:spPr>
          <a:xfrm>
            <a:off x="4119103" y="1501673"/>
            <a:ext cx="11262" cy="4752088"/>
          </a:xfrm>
          <a:prstGeom prst="line">
            <a:avLst/>
          </a:prstGeom>
          <a:noFill/>
          <a:ln w="19050" cap="flat" cmpd="sng" algn="ctr">
            <a:solidFill>
              <a:srgbClr val="2980B9"/>
            </a:solidFill>
            <a:prstDash val="sysDot"/>
            <a:miter lim="800000"/>
            <a:headEnd type="oval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26544551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228600" indent="-228600">
              <a:buChar char="•"/>
            </a:pPr>
            <a:r>
              <a:rPr lang="sk-SK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Nový zákon o údajoch a budovanie dátovej ekonomiky v SR</a:t>
            </a:r>
          </a:p>
          <a:p>
            <a:pPr marL="228600" indent="-228600">
              <a:buChar char="•"/>
            </a:pPr>
            <a:endParaRPr lang="sk-SK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Realizácia </a:t>
            </a:r>
            <a:r>
              <a:rPr lang="sk-SK" b="0" dirty="0"/>
              <a:t>- legislatíva</a:t>
            </a:r>
          </a:p>
        </p:txBody>
      </p:sp>
      <p:grpSp>
        <p:nvGrpSpPr>
          <p:cNvPr id="233" name="Group 145"/>
          <p:cNvGrpSpPr>
            <a:grpSpLocks/>
          </p:cNvGrpSpPr>
          <p:nvPr/>
        </p:nvGrpSpPr>
        <p:grpSpPr bwMode="auto">
          <a:xfrm>
            <a:off x="2279027" y="4191875"/>
            <a:ext cx="1570038" cy="823799"/>
            <a:chOff x="1117346" y="5251599"/>
            <a:chExt cx="2093576" cy="823799"/>
          </a:xfrm>
        </p:grpSpPr>
        <p:cxnSp>
          <p:nvCxnSpPr>
            <p:cNvPr id="299" name="Straight Connector 147"/>
            <p:cNvCxnSpPr/>
            <p:nvPr/>
          </p:nvCxnSpPr>
          <p:spPr>
            <a:xfrm>
              <a:off x="1196731" y="5251599"/>
              <a:ext cx="1913642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300" name="TextBox 148"/>
            <p:cNvSpPr txBox="1"/>
            <p:nvPr/>
          </p:nvSpPr>
          <p:spPr>
            <a:xfrm>
              <a:off x="1117346" y="5429067"/>
              <a:ext cx="209357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12F3C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Chýbajúca klasifikácia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212F3C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dát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212F3C">
                    <a:lumMod val="50000"/>
                    <a:lumOff val="50000"/>
                  </a:srgb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4" name="Group 4"/>
          <p:cNvGrpSpPr/>
          <p:nvPr/>
        </p:nvGrpSpPr>
        <p:grpSpPr>
          <a:xfrm>
            <a:off x="6165447" y="2875655"/>
            <a:ext cx="1693092" cy="703481"/>
            <a:chOff x="4723826" y="3194387"/>
            <a:chExt cx="1693092" cy="703481"/>
          </a:xfrm>
        </p:grpSpPr>
        <p:cxnSp>
          <p:nvCxnSpPr>
            <p:cNvPr id="297" name="Straight Connector 154"/>
            <p:cNvCxnSpPr/>
            <p:nvPr/>
          </p:nvCxnSpPr>
          <p:spPr bwMode="auto">
            <a:xfrm>
              <a:off x="4852805" y="3194387"/>
              <a:ext cx="143510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98" name="TextBox 155"/>
            <p:cNvSpPr txBox="1"/>
            <p:nvPr/>
          </p:nvSpPr>
          <p:spPr bwMode="auto">
            <a:xfrm>
              <a:off x="4723826" y="3251537"/>
              <a:ext cx="1693092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Problematické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zdieľanie dát v rámci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verejnej správy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35" name="Group 5"/>
          <p:cNvGrpSpPr/>
          <p:nvPr/>
        </p:nvGrpSpPr>
        <p:grpSpPr>
          <a:xfrm>
            <a:off x="8201297" y="2875642"/>
            <a:ext cx="1487390" cy="831014"/>
            <a:chOff x="6759676" y="3194374"/>
            <a:chExt cx="1487390" cy="831014"/>
          </a:xfrm>
        </p:grpSpPr>
        <p:sp>
          <p:nvSpPr>
            <p:cNvPr id="295" name="TextBox 199"/>
            <p:cNvSpPr txBox="1"/>
            <p:nvPr/>
          </p:nvSpPr>
          <p:spPr bwMode="auto">
            <a:xfrm>
              <a:off x="6759676" y="3194391"/>
              <a:ext cx="148431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Nedostatočná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podpora nových biznis modelov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(big </a:t>
              </a:r>
              <a:r>
                <a:rPr kumimoji="0" lang="sk-SK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data</a:t>
              </a: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kumimoji="0" lang="sk-SK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MyData</a:t>
              </a: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)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cxnSp>
          <p:nvCxnSpPr>
            <p:cNvPr id="296" name="Straight Connector 305"/>
            <p:cNvCxnSpPr/>
            <p:nvPr/>
          </p:nvCxnSpPr>
          <p:spPr bwMode="auto">
            <a:xfrm>
              <a:off x="6811965" y="3194374"/>
              <a:ext cx="143510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236" name="Group 2"/>
          <p:cNvGrpSpPr/>
          <p:nvPr/>
        </p:nvGrpSpPr>
        <p:grpSpPr>
          <a:xfrm>
            <a:off x="4245808" y="2865687"/>
            <a:ext cx="1477317" cy="746093"/>
            <a:chOff x="2804187" y="3184419"/>
            <a:chExt cx="1477317" cy="746093"/>
          </a:xfrm>
        </p:grpSpPr>
        <p:cxnSp>
          <p:nvCxnSpPr>
            <p:cNvPr id="293" name="Straight Connector 161"/>
            <p:cNvCxnSpPr/>
            <p:nvPr/>
          </p:nvCxnSpPr>
          <p:spPr bwMode="auto">
            <a:xfrm>
              <a:off x="2846403" y="3184419"/>
              <a:ext cx="1435101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294" name="TextBox 306"/>
            <p:cNvSpPr txBox="1"/>
            <p:nvPr/>
          </p:nvSpPr>
          <p:spPr bwMode="auto">
            <a:xfrm>
              <a:off x="2804187" y="3284181"/>
              <a:ext cx="145919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Zlepšenie licenčného modelu</a:t>
              </a: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37" name="Oval 31"/>
          <p:cNvSpPr/>
          <p:nvPr/>
        </p:nvSpPr>
        <p:spPr>
          <a:xfrm>
            <a:off x="2729084" y="2085080"/>
            <a:ext cx="693737" cy="692150"/>
          </a:xfrm>
          <a:prstGeom prst="ellipse">
            <a:avLst/>
          </a:prstGeom>
          <a:solidFill>
            <a:srgbClr val="212F3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8" name="Oval 37"/>
          <p:cNvSpPr/>
          <p:nvPr/>
        </p:nvSpPr>
        <p:spPr>
          <a:xfrm>
            <a:off x="6694474" y="2085080"/>
            <a:ext cx="693737" cy="692150"/>
          </a:xfrm>
          <a:prstGeom prst="ellipse">
            <a:avLst/>
          </a:prstGeom>
          <a:solidFill>
            <a:srgbClr val="2C3F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9" name="Oval 40"/>
          <p:cNvSpPr/>
          <p:nvPr/>
        </p:nvSpPr>
        <p:spPr>
          <a:xfrm>
            <a:off x="8596484" y="2085080"/>
            <a:ext cx="693737" cy="692150"/>
          </a:xfrm>
          <a:prstGeom prst="ellipse">
            <a:avLst/>
          </a:prstGeom>
          <a:solidFill>
            <a:srgbClr val="50739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0" name="Oval 43"/>
          <p:cNvSpPr/>
          <p:nvPr/>
        </p:nvSpPr>
        <p:spPr>
          <a:xfrm>
            <a:off x="4629334" y="2075110"/>
            <a:ext cx="692150" cy="692150"/>
          </a:xfrm>
          <a:prstGeom prst="ellipse">
            <a:avLst/>
          </a:prstGeom>
          <a:solidFill>
            <a:srgbClr val="3E597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1" name="Freeform 22"/>
          <p:cNvSpPr>
            <a:spLocks noEditPoints="1"/>
          </p:cNvSpPr>
          <p:nvPr/>
        </p:nvSpPr>
        <p:spPr bwMode="auto">
          <a:xfrm>
            <a:off x="8784602" y="2299316"/>
            <a:ext cx="315913" cy="228600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lIns="68580" tIns="34290" rIns="68580" bIns="3429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2" name="Group 59"/>
          <p:cNvGrpSpPr/>
          <p:nvPr/>
        </p:nvGrpSpPr>
        <p:grpSpPr>
          <a:xfrm>
            <a:off x="4850641" y="2263734"/>
            <a:ext cx="249532" cy="249332"/>
            <a:chOff x="6350" y="4763"/>
            <a:chExt cx="1978025" cy="1976437"/>
          </a:xfrm>
          <a:solidFill>
            <a:sysClr val="window" lastClr="FFFFFF"/>
          </a:solidFill>
        </p:grpSpPr>
        <p:sp>
          <p:nvSpPr>
            <p:cNvPr id="283" name="Freeform 25"/>
            <p:cNvSpPr>
              <a:spLocks noEditPoints="1"/>
            </p:cNvSpPr>
            <p:nvPr/>
          </p:nvSpPr>
          <p:spPr bwMode="auto">
            <a:xfrm>
              <a:off x="6350" y="4763"/>
              <a:ext cx="1978025" cy="1976437"/>
            </a:xfrm>
            <a:custGeom>
              <a:avLst/>
              <a:gdLst>
                <a:gd name="T0" fmla="*/ 480 w 524"/>
                <a:gd name="T1" fmla="*/ 49 h 524"/>
                <a:gd name="T2" fmla="*/ 409 w 524"/>
                <a:gd name="T3" fmla="*/ 49 h 524"/>
                <a:gd name="T4" fmla="*/ 409 w 524"/>
                <a:gd name="T5" fmla="*/ 16 h 524"/>
                <a:gd name="T6" fmla="*/ 393 w 524"/>
                <a:gd name="T7" fmla="*/ 0 h 524"/>
                <a:gd name="T8" fmla="*/ 377 w 524"/>
                <a:gd name="T9" fmla="*/ 16 h 524"/>
                <a:gd name="T10" fmla="*/ 377 w 524"/>
                <a:gd name="T11" fmla="*/ 49 h 524"/>
                <a:gd name="T12" fmla="*/ 278 w 524"/>
                <a:gd name="T13" fmla="*/ 49 h 524"/>
                <a:gd name="T14" fmla="*/ 278 w 524"/>
                <a:gd name="T15" fmla="*/ 16 h 524"/>
                <a:gd name="T16" fmla="*/ 262 w 524"/>
                <a:gd name="T17" fmla="*/ 0 h 524"/>
                <a:gd name="T18" fmla="*/ 246 w 524"/>
                <a:gd name="T19" fmla="*/ 16 h 524"/>
                <a:gd name="T20" fmla="*/ 246 w 524"/>
                <a:gd name="T21" fmla="*/ 49 h 524"/>
                <a:gd name="T22" fmla="*/ 147 w 524"/>
                <a:gd name="T23" fmla="*/ 49 h 524"/>
                <a:gd name="T24" fmla="*/ 147 w 524"/>
                <a:gd name="T25" fmla="*/ 16 h 524"/>
                <a:gd name="T26" fmla="*/ 131 w 524"/>
                <a:gd name="T27" fmla="*/ 0 h 524"/>
                <a:gd name="T28" fmla="*/ 115 w 524"/>
                <a:gd name="T29" fmla="*/ 16 h 524"/>
                <a:gd name="T30" fmla="*/ 115 w 524"/>
                <a:gd name="T31" fmla="*/ 49 h 524"/>
                <a:gd name="T32" fmla="*/ 44 w 524"/>
                <a:gd name="T33" fmla="*/ 49 h 524"/>
                <a:gd name="T34" fmla="*/ 0 w 524"/>
                <a:gd name="T35" fmla="*/ 93 h 524"/>
                <a:gd name="T36" fmla="*/ 0 w 524"/>
                <a:gd name="T37" fmla="*/ 480 h 524"/>
                <a:gd name="T38" fmla="*/ 44 w 524"/>
                <a:gd name="T39" fmla="*/ 524 h 524"/>
                <a:gd name="T40" fmla="*/ 480 w 524"/>
                <a:gd name="T41" fmla="*/ 524 h 524"/>
                <a:gd name="T42" fmla="*/ 524 w 524"/>
                <a:gd name="T43" fmla="*/ 480 h 524"/>
                <a:gd name="T44" fmla="*/ 524 w 524"/>
                <a:gd name="T45" fmla="*/ 93 h 524"/>
                <a:gd name="T46" fmla="*/ 480 w 524"/>
                <a:gd name="T47" fmla="*/ 49 h 524"/>
                <a:gd name="T48" fmla="*/ 491 w 524"/>
                <a:gd name="T49" fmla="*/ 480 h 524"/>
                <a:gd name="T50" fmla="*/ 480 w 524"/>
                <a:gd name="T51" fmla="*/ 491 h 524"/>
                <a:gd name="T52" fmla="*/ 44 w 524"/>
                <a:gd name="T53" fmla="*/ 491 h 524"/>
                <a:gd name="T54" fmla="*/ 33 w 524"/>
                <a:gd name="T55" fmla="*/ 480 h 524"/>
                <a:gd name="T56" fmla="*/ 33 w 524"/>
                <a:gd name="T57" fmla="*/ 93 h 524"/>
                <a:gd name="T58" fmla="*/ 44 w 524"/>
                <a:gd name="T59" fmla="*/ 82 h 524"/>
                <a:gd name="T60" fmla="*/ 115 w 524"/>
                <a:gd name="T61" fmla="*/ 82 h 524"/>
                <a:gd name="T62" fmla="*/ 115 w 524"/>
                <a:gd name="T63" fmla="*/ 115 h 524"/>
                <a:gd name="T64" fmla="*/ 131 w 524"/>
                <a:gd name="T65" fmla="*/ 131 h 524"/>
                <a:gd name="T66" fmla="*/ 147 w 524"/>
                <a:gd name="T67" fmla="*/ 115 h 524"/>
                <a:gd name="T68" fmla="*/ 147 w 524"/>
                <a:gd name="T69" fmla="*/ 82 h 524"/>
                <a:gd name="T70" fmla="*/ 246 w 524"/>
                <a:gd name="T71" fmla="*/ 82 h 524"/>
                <a:gd name="T72" fmla="*/ 246 w 524"/>
                <a:gd name="T73" fmla="*/ 115 h 524"/>
                <a:gd name="T74" fmla="*/ 262 w 524"/>
                <a:gd name="T75" fmla="*/ 131 h 524"/>
                <a:gd name="T76" fmla="*/ 278 w 524"/>
                <a:gd name="T77" fmla="*/ 115 h 524"/>
                <a:gd name="T78" fmla="*/ 278 w 524"/>
                <a:gd name="T79" fmla="*/ 82 h 524"/>
                <a:gd name="T80" fmla="*/ 377 w 524"/>
                <a:gd name="T81" fmla="*/ 82 h 524"/>
                <a:gd name="T82" fmla="*/ 377 w 524"/>
                <a:gd name="T83" fmla="*/ 115 h 524"/>
                <a:gd name="T84" fmla="*/ 393 w 524"/>
                <a:gd name="T85" fmla="*/ 131 h 524"/>
                <a:gd name="T86" fmla="*/ 409 w 524"/>
                <a:gd name="T87" fmla="*/ 115 h 524"/>
                <a:gd name="T88" fmla="*/ 409 w 524"/>
                <a:gd name="T89" fmla="*/ 82 h 524"/>
                <a:gd name="T90" fmla="*/ 480 w 524"/>
                <a:gd name="T91" fmla="*/ 82 h 524"/>
                <a:gd name="T92" fmla="*/ 491 w 524"/>
                <a:gd name="T93" fmla="*/ 93 h 524"/>
                <a:gd name="T94" fmla="*/ 491 w 524"/>
                <a:gd name="T95" fmla="*/ 480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4" h="524">
                  <a:moveTo>
                    <a:pt x="480" y="49"/>
                  </a:moveTo>
                  <a:cubicBezTo>
                    <a:pt x="409" y="49"/>
                    <a:pt x="409" y="49"/>
                    <a:pt x="409" y="49"/>
                  </a:cubicBezTo>
                  <a:cubicBezTo>
                    <a:pt x="409" y="16"/>
                    <a:pt x="409" y="16"/>
                    <a:pt x="409" y="16"/>
                  </a:cubicBezTo>
                  <a:cubicBezTo>
                    <a:pt x="409" y="7"/>
                    <a:pt x="402" y="0"/>
                    <a:pt x="393" y="0"/>
                  </a:cubicBezTo>
                  <a:cubicBezTo>
                    <a:pt x="384" y="0"/>
                    <a:pt x="377" y="7"/>
                    <a:pt x="377" y="16"/>
                  </a:cubicBezTo>
                  <a:cubicBezTo>
                    <a:pt x="377" y="49"/>
                    <a:pt x="377" y="49"/>
                    <a:pt x="377" y="49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78" y="7"/>
                    <a:pt x="271" y="0"/>
                    <a:pt x="262" y="0"/>
                  </a:cubicBezTo>
                  <a:cubicBezTo>
                    <a:pt x="253" y="0"/>
                    <a:pt x="246" y="7"/>
                    <a:pt x="246" y="16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147" y="49"/>
                    <a:pt x="147" y="49"/>
                    <a:pt x="147" y="49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7" y="7"/>
                    <a:pt x="140" y="0"/>
                    <a:pt x="131" y="0"/>
                  </a:cubicBezTo>
                  <a:cubicBezTo>
                    <a:pt x="122" y="0"/>
                    <a:pt x="115" y="7"/>
                    <a:pt x="115" y="16"/>
                  </a:cubicBezTo>
                  <a:cubicBezTo>
                    <a:pt x="115" y="49"/>
                    <a:pt x="115" y="49"/>
                    <a:pt x="11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20" y="49"/>
                    <a:pt x="0" y="69"/>
                    <a:pt x="0" y="93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0" y="504"/>
                    <a:pt x="20" y="524"/>
                    <a:pt x="44" y="524"/>
                  </a:cubicBezTo>
                  <a:cubicBezTo>
                    <a:pt x="480" y="524"/>
                    <a:pt x="480" y="524"/>
                    <a:pt x="480" y="524"/>
                  </a:cubicBezTo>
                  <a:cubicBezTo>
                    <a:pt x="504" y="524"/>
                    <a:pt x="524" y="504"/>
                    <a:pt x="524" y="480"/>
                  </a:cubicBezTo>
                  <a:cubicBezTo>
                    <a:pt x="524" y="93"/>
                    <a:pt x="524" y="93"/>
                    <a:pt x="524" y="93"/>
                  </a:cubicBezTo>
                  <a:cubicBezTo>
                    <a:pt x="524" y="69"/>
                    <a:pt x="504" y="49"/>
                    <a:pt x="480" y="49"/>
                  </a:cubicBezTo>
                  <a:close/>
                  <a:moveTo>
                    <a:pt x="491" y="480"/>
                  </a:moveTo>
                  <a:cubicBezTo>
                    <a:pt x="491" y="486"/>
                    <a:pt x="486" y="491"/>
                    <a:pt x="480" y="491"/>
                  </a:cubicBezTo>
                  <a:cubicBezTo>
                    <a:pt x="44" y="491"/>
                    <a:pt x="44" y="491"/>
                    <a:pt x="44" y="491"/>
                  </a:cubicBezTo>
                  <a:cubicBezTo>
                    <a:pt x="38" y="491"/>
                    <a:pt x="33" y="486"/>
                    <a:pt x="33" y="480"/>
                  </a:cubicBezTo>
                  <a:cubicBezTo>
                    <a:pt x="33" y="93"/>
                    <a:pt x="33" y="93"/>
                    <a:pt x="33" y="93"/>
                  </a:cubicBezTo>
                  <a:cubicBezTo>
                    <a:pt x="33" y="87"/>
                    <a:pt x="38" y="82"/>
                    <a:pt x="44" y="82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115" y="115"/>
                    <a:pt x="115" y="115"/>
                    <a:pt x="115" y="115"/>
                  </a:cubicBezTo>
                  <a:cubicBezTo>
                    <a:pt x="115" y="124"/>
                    <a:pt x="122" y="131"/>
                    <a:pt x="131" y="131"/>
                  </a:cubicBezTo>
                  <a:cubicBezTo>
                    <a:pt x="140" y="131"/>
                    <a:pt x="147" y="124"/>
                    <a:pt x="147" y="115"/>
                  </a:cubicBezTo>
                  <a:cubicBezTo>
                    <a:pt x="147" y="82"/>
                    <a:pt x="147" y="82"/>
                    <a:pt x="147" y="82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115"/>
                    <a:pt x="246" y="115"/>
                    <a:pt x="246" y="115"/>
                  </a:cubicBezTo>
                  <a:cubicBezTo>
                    <a:pt x="246" y="124"/>
                    <a:pt x="253" y="131"/>
                    <a:pt x="262" y="131"/>
                  </a:cubicBezTo>
                  <a:cubicBezTo>
                    <a:pt x="271" y="131"/>
                    <a:pt x="278" y="124"/>
                    <a:pt x="278" y="115"/>
                  </a:cubicBezTo>
                  <a:cubicBezTo>
                    <a:pt x="278" y="82"/>
                    <a:pt x="278" y="82"/>
                    <a:pt x="278" y="82"/>
                  </a:cubicBezTo>
                  <a:cubicBezTo>
                    <a:pt x="377" y="82"/>
                    <a:pt x="377" y="82"/>
                    <a:pt x="377" y="82"/>
                  </a:cubicBezTo>
                  <a:cubicBezTo>
                    <a:pt x="377" y="115"/>
                    <a:pt x="377" y="115"/>
                    <a:pt x="377" y="115"/>
                  </a:cubicBezTo>
                  <a:cubicBezTo>
                    <a:pt x="377" y="124"/>
                    <a:pt x="384" y="131"/>
                    <a:pt x="393" y="131"/>
                  </a:cubicBezTo>
                  <a:cubicBezTo>
                    <a:pt x="402" y="131"/>
                    <a:pt x="409" y="124"/>
                    <a:pt x="409" y="115"/>
                  </a:cubicBezTo>
                  <a:cubicBezTo>
                    <a:pt x="409" y="82"/>
                    <a:pt x="409" y="82"/>
                    <a:pt x="409" y="82"/>
                  </a:cubicBezTo>
                  <a:cubicBezTo>
                    <a:pt x="480" y="82"/>
                    <a:pt x="480" y="82"/>
                    <a:pt x="480" y="82"/>
                  </a:cubicBezTo>
                  <a:cubicBezTo>
                    <a:pt x="486" y="82"/>
                    <a:pt x="491" y="87"/>
                    <a:pt x="491" y="93"/>
                  </a:cubicBezTo>
                  <a:lnTo>
                    <a:pt x="491" y="4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4" name="Rectangle 26"/>
            <p:cNvSpPr>
              <a:spLocks noChangeArrowheads="1"/>
            </p:cNvSpPr>
            <p:nvPr/>
          </p:nvSpPr>
          <p:spPr bwMode="auto">
            <a:xfrm>
              <a:off x="441325" y="747713"/>
              <a:ext cx="244475" cy="185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5" name="Rectangle 27"/>
            <p:cNvSpPr>
              <a:spLocks noChangeArrowheads="1"/>
            </p:cNvSpPr>
            <p:nvPr/>
          </p:nvSpPr>
          <p:spPr bwMode="auto">
            <a:xfrm>
              <a:off x="441325" y="1054100"/>
              <a:ext cx="244475" cy="187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6" name="Rectangle 28"/>
            <p:cNvSpPr>
              <a:spLocks noChangeArrowheads="1"/>
            </p:cNvSpPr>
            <p:nvPr/>
          </p:nvSpPr>
          <p:spPr bwMode="auto">
            <a:xfrm>
              <a:off x="441325" y="1362075"/>
              <a:ext cx="244475" cy="185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7" name="Rectangle 29"/>
            <p:cNvSpPr>
              <a:spLocks noChangeArrowheads="1"/>
            </p:cNvSpPr>
            <p:nvPr/>
          </p:nvSpPr>
          <p:spPr bwMode="auto">
            <a:xfrm>
              <a:off x="871538" y="1362075"/>
              <a:ext cx="249238" cy="185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8" name="Rectangle 30"/>
            <p:cNvSpPr>
              <a:spLocks noChangeArrowheads="1"/>
            </p:cNvSpPr>
            <p:nvPr/>
          </p:nvSpPr>
          <p:spPr bwMode="auto">
            <a:xfrm>
              <a:off x="871538" y="1054100"/>
              <a:ext cx="249238" cy="187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9" name="Rectangle 31"/>
            <p:cNvSpPr>
              <a:spLocks noChangeArrowheads="1"/>
            </p:cNvSpPr>
            <p:nvPr/>
          </p:nvSpPr>
          <p:spPr bwMode="auto">
            <a:xfrm>
              <a:off x="871538" y="747713"/>
              <a:ext cx="249238" cy="185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0" name="Rectangle 32"/>
            <p:cNvSpPr>
              <a:spLocks noChangeArrowheads="1"/>
            </p:cNvSpPr>
            <p:nvPr/>
          </p:nvSpPr>
          <p:spPr bwMode="auto">
            <a:xfrm>
              <a:off x="1304925" y="1362075"/>
              <a:ext cx="246063" cy="185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1" name="Rectangle 33"/>
            <p:cNvSpPr>
              <a:spLocks noChangeArrowheads="1"/>
            </p:cNvSpPr>
            <p:nvPr/>
          </p:nvSpPr>
          <p:spPr bwMode="auto">
            <a:xfrm>
              <a:off x="1304925" y="1054100"/>
              <a:ext cx="246063" cy="187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2" name="Rectangle 34"/>
            <p:cNvSpPr>
              <a:spLocks noChangeArrowheads="1"/>
            </p:cNvSpPr>
            <p:nvPr/>
          </p:nvSpPr>
          <p:spPr bwMode="auto">
            <a:xfrm>
              <a:off x="1304925" y="747713"/>
              <a:ext cx="246063" cy="185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3" name="Group 71"/>
          <p:cNvGrpSpPr/>
          <p:nvPr/>
        </p:nvGrpSpPr>
        <p:grpSpPr>
          <a:xfrm>
            <a:off x="2940555" y="2314625"/>
            <a:ext cx="248570" cy="233060"/>
            <a:chOff x="7938" y="1588"/>
            <a:chExt cx="3867150" cy="3625850"/>
          </a:xfrm>
          <a:solidFill>
            <a:sysClr val="window" lastClr="FFFFFF"/>
          </a:solidFill>
        </p:grpSpPr>
        <p:sp>
          <p:nvSpPr>
            <p:cNvPr id="274" name="Freeform 9"/>
            <p:cNvSpPr>
              <a:spLocks noEditPoints="1"/>
            </p:cNvSpPr>
            <p:nvPr/>
          </p:nvSpPr>
          <p:spPr bwMode="auto">
            <a:xfrm>
              <a:off x="7938" y="1588"/>
              <a:ext cx="3867150" cy="3625850"/>
            </a:xfrm>
            <a:custGeom>
              <a:avLst/>
              <a:gdLst>
                <a:gd name="T0" fmla="*/ 1009 w 1028"/>
                <a:gd name="T1" fmla="*/ 212 h 964"/>
                <a:gd name="T2" fmla="*/ 817 w 1028"/>
                <a:gd name="T3" fmla="*/ 19 h 964"/>
                <a:gd name="T4" fmla="*/ 771 w 1028"/>
                <a:gd name="T5" fmla="*/ 0 h 964"/>
                <a:gd name="T6" fmla="*/ 96 w 1028"/>
                <a:gd name="T7" fmla="*/ 0 h 964"/>
                <a:gd name="T8" fmla="*/ 0 w 1028"/>
                <a:gd name="T9" fmla="*/ 96 h 964"/>
                <a:gd name="T10" fmla="*/ 0 w 1028"/>
                <a:gd name="T11" fmla="*/ 868 h 964"/>
                <a:gd name="T12" fmla="*/ 96 w 1028"/>
                <a:gd name="T13" fmla="*/ 964 h 964"/>
                <a:gd name="T14" fmla="*/ 932 w 1028"/>
                <a:gd name="T15" fmla="*/ 964 h 964"/>
                <a:gd name="T16" fmla="*/ 1028 w 1028"/>
                <a:gd name="T17" fmla="*/ 868 h 964"/>
                <a:gd name="T18" fmla="*/ 1028 w 1028"/>
                <a:gd name="T19" fmla="*/ 257 h 964"/>
                <a:gd name="T20" fmla="*/ 1009 w 1028"/>
                <a:gd name="T21" fmla="*/ 212 h 964"/>
                <a:gd name="T22" fmla="*/ 964 w 1028"/>
                <a:gd name="T23" fmla="*/ 868 h 964"/>
                <a:gd name="T24" fmla="*/ 932 w 1028"/>
                <a:gd name="T25" fmla="*/ 900 h 964"/>
                <a:gd name="T26" fmla="*/ 96 w 1028"/>
                <a:gd name="T27" fmla="*/ 900 h 964"/>
                <a:gd name="T28" fmla="*/ 64 w 1028"/>
                <a:gd name="T29" fmla="*/ 868 h 964"/>
                <a:gd name="T30" fmla="*/ 64 w 1028"/>
                <a:gd name="T31" fmla="*/ 96 h 964"/>
                <a:gd name="T32" fmla="*/ 96 w 1028"/>
                <a:gd name="T33" fmla="*/ 64 h 964"/>
                <a:gd name="T34" fmla="*/ 739 w 1028"/>
                <a:gd name="T35" fmla="*/ 64 h 964"/>
                <a:gd name="T36" fmla="*/ 739 w 1028"/>
                <a:gd name="T37" fmla="*/ 193 h 964"/>
                <a:gd name="T38" fmla="*/ 739 w 1028"/>
                <a:gd name="T39" fmla="*/ 193 h 964"/>
                <a:gd name="T40" fmla="*/ 835 w 1028"/>
                <a:gd name="T41" fmla="*/ 289 h 964"/>
                <a:gd name="T42" fmla="*/ 868 w 1028"/>
                <a:gd name="T43" fmla="*/ 289 h 964"/>
                <a:gd name="T44" fmla="*/ 964 w 1028"/>
                <a:gd name="T45" fmla="*/ 289 h 964"/>
                <a:gd name="T46" fmla="*/ 964 w 1028"/>
                <a:gd name="T47" fmla="*/ 868 h 964"/>
                <a:gd name="T48" fmla="*/ 868 w 1028"/>
                <a:gd name="T49" fmla="*/ 257 h 964"/>
                <a:gd name="T50" fmla="*/ 835 w 1028"/>
                <a:gd name="T51" fmla="*/ 257 h 964"/>
                <a:gd name="T52" fmla="*/ 771 w 1028"/>
                <a:gd name="T53" fmla="*/ 193 h 964"/>
                <a:gd name="T54" fmla="*/ 771 w 1028"/>
                <a:gd name="T55" fmla="*/ 193 h 964"/>
                <a:gd name="T56" fmla="*/ 771 w 1028"/>
                <a:gd name="T57" fmla="*/ 64 h 964"/>
                <a:gd name="T58" fmla="*/ 964 w 1028"/>
                <a:gd name="T59" fmla="*/ 257 h 964"/>
                <a:gd name="T60" fmla="*/ 868 w 1028"/>
                <a:gd name="T61" fmla="*/ 2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28" h="964">
                  <a:moveTo>
                    <a:pt x="1009" y="212"/>
                  </a:moveTo>
                  <a:cubicBezTo>
                    <a:pt x="817" y="19"/>
                    <a:pt x="817" y="19"/>
                    <a:pt x="817" y="19"/>
                  </a:cubicBezTo>
                  <a:cubicBezTo>
                    <a:pt x="805" y="7"/>
                    <a:pt x="788" y="0"/>
                    <a:pt x="771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868"/>
                    <a:pt x="0" y="868"/>
                    <a:pt x="0" y="868"/>
                  </a:cubicBezTo>
                  <a:cubicBezTo>
                    <a:pt x="0" y="921"/>
                    <a:pt x="43" y="964"/>
                    <a:pt x="96" y="964"/>
                  </a:cubicBezTo>
                  <a:cubicBezTo>
                    <a:pt x="932" y="964"/>
                    <a:pt x="932" y="964"/>
                    <a:pt x="932" y="964"/>
                  </a:cubicBezTo>
                  <a:cubicBezTo>
                    <a:pt x="985" y="964"/>
                    <a:pt x="1028" y="921"/>
                    <a:pt x="1028" y="868"/>
                  </a:cubicBezTo>
                  <a:cubicBezTo>
                    <a:pt x="1028" y="257"/>
                    <a:pt x="1028" y="257"/>
                    <a:pt x="1028" y="257"/>
                  </a:cubicBezTo>
                  <a:cubicBezTo>
                    <a:pt x="1028" y="240"/>
                    <a:pt x="1022" y="224"/>
                    <a:pt x="1009" y="212"/>
                  </a:cubicBezTo>
                  <a:close/>
                  <a:moveTo>
                    <a:pt x="964" y="868"/>
                  </a:moveTo>
                  <a:cubicBezTo>
                    <a:pt x="964" y="885"/>
                    <a:pt x="950" y="900"/>
                    <a:pt x="932" y="900"/>
                  </a:cubicBezTo>
                  <a:cubicBezTo>
                    <a:pt x="96" y="900"/>
                    <a:pt x="96" y="900"/>
                    <a:pt x="96" y="900"/>
                  </a:cubicBezTo>
                  <a:cubicBezTo>
                    <a:pt x="79" y="900"/>
                    <a:pt x="64" y="885"/>
                    <a:pt x="64" y="868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79"/>
                    <a:pt x="79" y="64"/>
                    <a:pt x="96" y="64"/>
                  </a:cubicBezTo>
                  <a:cubicBezTo>
                    <a:pt x="739" y="64"/>
                    <a:pt x="739" y="64"/>
                    <a:pt x="739" y="64"/>
                  </a:cubicBezTo>
                  <a:cubicBezTo>
                    <a:pt x="739" y="193"/>
                    <a:pt x="739" y="193"/>
                    <a:pt x="739" y="193"/>
                  </a:cubicBezTo>
                  <a:cubicBezTo>
                    <a:pt x="739" y="193"/>
                    <a:pt x="739" y="193"/>
                    <a:pt x="739" y="193"/>
                  </a:cubicBezTo>
                  <a:cubicBezTo>
                    <a:pt x="739" y="246"/>
                    <a:pt x="782" y="289"/>
                    <a:pt x="835" y="289"/>
                  </a:cubicBezTo>
                  <a:cubicBezTo>
                    <a:pt x="868" y="289"/>
                    <a:pt x="868" y="289"/>
                    <a:pt x="868" y="289"/>
                  </a:cubicBezTo>
                  <a:cubicBezTo>
                    <a:pt x="964" y="289"/>
                    <a:pt x="964" y="289"/>
                    <a:pt x="964" y="289"/>
                  </a:cubicBezTo>
                  <a:lnTo>
                    <a:pt x="964" y="868"/>
                  </a:lnTo>
                  <a:close/>
                  <a:moveTo>
                    <a:pt x="868" y="257"/>
                  </a:moveTo>
                  <a:cubicBezTo>
                    <a:pt x="835" y="257"/>
                    <a:pt x="835" y="257"/>
                    <a:pt x="835" y="257"/>
                  </a:cubicBezTo>
                  <a:cubicBezTo>
                    <a:pt x="800" y="257"/>
                    <a:pt x="771" y="228"/>
                    <a:pt x="771" y="193"/>
                  </a:cubicBezTo>
                  <a:cubicBezTo>
                    <a:pt x="771" y="193"/>
                    <a:pt x="771" y="193"/>
                    <a:pt x="771" y="193"/>
                  </a:cubicBezTo>
                  <a:cubicBezTo>
                    <a:pt x="771" y="64"/>
                    <a:pt x="771" y="64"/>
                    <a:pt x="771" y="64"/>
                  </a:cubicBezTo>
                  <a:cubicBezTo>
                    <a:pt x="964" y="257"/>
                    <a:pt x="964" y="257"/>
                    <a:pt x="964" y="257"/>
                  </a:cubicBezTo>
                  <a:lnTo>
                    <a:pt x="868" y="2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5" name="Freeform 10"/>
            <p:cNvSpPr>
              <a:spLocks/>
            </p:cNvSpPr>
            <p:nvPr/>
          </p:nvSpPr>
          <p:spPr bwMode="auto">
            <a:xfrm>
              <a:off x="1820863" y="727076"/>
              <a:ext cx="727075" cy="120650"/>
            </a:xfrm>
            <a:custGeom>
              <a:avLst/>
              <a:gdLst>
                <a:gd name="T0" fmla="*/ 16 w 193"/>
                <a:gd name="T1" fmla="*/ 32 h 32"/>
                <a:gd name="T2" fmla="*/ 177 w 193"/>
                <a:gd name="T3" fmla="*/ 32 h 32"/>
                <a:gd name="T4" fmla="*/ 193 w 193"/>
                <a:gd name="T5" fmla="*/ 16 h 32"/>
                <a:gd name="T6" fmla="*/ 177 w 193"/>
                <a:gd name="T7" fmla="*/ 0 h 32"/>
                <a:gd name="T8" fmla="*/ 16 w 193"/>
                <a:gd name="T9" fmla="*/ 0 h 32"/>
                <a:gd name="T10" fmla="*/ 0 w 193"/>
                <a:gd name="T11" fmla="*/ 16 h 32"/>
                <a:gd name="T12" fmla="*/ 16 w 193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32">
                  <a:moveTo>
                    <a:pt x="16" y="32"/>
                  </a:moveTo>
                  <a:cubicBezTo>
                    <a:pt x="177" y="32"/>
                    <a:pt x="177" y="32"/>
                    <a:pt x="177" y="32"/>
                  </a:cubicBezTo>
                  <a:cubicBezTo>
                    <a:pt x="186" y="32"/>
                    <a:pt x="193" y="25"/>
                    <a:pt x="193" y="16"/>
                  </a:cubicBezTo>
                  <a:cubicBezTo>
                    <a:pt x="193" y="7"/>
                    <a:pt x="186" y="0"/>
                    <a:pt x="17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6" name="Freeform 11"/>
            <p:cNvSpPr>
              <a:spLocks/>
            </p:cNvSpPr>
            <p:nvPr/>
          </p:nvSpPr>
          <p:spPr bwMode="auto">
            <a:xfrm>
              <a:off x="1820863" y="1089026"/>
              <a:ext cx="727075" cy="120650"/>
            </a:xfrm>
            <a:custGeom>
              <a:avLst/>
              <a:gdLst>
                <a:gd name="T0" fmla="*/ 16 w 193"/>
                <a:gd name="T1" fmla="*/ 32 h 32"/>
                <a:gd name="T2" fmla="*/ 177 w 193"/>
                <a:gd name="T3" fmla="*/ 32 h 32"/>
                <a:gd name="T4" fmla="*/ 193 w 193"/>
                <a:gd name="T5" fmla="*/ 16 h 32"/>
                <a:gd name="T6" fmla="*/ 177 w 193"/>
                <a:gd name="T7" fmla="*/ 0 h 32"/>
                <a:gd name="T8" fmla="*/ 16 w 193"/>
                <a:gd name="T9" fmla="*/ 0 h 32"/>
                <a:gd name="T10" fmla="*/ 0 w 193"/>
                <a:gd name="T11" fmla="*/ 16 h 32"/>
                <a:gd name="T12" fmla="*/ 16 w 193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32">
                  <a:moveTo>
                    <a:pt x="16" y="32"/>
                  </a:moveTo>
                  <a:cubicBezTo>
                    <a:pt x="177" y="32"/>
                    <a:pt x="177" y="32"/>
                    <a:pt x="177" y="32"/>
                  </a:cubicBezTo>
                  <a:cubicBezTo>
                    <a:pt x="186" y="32"/>
                    <a:pt x="193" y="25"/>
                    <a:pt x="193" y="16"/>
                  </a:cubicBezTo>
                  <a:cubicBezTo>
                    <a:pt x="193" y="7"/>
                    <a:pt x="186" y="0"/>
                    <a:pt x="17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7" name="Freeform 12"/>
            <p:cNvSpPr>
              <a:spLocks/>
            </p:cNvSpPr>
            <p:nvPr/>
          </p:nvSpPr>
          <p:spPr bwMode="auto">
            <a:xfrm>
              <a:off x="1820863" y="1454151"/>
              <a:ext cx="1573213" cy="120650"/>
            </a:xfrm>
            <a:custGeom>
              <a:avLst/>
              <a:gdLst>
                <a:gd name="T0" fmla="*/ 0 w 418"/>
                <a:gd name="T1" fmla="*/ 16 h 32"/>
                <a:gd name="T2" fmla="*/ 16 w 418"/>
                <a:gd name="T3" fmla="*/ 32 h 32"/>
                <a:gd name="T4" fmla="*/ 402 w 418"/>
                <a:gd name="T5" fmla="*/ 32 h 32"/>
                <a:gd name="T6" fmla="*/ 418 w 418"/>
                <a:gd name="T7" fmla="*/ 16 h 32"/>
                <a:gd name="T8" fmla="*/ 402 w 418"/>
                <a:gd name="T9" fmla="*/ 0 h 32"/>
                <a:gd name="T10" fmla="*/ 16 w 418"/>
                <a:gd name="T11" fmla="*/ 0 h 32"/>
                <a:gd name="T12" fmla="*/ 0 w 418"/>
                <a:gd name="T13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8" h="32">
                  <a:moveTo>
                    <a:pt x="0" y="16"/>
                  </a:moveTo>
                  <a:cubicBezTo>
                    <a:pt x="0" y="25"/>
                    <a:pt x="7" y="32"/>
                    <a:pt x="16" y="32"/>
                  </a:cubicBezTo>
                  <a:cubicBezTo>
                    <a:pt x="402" y="32"/>
                    <a:pt x="402" y="32"/>
                    <a:pt x="402" y="32"/>
                  </a:cubicBezTo>
                  <a:cubicBezTo>
                    <a:pt x="411" y="32"/>
                    <a:pt x="418" y="25"/>
                    <a:pt x="418" y="16"/>
                  </a:cubicBezTo>
                  <a:cubicBezTo>
                    <a:pt x="418" y="7"/>
                    <a:pt x="411" y="0"/>
                    <a:pt x="40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8" name="Freeform 13"/>
            <p:cNvSpPr>
              <a:spLocks/>
            </p:cNvSpPr>
            <p:nvPr/>
          </p:nvSpPr>
          <p:spPr bwMode="auto">
            <a:xfrm>
              <a:off x="493713" y="2176463"/>
              <a:ext cx="2900363" cy="123825"/>
            </a:xfrm>
            <a:custGeom>
              <a:avLst/>
              <a:gdLst>
                <a:gd name="T0" fmla="*/ 755 w 771"/>
                <a:gd name="T1" fmla="*/ 0 h 33"/>
                <a:gd name="T2" fmla="*/ 16 w 771"/>
                <a:gd name="T3" fmla="*/ 0 h 33"/>
                <a:gd name="T4" fmla="*/ 0 w 771"/>
                <a:gd name="T5" fmla="*/ 16 h 33"/>
                <a:gd name="T6" fmla="*/ 16 w 771"/>
                <a:gd name="T7" fmla="*/ 33 h 33"/>
                <a:gd name="T8" fmla="*/ 755 w 771"/>
                <a:gd name="T9" fmla="*/ 33 h 33"/>
                <a:gd name="T10" fmla="*/ 771 w 771"/>
                <a:gd name="T11" fmla="*/ 16 h 33"/>
                <a:gd name="T12" fmla="*/ 755 w 771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1" h="33">
                  <a:moveTo>
                    <a:pt x="75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6"/>
                  </a:cubicBezTo>
                  <a:cubicBezTo>
                    <a:pt x="0" y="25"/>
                    <a:pt x="7" y="33"/>
                    <a:pt x="16" y="33"/>
                  </a:cubicBezTo>
                  <a:cubicBezTo>
                    <a:pt x="755" y="33"/>
                    <a:pt x="755" y="33"/>
                    <a:pt x="755" y="33"/>
                  </a:cubicBezTo>
                  <a:cubicBezTo>
                    <a:pt x="764" y="33"/>
                    <a:pt x="771" y="25"/>
                    <a:pt x="771" y="16"/>
                  </a:cubicBezTo>
                  <a:cubicBezTo>
                    <a:pt x="771" y="8"/>
                    <a:pt x="764" y="0"/>
                    <a:pt x="7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9" name="Freeform 14"/>
            <p:cNvSpPr>
              <a:spLocks/>
            </p:cNvSpPr>
            <p:nvPr/>
          </p:nvSpPr>
          <p:spPr bwMode="auto">
            <a:xfrm>
              <a:off x="493713" y="2541588"/>
              <a:ext cx="2900363" cy="119063"/>
            </a:xfrm>
            <a:custGeom>
              <a:avLst/>
              <a:gdLst>
                <a:gd name="T0" fmla="*/ 755 w 771"/>
                <a:gd name="T1" fmla="*/ 0 h 32"/>
                <a:gd name="T2" fmla="*/ 16 w 771"/>
                <a:gd name="T3" fmla="*/ 0 h 32"/>
                <a:gd name="T4" fmla="*/ 0 w 771"/>
                <a:gd name="T5" fmla="*/ 16 h 32"/>
                <a:gd name="T6" fmla="*/ 16 w 771"/>
                <a:gd name="T7" fmla="*/ 32 h 32"/>
                <a:gd name="T8" fmla="*/ 755 w 771"/>
                <a:gd name="T9" fmla="*/ 32 h 32"/>
                <a:gd name="T10" fmla="*/ 771 w 771"/>
                <a:gd name="T11" fmla="*/ 16 h 32"/>
                <a:gd name="T12" fmla="*/ 755 w 77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1" h="32">
                  <a:moveTo>
                    <a:pt x="75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755" y="32"/>
                    <a:pt x="755" y="32"/>
                    <a:pt x="755" y="32"/>
                  </a:cubicBezTo>
                  <a:cubicBezTo>
                    <a:pt x="764" y="32"/>
                    <a:pt x="771" y="25"/>
                    <a:pt x="771" y="16"/>
                  </a:cubicBezTo>
                  <a:cubicBezTo>
                    <a:pt x="771" y="7"/>
                    <a:pt x="764" y="0"/>
                    <a:pt x="7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0" name="Freeform 15"/>
            <p:cNvSpPr>
              <a:spLocks/>
            </p:cNvSpPr>
            <p:nvPr/>
          </p:nvSpPr>
          <p:spPr bwMode="auto">
            <a:xfrm>
              <a:off x="493713" y="2901951"/>
              <a:ext cx="2900363" cy="120650"/>
            </a:xfrm>
            <a:custGeom>
              <a:avLst/>
              <a:gdLst>
                <a:gd name="T0" fmla="*/ 755 w 771"/>
                <a:gd name="T1" fmla="*/ 0 h 32"/>
                <a:gd name="T2" fmla="*/ 16 w 771"/>
                <a:gd name="T3" fmla="*/ 0 h 32"/>
                <a:gd name="T4" fmla="*/ 0 w 771"/>
                <a:gd name="T5" fmla="*/ 16 h 32"/>
                <a:gd name="T6" fmla="*/ 16 w 771"/>
                <a:gd name="T7" fmla="*/ 32 h 32"/>
                <a:gd name="T8" fmla="*/ 755 w 771"/>
                <a:gd name="T9" fmla="*/ 32 h 32"/>
                <a:gd name="T10" fmla="*/ 771 w 771"/>
                <a:gd name="T11" fmla="*/ 16 h 32"/>
                <a:gd name="T12" fmla="*/ 755 w 77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1" h="32">
                  <a:moveTo>
                    <a:pt x="75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755" y="32"/>
                    <a:pt x="755" y="32"/>
                    <a:pt x="755" y="32"/>
                  </a:cubicBezTo>
                  <a:cubicBezTo>
                    <a:pt x="764" y="32"/>
                    <a:pt x="771" y="25"/>
                    <a:pt x="771" y="16"/>
                  </a:cubicBezTo>
                  <a:cubicBezTo>
                    <a:pt x="771" y="7"/>
                    <a:pt x="764" y="0"/>
                    <a:pt x="7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1" name="Freeform 16"/>
            <p:cNvSpPr>
              <a:spLocks/>
            </p:cNvSpPr>
            <p:nvPr/>
          </p:nvSpPr>
          <p:spPr bwMode="auto">
            <a:xfrm>
              <a:off x="493713" y="1814513"/>
              <a:ext cx="2900363" cy="120650"/>
            </a:xfrm>
            <a:custGeom>
              <a:avLst/>
              <a:gdLst>
                <a:gd name="T0" fmla="*/ 755 w 771"/>
                <a:gd name="T1" fmla="*/ 0 h 32"/>
                <a:gd name="T2" fmla="*/ 16 w 771"/>
                <a:gd name="T3" fmla="*/ 0 h 32"/>
                <a:gd name="T4" fmla="*/ 0 w 771"/>
                <a:gd name="T5" fmla="*/ 16 h 32"/>
                <a:gd name="T6" fmla="*/ 16 w 771"/>
                <a:gd name="T7" fmla="*/ 32 h 32"/>
                <a:gd name="T8" fmla="*/ 755 w 771"/>
                <a:gd name="T9" fmla="*/ 32 h 32"/>
                <a:gd name="T10" fmla="*/ 771 w 771"/>
                <a:gd name="T11" fmla="*/ 16 h 32"/>
                <a:gd name="T12" fmla="*/ 755 w 771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1" h="32">
                  <a:moveTo>
                    <a:pt x="75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755" y="32"/>
                    <a:pt x="755" y="32"/>
                    <a:pt x="755" y="32"/>
                  </a:cubicBezTo>
                  <a:cubicBezTo>
                    <a:pt x="764" y="32"/>
                    <a:pt x="771" y="25"/>
                    <a:pt x="771" y="16"/>
                  </a:cubicBezTo>
                  <a:cubicBezTo>
                    <a:pt x="771" y="7"/>
                    <a:pt x="764" y="0"/>
                    <a:pt x="75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2" name="Freeform 17"/>
            <p:cNvSpPr>
              <a:spLocks noEditPoints="1"/>
            </p:cNvSpPr>
            <p:nvPr/>
          </p:nvSpPr>
          <p:spPr bwMode="auto">
            <a:xfrm>
              <a:off x="493713" y="608013"/>
              <a:ext cx="1087438" cy="966788"/>
            </a:xfrm>
            <a:custGeom>
              <a:avLst/>
              <a:gdLst>
                <a:gd name="T0" fmla="*/ 32 w 289"/>
                <a:gd name="T1" fmla="*/ 257 h 257"/>
                <a:gd name="T2" fmla="*/ 257 w 289"/>
                <a:gd name="T3" fmla="*/ 257 h 257"/>
                <a:gd name="T4" fmla="*/ 289 w 289"/>
                <a:gd name="T5" fmla="*/ 225 h 257"/>
                <a:gd name="T6" fmla="*/ 289 w 289"/>
                <a:gd name="T7" fmla="*/ 32 h 257"/>
                <a:gd name="T8" fmla="*/ 257 w 289"/>
                <a:gd name="T9" fmla="*/ 0 h 257"/>
                <a:gd name="T10" fmla="*/ 32 w 289"/>
                <a:gd name="T11" fmla="*/ 0 h 257"/>
                <a:gd name="T12" fmla="*/ 0 w 289"/>
                <a:gd name="T13" fmla="*/ 32 h 257"/>
                <a:gd name="T14" fmla="*/ 0 w 289"/>
                <a:gd name="T15" fmla="*/ 225 h 257"/>
                <a:gd name="T16" fmla="*/ 32 w 289"/>
                <a:gd name="T17" fmla="*/ 257 h 257"/>
                <a:gd name="T18" fmla="*/ 64 w 289"/>
                <a:gd name="T19" fmla="*/ 64 h 257"/>
                <a:gd name="T20" fmla="*/ 224 w 289"/>
                <a:gd name="T21" fmla="*/ 64 h 257"/>
                <a:gd name="T22" fmla="*/ 224 w 289"/>
                <a:gd name="T23" fmla="*/ 192 h 257"/>
                <a:gd name="T24" fmla="*/ 64 w 289"/>
                <a:gd name="T25" fmla="*/ 192 h 257"/>
                <a:gd name="T26" fmla="*/ 64 w 289"/>
                <a:gd name="T27" fmla="*/ 6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9" h="257">
                  <a:moveTo>
                    <a:pt x="32" y="257"/>
                  </a:moveTo>
                  <a:cubicBezTo>
                    <a:pt x="257" y="257"/>
                    <a:pt x="257" y="257"/>
                    <a:pt x="257" y="257"/>
                  </a:cubicBezTo>
                  <a:cubicBezTo>
                    <a:pt x="274" y="257"/>
                    <a:pt x="289" y="242"/>
                    <a:pt x="289" y="225"/>
                  </a:cubicBezTo>
                  <a:cubicBezTo>
                    <a:pt x="289" y="32"/>
                    <a:pt x="289" y="32"/>
                    <a:pt x="289" y="32"/>
                  </a:cubicBezTo>
                  <a:cubicBezTo>
                    <a:pt x="289" y="14"/>
                    <a:pt x="274" y="0"/>
                    <a:pt x="257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42"/>
                    <a:pt x="14" y="257"/>
                    <a:pt x="32" y="257"/>
                  </a:cubicBezTo>
                  <a:close/>
                  <a:moveTo>
                    <a:pt x="64" y="64"/>
                  </a:moveTo>
                  <a:cubicBezTo>
                    <a:pt x="224" y="64"/>
                    <a:pt x="224" y="64"/>
                    <a:pt x="224" y="64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64" y="192"/>
                    <a:pt x="64" y="192"/>
                    <a:pt x="64" y="192"/>
                  </a:cubicBezTo>
                  <a:lnTo>
                    <a:pt x="64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4" name="Freeform 82"/>
          <p:cNvSpPr>
            <a:spLocks noEditPoints="1"/>
          </p:cNvSpPr>
          <p:nvPr/>
        </p:nvSpPr>
        <p:spPr bwMode="auto">
          <a:xfrm>
            <a:off x="6897673" y="2280266"/>
            <a:ext cx="287338" cy="247650"/>
          </a:xfrm>
          <a:custGeom>
            <a:avLst/>
            <a:gdLst>
              <a:gd name="T0" fmla="*/ 1379 w 1420"/>
              <a:gd name="T1" fmla="*/ 195 h 1230"/>
              <a:gd name="T2" fmla="*/ 1160 w 1420"/>
              <a:gd name="T3" fmla="*/ 20 h 1230"/>
              <a:gd name="T4" fmla="*/ 1105 w 1420"/>
              <a:gd name="T5" fmla="*/ 0 h 1230"/>
              <a:gd name="T6" fmla="*/ 314 w 1420"/>
              <a:gd name="T7" fmla="*/ 0 h 1230"/>
              <a:gd name="T8" fmla="*/ 260 w 1420"/>
              <a:gd name="T9" fmla="*/ 20 h 1230"/>
              <a:gd name="T10" fmla="*/ 40 w 1420"/>
              <a:gd name="T11" fmla="*/ 195 h 1230"/>
              <a:gd name="T12" fmla="*/ 12 w 1420"/>
              <a:gd name="T13" fmla="*/ 292 h 1230"/>
              <a:gd name="T14" fmla="*/ 99 w 1420"/>
              <a:gd name="T15" fmla="*/ 555 h 1230"/>
              <a:gd name="T16" fmla="*/ 154 w 1420"/>
              <a:gd name="T17" fmla="*/ 610 h 1230"/>
              <a:gd name="T18" fmla="*/ 183 w 1420"/>
              <a:gd name="T19" fmla="*/ 615 h 1230"/>
              <a:gd name="T20" fmla="*/ 227 w 1420"/>
              <a:gd name="T21" fmla="*/ 603 h 1230"/>
              <a:gd name="T22" fmla="*/ 227 w 1420"/>
              <a:gd name="T23" fmla="*/ 1142 h 1230"/>
              <a:gd name="T24" fmla="*/ 314 w 1420"/>
              <a:gd name="T25" fmla="*/ 1230 h 1230"/>
              <a:gd name="T26" fmla="*/ 1105 w 1420"/>
              <a:gd name="T27" fmla="*/ 1230 h 1230"/>
              <a:gd name="T28" fmla="*/ 1193 w 1420"/>
              <a:gd name="T29" fmla="*/ 1142 h 1230"/>
              <a:gd name="T30" fmla="*/ 1193 w 1420"/>
              <a:gd name="T31" fmla="*/ 603 h 1230"/>
              <a:gd name="T32" fmla="*/ 1237 w 1420"/>
              <a:gd name="T33" fmla="*/ 615 h 1230"/>
              <a:gd name="T34" fmla="*/ 1265 w 1420"/>
              <a:gd name="T35" fmla="*/ 610 h 1230"/>
              <a:gd name="T36" fmla="*/ 1320 w 1420"/>
              <a:gd name="T37" fmla="*/ 555 h 1230"/>
              <a:gd name="T38" fmla="*/ 1408 w 1420"/>
              <a:gd name="T39" fmla="*/ 292 h 1230"/>
              <a:gd name="T40" fmla="*/ 1379 w 1420"/>
              <a:gd name="T41" fmla="*/ 195 h 1230"/>
              <a:gd name="T42" fmla="*/ 875 w 1420"/>
              <a:gd name="T43" fmla="*/ 88 h 1230"/>
              <a:gd name="T44" fmla="*/ 710 w 1420"/>
              <a:gd name="T45" fmla="*/ 176 h 1230"/>
              <a:gd name="T46" fmla="*/ 545 w 1420"/>
              <a:gd name="T47" fmla="*/ 88 h 1230"/>
              <a:gd name="T48" fmla="*/ 875 w 1420"/>
              <a:gd name="T49" fmla="*/ 88 h 1230"/>
              <a:gd name="T50" fmla="*/ 1237 w 1420"/>
              <a:gd name="T51" fmla="*/ 527 h 1230"/>
              <a:gd name="T52" fmla="*/ 1105 w 1420"/>
              <a:gd name="T53" fmla="*/ 439 h 1230"/>
              <a:gd name="T54" fmla="*/ 1105 w 1420"/>
              <a:gd name="T55" fmla="*/ 1142 h 1230"/>
              <a:gd name="T56" fmla="*/ 314 w 1420"/>
              <a:gd name="T57" fmla="*/ 1142 h 1230"/>
              <a:gd name="T58" fmla="*/ 314 w 1420"/>
              <a:gd name="T59" fmla="*/ 439 h 1230"/>
              <a:gd name="T60" fmla="*/ 183 w 1420"/>
              <a:gd name="T61" fmla="*/ 527 h 1230"/>
              <a:gd name="T62" fmla="*/ 95 w 1420"/>
              <a:gd name="T63" fmla="*/ 264 h 1230"/>
              <a:gd name="T64" fmla="*/ 314 w 1420"/>
              <a:gd name="T65" fmla="*/ 88 h 1230"/>
              <a:gd name="T66" fmla="*/ 498 w 1420"/>
              <a:gd name="T67" fmla="*/ 88 h 1230"/>
              <a:gd name="T68" fmla="*/ 710 w 1420"/>
              <a:gd name="T69" fmla="*/ 220 h 1230"/>
              <a:gd name="T70" fmla="*/ 922 w 1420"/>
              <a:gd name="T71" fmla="*/ 88 h 1230"/>
              <a:gd name="T72" fmla="*/ 1105 w 1420"/>
              <a:gd name="T73" fmla="*/ 88 h 1230"/>
              <a:gd name="T74" fmla="*/ 1325 w 1420"/>
              <a:gd name="T75" fmla="*/ 264 h 1230"/>
              <a:gd name="T76" fmla="*/ 1237 w 1420"/>
              <a:gd name="T77" fmla="*/ 527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0" h="1230">
                <a:moveTo>
                  <a:pt x="1379" y="195"/>
                </a:moveTo>
                <a:cubicBezTo>
                  <a:pt x="1160" y="20"/>
                  <a:pt x="1160" y="20"/>
                  <a:pt x="1160" y="20"/>
                </a:cubicBezTo>
                <a:cubicBezTo>
                  <a:pt x="1144" y="7"/>
                  <a:pt x="1125" y="0"/>
                  <a:pt x="1105" y="0"/>
                </a:cubicBezTo>
                <a:cubicBezTo>
                  <a:pt x="314" y="0"/>
                  <a:pt x="314" y="0"/>
                  <a:pt x="314" y="0"/>
                </a:cubicBezTo>
                <a:cubicBezTo>
                  <a:pt x="294" y="0"/>
                  <a:pt x="275" y="7"/>
                  <a:pt x="260" y="20"/>
                </a:cubicBezTo>
                <a:cubicBezTo>
                  <a:pt x="40" y="195"/>
                  <a:pt x="40" y="195"/>
                  <a:pt x="40" y="195"/>
                </a:cubicBezTo>
                <a:cubicBezTo>
                  <a:pt x="11" y="218"/>
                  <a:pt x="0" y="257"/>
                  <a:pt x="12" y="292"/>
                </a:cubicBezTo>
                <a:cubicBezTo>
                  <a:pt x="99" y="555"/>
                  <a:pt x="99" y="555"/>
                  <a:pt x="99" y="555"/>
                </a:cubicBezTo>
                <a:cubicBezTo>
                  <a:pt x="108" y="581"/>
                  <a:pt x="128" y="601"/>
                  <a:pt x="154" y="610"/>
                </a:cubicBezTo>
                <a:cubicBezTo>
                  <a:pt x="163" y="614"/>
                  <a:pt x="173" y="615"/>
                  <a:pt x="183" y="615"/>
                </a:cubicBezTo>
                <a:cubicBezTo>
                  <a:pt x="198" y="615"/>
                  <a:pt x="213" y="611"/>
                  <a:pt x="227" y="603"/>
                </a:cubicBezTo>
                <a:cubicBezTo>
                  <a:pt x="227" y="1142"/>
                  <a:pt x="227" y="1142"/>
                  <a:pt x="227" y="1142"/>
                </a:cubicBezTo>
                <a:cubicBezTo>
                  <a:pt x="227" y="1191"/>
                  <a:pt x="266" y="1230"/>
                  <a:pt x="314" y="1230"/>
                </a:cubicBezTo>
                <a:cubicBezTo>
                  <a:pt x="1105" y="1230"/>
                  <a:pt x="1105" y="1230"/>
                  <a:pt x="1105" y="1230"/>
                </a:cubicBezTo>
                <a:cubicBezTo>
                  <a:pt x="1154" y="1230"/>
                  <a:pt x="1193" y="1191"/>
                  <a:pt x="1193" y="1142"/>
                </a:cubicBezTo>
                <a:cubicBezTo>
                  <a:pt x="1193" y="603"/>
                  <a:pt x="1193" y="603"/>
                  <a:pt x="1193" y="603"/>
                </a:cubicBezTo>
                <a:cubicBezTo>
                  <a:pt x="1206" y="611"/>
                  <a:pt x="1221" y="615"/>
                  <a:pt x="1237" y="615"/>
                </a:cubicBezTo>
                <a:cubicBezTo>
                  <a:pt x="1246" y="615"/>
                  <a:pt x="1256" y="614"/>
                  <a:pt x="1265" y="610"/>
                </a:cubicBezTo>
                <a:cubicBezTo>
                  <a:pt x="1291" y="601"/>
                  <a:pt x="1311" y="581"/>
                  <a:pt x="1320" y="555"/>
                </a:cubicBezTo>
                <a:cubicBezTo>
                  <a:pt x="1408" y="292"/>
                  <a:pt x="1408" y="292"/>
                  <a:pt x="1408" y="292"/>
                </a:cubicBezTo>
                <a:cubicBezTo>
                  <a:pt x="1420" y="257"/>
                  <a:pt x="1408" y="218"/>
                  <a:pt x="1379" y="195"/>
                </a:cubicBezTo>
                <a:close/>
                <a:moveTo>
                  <a:pt x="875" y="88"/>
                </a:moveTo>
                <a:cubicBezTo>
                  <a:pt x="850" y="139"/>
                  <a:pt x="786" y="176"/>
                  <a:pt x="710" y="176"/>
                </a:cubicBezTo>
                <a:cubicBezTo>
                  <a:pt x="633" y="176"/>
                  <a:pt x="569" y="139"/>
                  <a:pt x="545" y="88"/>
                </a:cubicBezTo>
                <a:lnTo>
                  <a:pt x="875" y="88"/>
                </a:lnTo>
                <a:close/>
                <a:moveTo>
                  <a:pt x="1237" y="527"/>
                </a:moveTo>
                <a:cubicBezTo>
                  <a:pt x="1105" y="439"/>
                  <a:pt x="1105" y="439"/>
                  <a:pt x="1105" y="439"/>
                </a:cubicBezTo>
                <a:cubicBezTo>
                  <a:pt x="1105" y="1142"/>
                  <a:pt x="1105" y="1142"/>
                  <a:pt x="1105" y="1142"/>
                </a:cubicBezTo>
                <a:cubicBezTo>
                  <a:pt x="314" y="1142"/>
                  <a:pt x="314" y="1142"/>
                  <a:pt x="314" y="1142"/>
                </a:cubicBezTo>
                <a:cubicBezTo>
                  <a:pt x="314" y="439"/>
                  <a:pt x="314" y="439"/>
                  <a:pt x="314" y="439"/>
                </a:cubicBezTo>
                <a:cubicBezTo>
                  <a:pt x="183" y="527"/>
                  <a:pt x="183" y="527"/>
                  <a:pt x="183" y="527"/>
                </a:cubicBezTo>
                <a:cubicBezTo>
                  <a:pt x="95" y="264"/>
                  <a:pt x="95" y="264"/>
                  <a:pt x="95" y="264"/>
                </a:cubicBezTo>
                <a:cubicBezTo>
                  <a:pt x="314" y="88"/>
                  <a:pt x="314" y="88"/>
                  <a:pt x="314" y="88"/>
                </a:cubicBezTo>
                <a:cubicBezTo>
                  <a:pt x="498" y="88"/>
                  <a:pt x="498" y="88"/>
                  <a:pt x="498" y="88"/>
                </a:cubicBezTo>
                <a:cubicBezTo>
                  <a:pt x="522" y="164"/>
                  <a:pt x="608" y="220"/>
                  <a:pt x="710" y="220"/>
                </a:cubicBezTo>
                <a:cubicBezTo>
                  <a:pt x="812" y="220"/>
                  <a:pt x="897" y="164"/>
                  <a:pt x="922" y="88"/>
                </a:cubicBezTo>
                <a:cubicBezTo>
                  <a:pt x="1105" y="88"/>
                  <a:pt x="1105" y="88"/>
                  <a:pt x="1105" y="88"/>
                </a:cubicBezTo>
                <a:cubicBezTo>
                  <a:pt x="1325" y="264"/>
                  <a:pt x="1325" y="264"/>
                  <a:pt x="1325" y="264"/>
                </a:cubicBezTo>
                <a:lnTo>
                  <a:pt x="1237" y="527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lIns="68580" tIns="34290" rIns="68580" bIns="3429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35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5" name="Group 91"/>
          <p:cNvGrpSpPr>
            <a:grpSpLocks/>
          </p:cNvGrpSpPr>
          <p:nvPr/>
        </p:nvGrpSpPr>
        <p:grpSpPr bwMode="auto">
          <a:xfrm>
            <a:off x="2470147" y="4139464"/>
            <a:ext cx="1385888" cy="969962"/>
            <a:chOff x="1477805" y="4790473"/>
            <a:chExt cx="1847278" cy="1291990"/>
          </a:xfrm>
        </p:grpSpPr>
        <p:sp>
          <p:nvSpPr>
            <p:cNvPr id="272" name="Rectangle 92"/>
            <p:cNvSpPr/>
            <p:nvPr/>
          </p:nvSpPr>
          <p:spPr>
            <a:xfrm>
              <a:off x="1477805" y="4790473"/>
              <a:ext cx="1847278" cy="1291990"/>
            </a:xfrm>
            <a:prstGeom prst="rect">
              <a:avLst/>
            </a:prstGeom>
            <a:solidFill>
              <a:srgbClr val="212F3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3" name="Rectangle 93"/>
            <p:cNvSpPr/>
            <p:nvPr/>
          </p:nvSpPr>
          <p:spPr>
            <a:xfrm>
              <a:off x="1477805" y="5974622"/>
              <a:ext cx="1847278" cy="107841"/>
            </a:xfrm>
            <a:prstGeom prst="rect">
              <a:avLst/>
            </a:prstGeom>
            <a:solidFill>
              <a:srgbClr val="212F3C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6" name="Group 94"/>
          <p:cNvGrpSpPr>
            <a:grpSpLocks/>
          </p:cNvGrpSpPr>
          <p:nvPr/>
        </p:nvGrpSpPr>
        <p:grpSpPr bwMode="auto">
          <a:xfrm>
            <a:off x="3856035" y="4139464"/>
            <a:ext cx="1385887" cy="969962"/>
            <a:chOff x="3325083" y="4790473"/>
            <a:chExt cx="1847278" cy="1291990"/>
          </a:xfrm>
        </p:grpSpPr>
        <p:sp>
          <p:nvSpPr>
            <p:cNvPr id="270" name="Rectangle 95"/>
            <p:cNvSpPr/>
            <p:nvPr/>
          </p:nvSpPr>
          <p:spPr>
            <a:xfrm>
              <a:off x="3325083" y="4790473"/>
              <a:ext cx="1847278" cy="1291990"/>
            </a:xfrm>
            <a:prstGeom prst="rect">
              <a:avLst/>
            </a:prstGeom>
            <a:solidFill>
              <a:srgbClr val="2C3F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1" name="Rectangle 96"/>
            <p:cNvSpPr/>
            <p:nvPr/>
          </p:nvSpPr>
          <p:spPr>
            <a:xfrm>
              <a:off x="3325083" y="5974622"/>
              <a:ext cx="1847278" cy="107841"/>
            </a:xfrm>
            <a:prstGeom prst="rect">
              <a:avLst/>
            </a:prstGeom>
            <a:solidFill>
              <a:srgbClr val="2C3F5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7" name="Group 97"/>
          <p:cNvGrpSpPr>
            <a:grpSpLocks/>
          </p:cNvGrpSpPr>
          <p:nvPr/>
        </p:nvGrpSpPr>
        <p:grpSpPr bwMode="auto">
          <a:xfrm>
            <a:off x="5241922" y="4139464"/>
            <a:ext cx="1384300" cy="969962"/>
            <a:chOff x="5172361" y="4790473"/>
            <a:chExt cx="1847278" cy="1291990"/>
          </a:xfrm>
        </p:grpSpPr>
        <p:sp>
          <p:nvSpPr>
            <p:cNvPr id="268" name="Rectangle 98"/>
            <p:cNvSpPr/>
            <p:nvPr/>
          </p:nvSpPr>
          <p:spPr>
            <a:xfrm>
              <a:off x="5172361" y="4790473"/>
              <a:ext cx="1847278" cy="1291990"/>
            </a:xfrm>
            <a:prstGeom prst="rect">
              <a:avLst/>
            </a:prstGeom>
            <a:solidFill>
              <a:srgbClr val="3E597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9" name="Rectangle 99"/>
            <p:cNvSpPr/>
            <p:nvPr/>
          </p:nvSpPr>
          <p:spPr>
            <a:xfrm>
              <a:off x="5172361" y="5974622"/>
              <a:ext cx="1847278" cy="107841"/>
            </a:xfrm>
            <a:prstGeom prst="rect">
              <a:avLst/>
            </a:prstGeom>
            <a:solidFill>
              <a:srgbClr val="3E5972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8" name="Group 100"/>
          <p:cNvGrpSpPr>
            <a:grpSpLocks/>
          </p:cNvGrpSpPr>
          <p:nvPr/>
        </p:nvGrpSpPr>
        <p:grpSpPr bwMode="auto">
          <a:xfrm>
            <a:off x="6626222" y="4139464"/>
            <a:ext cx="1385888" cy="969962"/>
            <a:chOff x="7019639" y="4790473"/>
            <a:chExt cx="1847278" cy="1291990"/>
          </a:xfrm>
        </p:grpSpPr>
        <p:sp>
          <p:nvSpPr>
            <p:cNvPr id="266" name="Rectangle 101"/>
            <p:cNvSpPr/>
            <p:nvPr/>
          </p:nvSpPr>
          <p:spPr>
            <a:xfrm>
              <a:off x="7019639" y="4790473"/>
              <a:ext cx="1847278" cy="1291990"/>
            </a:xfrm>
            <a:prstGeom prst="rect">
              <a:avLst/>
            </a:prstGeom>
            <a:solidFill>
              <a:srgbClr val="50739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7" name="Rectangle 102"/>
            <p:cNvSpPr/>
            <p:nvPr/>
          </p:nvSpPr>
          <p:spPr>
            <a:xfrm>
              <a:off x="7019639" y="5974622"/>
              <a:ext cx="1847278" cy="107841"/>
            </a:xfrm>
            <a:prstGeom prst="rect">
              <a:avLst/>
            </a:prstGeom>
            <a:solidFill>
              <a:srgbClr val="507392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9" name="Group 103"/>
          <p:cNvGrpSpPr>
            <a:grpSpLocks/>
          </p:cNvGrpSpPr>
          <p:nvPr/>
        </p:nvGrpSpPr>
        <p:grpSpPr bwMode="auto">
          <a:xfrm>
            <a:off x="8012110" y="4139464"/>
            <a:ext cx="1385887" cy="969962"/>
            <a:chOff x="8866917" y="4790473"/>
            <a:chExt cx="1847278" cy="1291990"/>
          </a:xfrm>
        </p:grpSpPr>
        <p:sp>
          <p:nvSpPr>
            <p:cNvPr id="264" name="Rectangle 104"/>
            <p:cNvSpPr/>
            <p:nvPr/>
          </p:nvSpPr>
          <p:spPr>
            <a:xfrm>
              <a:off x="8866917" y="4790473"/>
              <a:ext cx="1847278" cy="1291990"/>
            </a:xfrm>
            <a:prstGeom prst="rect">
              <a:avLst/>
            </a:prstGeom>
            <a:solidFill>
              <a:srgbClr val="6D90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65" name="Rectangle 105"/>
            <p:cNvSpPr/>
            <p:nvPr/>
          </p:nvSpPr>
          <p:spPr>
            <a:xfrm>
              <a:off x="8866917" y="5974622"/>
              <a:ext cx="1847278" cy="107841"/>
            </a:xfrm>
            <a:prstGeom prst="rect">
              <a:avLst/>
            </a:prstGeom>
            <a:solidFill>
              <a:srgbClr val="6D90AF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0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50" name="Isosceles Triangle 106"/>
          <p:cNvSpPr/>
          <p:nvPr/>
        </p:nvSpPr>
        <p:spPr>
          <a:xfrm>
            <a:off x="2984497" y="3974364"/>
            <a:ext cx="357188" cy="190500"/>
          </a:xfrm>
          <a:prstGeom prst="triangle">
            <a:avLst/>
          </a:prstGeom>
          <a:solidFill>
            <a:srgbClr val="161F28"/>
          </a:solidFill>
          <a:ln w="63500" cap="flat" cmpd="sng" algn="ctr">
            <a:solidFill>
              <a:srgbClr val="212F3C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1" name="Isosceles Triangle 107"/>
          <p:cNvSpPr/>
          <p:nvPr/>
        </p:nvSpPr>
        <p:spPr>
          <a:xfrm>
            <a:off x="4370385" y="3974364"/>
            <a:ext cx="357187" cy="190500"/>
          </a:xfrm>
          <a:prstGeom prst="triangle">
            <a:avLst/>
          </a:prstGeom>
          <a:solidFill>
            <a:srgbClr val="212F3C"/>
          </a:solidFill>
          <a:ln w="63500" cap="flat" cmpd="sng" algn="ctr">
            <a:solidFill>
              <a:srgbClr val="2C3F50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2" name="Isosceles Triangle 108"/>
          <p:cNvSpPr/>
          <p:nvPr/>
        </p:nvSpPr>
        <p:spPr>
          <a:xfrm>
            <a:off x="5754685" y="3974364"/>
            <a:ext cx="358775" cy="190500"/>
          </a:xfrm>
          <a:prstGeom prst="triangle">
            <a:avLst/>
          </a:prstGeom>
          <a:solidFill>
            <a:srgbClr val="161F28"/>
          </a:solidFill>
          <a:ln w="63500" cap="flat" cmpd="sng" algn="ctr">
            <a:solidFill>
              <a:srgbClr val="3E5972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3" name="Isosceles Triangle 109"/>
          <p:cNvSpPr/>
          <p:nvPr/>
        </p:nvSpPr>
        <p:spPr>
          <a:xfrm>
            <a:off x="7140572" y="3974364"/>
            <a:ext cx="357188" cy="190500"/>
          </a:xfrm>
          <a:prstGeom prst="triangle">
            <a:avLst/>
          </a:prstGeom>
          <a:solidFill>
            <a:srgbClr val="212F3C"/>
          </a:solidFill>
          <a:ln w="63500" cap="flat" cmpd="sng" algn="ctr">
            <a:solidFill>
              <a:srgbClr val="507392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4" name="Isosceles Triangle 110"/>
          <p:cNvSpPr/>
          <p:nvPr/>
        </p:nvSpPr>
        <p:spPr>
          <a:xfrm>
            <a:off x="8526460" y="3974364"/>
            <a:ext cx="357187" cy="190500"/>
          </a:xfrm>
          <a:prstGeom prst="triangle">
            <a:avLst/>
          </a:prstGeom>
          <a:solidFill>
            <a:srgbClr val="161F28"/>
          </a:solidFill>
          <a:ln w="63500" cap="flat" cmpd="sng" algn="ctr">
            <a:solidFill>
              <a:srgbClr val="6D90AF"/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5" name="TextBox 111"/>
          <p:cNvSpPr txBox="1"/>
          <p:nvPr/>
        </p:nvSpPr>
        <p:spPr>
          <a:xfrm>
            <a:off x="2477688" y="4157481"/>
            <a:ext cx="1331913" cy="92333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General </a:t>
            </a:r>
            <a:r>
              <a:rPr kumimoji="0" lang="sk-SK" sz="1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Protection</a:t>
            </a:r>
            <a:r>
              <a:rPr kumimoji="0" lang="sk-SK" sz="12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sk-SK" sz="1200" b="0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Regulation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6" name="TextBox 112"/>
          <p:cNvSpPr txBox="1"/>
          <p:nvPr/>
        </p:nvSpPr>
        <p:spPr>
          <a:xfrm>
            <a:off x="3881435" y="4188676"/>
            <a:ext cx="1331912" cy="33983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sk-SK"/>
            </a:defPPr>
            <a:lvl1pPr marR="0" lv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sk-SK" dirty="0"/>
              <a:t>Copyright </a:t>
            </a:r>
            <a:r>
              <a:rPr lang="sk-SK" dirty="0" err="1"/>
              <a:t>Law</a:t>
            </a:r>
            <a:endParaRPr lang="en-US" dirty="0"/>
          </a:p>
        </p:txBody>
      </p:sp>
      <p:sp>
        <p:nvSpPr>
          <p:cNvPr id="257" name="TextBox 113"/>
          <p:cNvSpPr txBox="1"/>
          <p:nvPr/>
        </p:nvSpPr>
        <p:spPr>
          <a:xfrm>
            <a:off x="6687334" y="4196413"/>
            <a:ext cx="1331913" cy="33983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sk-SK"/>
            </a:defPPr>
            <a:lvl1pPr marR="0" lv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sk-SK" dirty="0" err="1"/>
              <a:t>ePrivacy</a:t>
            </a:r>
            <a:endParaRPr lang="en-US" dirty="0"/>
          </a:p>
        </p:txBody>
      </p:sp>
      <p:sp>
        <p:nvSpPr>
          <p:cNvPr id="258" name="TextBox 115"/>
          <p:cNvSpPr txBox="1"/>
          <p:nvPr/>
        </p:nvSpPr>
        <p:spPr>
          <a:xfrm>
            <a:off x="8039097" y="4188676"/>
            <a:ext cx="1331913" cy="616836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sk-SK"/>
            </a:defPPr>
            <a:lvl1pPr marR="0" lv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sk-SK" dirty="0"/>
              <a:t>Voľný pohyb dát</a:t>
            </a:r>
            <a:endParaRPr lang="en-US" dirty="0"/>
          </a:p>
        </p:txBody>
      </p:sp>
      <p:sp>
        <p:nvSpPr>
          <p:cNvPr id="259" name="TextBox 116"/>
          <p:cNvSpPr txBox="1"/>
          <p:nvPr/>
        </p:nvSpPr>
        <p:spPr>
          <a:xfrm>
            <a:off x="5287960" y="4215971"/>
            <a:ext cx="1331912" cy="33983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sk-SK"/>
            </a:defPPr>
            <a:lvl1pPr marR="0" lvl="0" indent="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sk-SK" dirty="0"/>
              <a:t>PSI smernica</a:t>
            </a:r>
            <a:endParaRPr lang="en-US" dirty="0"/>
          </a:p>
        </p:txBody>
      </p:sp>
      <p:grpSp>
        <p:nvGrpSpPr>
          <p:cNvPr id="260" name="Group 1"/>
          <p:cNvGrpSpPr/>
          <p:nvPr/>
        </p:nvGrpSpPr>
        <p:grpSpPr>
          <a:xfrm>
            <a:off x="1311215" y="5489090"/>
            <a:ext cx="9023230" cy="702970"/>
            <a:chOff x="-130406" y="5673512"/>
            <a:chExt cx="9023230" cy="501498"/>
          </a:xfrm>
        </p:grpSpPr>
        <p:sp>
          <p:nvSpPr>
            <p:cNvPr id="262" name="Rectangle 117"/>
            <p:cNvSpPr/>
            <p:nvPr/>
          </p:nvSpPr>
          <p:spPr>
            <a:xfrm>
              <a:off x="-130406" y="5673512"/>
              <a:ext cx="9023230" cy="457200"/>
            </a:xfrm>
            <a:prstGeom prst="rect">
              <a:avLst/>
            </a:prstGeom>
            <a:solidFill>
              <a:srgbClr val="9E90A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9E90AF">
                      <a:lumMod val="50000"/>
                    </a:srgb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Nový zákon o dátach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9E90AF">
                      <a:lumMod val="50000"/>
                    </a:srgbClr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sp>
          <p:nvSpPr>
            <p:cNvPr id="263" name="TextBox 84"/>
            <p:cNvSpPr txBox="1"/>
            <p:nvPr/>
          </p:nvSpPr>
          <p:spPr>
            <a:xfrm>
              <a:off x="247060" y="5874928"/>
              <a:ext cx="8452956" cy="3000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k-SK" sz="13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Povinnosť zverejňovať otvorené údaje cez </a:t>
              </a:r>
              <a:r>
                <a:rPr kumimoji="0" lang="sk-SK" sz="1350" b="1" i="0" u="none" strike="noStrike" kern="1200" cap="none" spc="0" normalizeH="0" baseline="0" noProof="0" dirty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data.gov.sk</a:t>
              </a:r>
              <a:r>
                <a:rPr kumimoji="0" lang="sk-SK" sz="135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je už zakotvená v Zákone č. 211/2000 Z. z. </a:t>
              </a:r>
            </a:p>
          </p:txBody>
        </p:sp>
      </p:grpSp>
      <p:sp>
        <p:nvSpPr>
          <p:cNvPr id="261" name="Isosceles Triangle 107"/>
          <p:cNvSpPr/>
          <p:nvPr/>
        </p:nvSpPr>
        <p:spPr>
          <a:xfrm flipH="1" flipV="1">
            <a:off x="4559294" y="5126492"/>
            <a:ext cx="2894487" cy="225299"/>
          </a:xfrm>
          <a:prstGeom prst="triangle">
            <a:avLst>
              <a:gd name="adj" fmla="val 49279"/>
            </a:avLst>
          </a:prstGeom>
          <a:solidFill>
            <a:srgbClr val="9E90AF">
              <a:lumMod val="60000"/>
              <a:lumOff val="40000"/>
            </a:srgbClr>
          </a:solidFill>
          <a:ln w="63500" cap="flat" cmpd="sng" algn="ctr">
            <a:noFill/>
            <a:prstDash val="solid"/>
            <a:miter lim="800000"/>
          </a:ln>
          <a:effectLst/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0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1" name="TextBox 148"/>
          <p:cNvSpPr txBox="1"/>
          <p:nvPr/>
        </p:nvSpPr>
        <p:spPr bwMode="auto">
          <a:xfrm>
            <a:off x="2290933" y="2957089"/>
            <a:ext cx="15700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sk-SK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sk-SK" dirty="0"/>
              <a:t>Chýbajúca klasifikácia</a:t>
            </a:r>
          </a:p>
          <a:p>
            <a:r>
              <a:rPr lang="sk-SK" dirty="0"/>
              <a:t>dát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1382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Vízia</a:t>
            </a:r>
            <a:endParaRPr lang="en-US" dirty="0"/>
          </a:p>
        </p:txBody>
      </p:sp>
      <p:grpSp>
        <p:nvGrpSpPr>
          <p:cNvPr id="39" name="Group 208"/>
          <p:cNvGrpSpPr/>
          <p:nvPr/>
        </p:nvGrpSpPr>
        <p:grpSpPr>
          <a:xfrm>
            <a:off x="-1589485" y="3736851"/>
            <a:ext cx="13781485" cy="2412763"/>
            <a:chOff x="-5144192" y="3441875"/>
            <a:chExt cx="18375313" cy="3419475"/>
          </a:xfrm>
          <a:solidFill>
            <a:schemeClr val="accent1"/>
          </a:solidFill>
        </p:grpSpPr>
        <p:sp>
          <p:nvSpPr>
            <p:cNvPr id="40" name="Freeform 5"/>
            <p:cNvSpPr>
              <a:spLocks/>
            </p:cNvSpPr>
            <p:nvPr/>
          </p:nvSpPr>
          <p:spPr bwMode="auto">
            <a:xfrm>
              <a:off x="-5144192" y="3441875"/>
              <a:ext cx="9191625" cy="3419475"/>
            </a:xfrm>
            <a:custGeom>
              <a:avLst/>
              <a:gdLst>
                <a:gd name="T0" fmla="*/ 2136 w 2448"/>
                <a:gd name="T1" fmla="*/ 280 h 908"/>
                <a:gd name="T2" fmla="*/ 1608 w 2448"/>
                <a:gd name="T3" fmla="*/ 328 h 908"/>
                <a:gd name="T4" fmla="*/ 1196 w 2448"/>
                <a:gd name="T5" fmla="*/ 400 h 908"/>
                <a:gd name="T6" fmla="*/ 535 w 2448"/>
                <a:gd name="T7" fmla="*/ 396 h 908"/>
                <a:gd name="T8" fmla="*/ 212 w 2448"/>
                <a:gd name="T9" fmla="*/ 468 h 908"/>
                <a:gd name="T10" fmla="*/ 0 w 2448"/>
                <a:gd name="T11" fmla="*/ 368 h 908"/>
                <a:gd name="T12" fmla="*/ 0 w 2448"/>
                <a:gd name="T13" fmla="*/ 612 h 908"/>
                <a:gd name="T14" fmla="*/ 0 w 2448"/>
                <a:gd name="T15" fmla="*/ 664 h 908"/>
                <a:gd name="T16" fmla="*/ 0 w 2448"/>
                <a:gd name="T17" fmla="*/ 908 h 908"/>
                <a:gd name="T18" fmla="*/ 2448 w 2448"/>
                <a:gd name="T19" fmla="*/ 908 h 908"/>
                <a:gd name="T20" fmla="*/ 2448 w 2448"/>
                <a:gd name="T21" fmla="*/ 664 h 908"/>
                <a:gd name="T22" fmla="*/ 2448 w 2448"/>
                <a:gd name="T23" fmla="*/ 612 h 908"/>
                <a:gd name="T24" fmla="*/ 2448 w 2448"/>
                <a:gd name="T25" fmla="*/ 368 h 908"/>
                <a:gd name="T26" fmla="*/ 2136 w 2448"/>
                <a:gd name="T27" fmla="*/ 28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8" h="908">
                  <a:moveTo>
                    <a:pt x="2136" y="280"/>
                  </a:moveTo>
                  <a:cubicBezTo>
                    <a:pt x="1916" y="0"/>
                    <a:pt x="1608" y="328"/>
                    <a:pt x="1608" y="328"/>
                  </a:cubicBezTo>
                  <a:cubicBezTo>
                    <a:pt x="1364" y="580"/>
                    <a:pt x="1196" y="400"/>
                    <a:pt x="1196" y="400"/>
                  </a:cubicBezTo>
                  <a:cubicBezTo>
                    <a:pt x="896" y="88"/>
                    <a:pt x="535" y="396"/>
                    <a:pt x="535" y="396"/>
                  </a:cubicBezTo>
                  <a:cubicBezTo>
                    <a:pt x="365" y="584"/>
                    <a:pt x="212" y="468"/>
                    <a:pt x="212" y="468"/>
                  </a:cubicBezTo>
                  <a:cubicBezTo>
                    <a:pt x="104" y="364"/>
                    <a:pt x="0" y="368"/>
                    <a:pt x="0" y="368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0" y="908"/>
                    <a:pt x="0" y="908"/>
                    <a:pt x="0" y="908"/>
                  </a:cubicBezTo>
                  <a:cubicBezTo>
                    <a:pt x="2448" y="908"/>
                    <a:pt x="2448" y="908"/>
                    <a:pt x="2448" y="908"/>
                  </a:cubicBezTo>
                  <a:cubicBezTo>
                    <a:pt x="2448" y="664"/>
                    <a:pt x="2448" y="664"/>
                    <a:pt x="2448" y="664"/>
                  </a:cubicBezTo>
                  <a:cubicBezTo>
                    <a:pt x="2448" y="612"/>
                    <a:pt x="2448" y="612"/>
                    <a:pt x="2448" y="612"/>
                  </a:cubicBezTo>
                  <a:cubicBezTo>
                    <a:pt x="2448" y="368"/>
                    <a:pt x="2448" y="368"/>
                    <a:pt x="2448" y="368"/>
                  </a:cubicBezTo>
                  <a:cubicBezTo>
                    <a:pt x="2204" y="372"/>
                    <a:pt x="2136" y="280"/>
                    <a:pt x="2136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1" name="Freeform 5"/>
            <p:cNvSpPr>
              <a:spLocks/>
            </p:cNvSpPr>
            <p:nvPr/>
          </p:nvSpPr>
          <p:spPr bwMode="auto">
            <a:xfrm>
              <a:off x="4039496" y="3441875"/>
              <a:ext cx="9191625" cy="3419475"/>
            </a:xfrm>
            <a:custGeom>
              <a:avLst/>
              <a:gdLst>
                <a:gd name="T0" fmla="*/ 2136 w 2448"/>
                <a:gd name="T1" fmla="*/ 280 h 908"/>
                <a:gd name="T2" fmla="*/ 1608 w 2448"/>
                <a:gd name="T3" fmla="*/ 328 h 908"/>
                <a:gd name="T4" fmla="*/ 1196 w 2448"/>
                <a:gd name="T5" fmla="*/ 400 h 908"/>
                <a:gd name="T6" fmla="*/ 535 w 2448"/>
                <a:gd name="T7" fmla="*/ 396 h 908"/>
                <a:gd name="T8" fmla="*/ 212 w 2448"/>
                <a:gd name="T9" fmla="*/ 468 h 908"/>
                <a:gd name="T10" fmla="*/ 0 w 2448"/>
                <a:gd name="T11" fmla="*/ 368 h 908"/>
                <a:gd name="T12" fmla="*/ 0 w 2448"/>
                <a:gd name="T13" fmla="*/ 612 h 908"/>
                <a:gd name="T14" fmla="*/ 0 w 2448"/>
                <a:gd name="T15" fmla="*/ 664 h 908"/>
                <a:gd name="T16" fmla="*/ 0 w 2448"/>
                <a:gd name="T17" fmla="*/ 908 h 908"/>
                <a:gd name="T18" fmla="*/ 2448 w 2448"/>
                <a:gd name="T19" fmla="*/ 908 h 908"/>
                <a:gd name="T20" fmla="*/ 2448 w 2448"/>
                <a:gd name="T21" fmla="*/ 664 h 908"/>
                <a:gd name="T22" fmla="*/ 2448 w 2448"/>
                <a:gd name="T23" fmla="*/ 612 h 908"/>
                <a:gd name="T24" fmla="*/ 2448 w 2448"/>
                <a:gd name="T25" fmla="*/ 368 h 908"/>
                <a:gd name="T26" fmla="*/ 2136 w 2448"/>
                <a:gd name="T27" fmla="*/ 28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8" h="908">
                  <a:moveTo>
                    <a:pt x="2136" y="280"/>
                  </a:moveTo>
                  <a:cubicBezTo>
                    <a:pt x="1916" y="0"/>
                    <a:pt x="1608" y="328"/>
                    <a:pt x="1608" y="328"/>
                  </a:cubicBezTo>
                  <a:cubicBezTo>
                    <a:pt x="1364" y="580"/>
                    <a:pt x="1196" y="400"/>
                    <a:pt x="1196" y="400"/>
                  </a:cubicBezTo>
                  <a:cubicBezTo>
                    <a:pt x="896" y="88"/>
                    <a:pt x="535" y="396"/>
                    <a:pt x="535" y="396"/>
                  </a:cubicBezTo>
                  <a:cubicBezTo>
                    <a:pt x="365" y="584"/>
                    <a:pt x="212" y="468"/>
                    <a:pt x="212" y="468"/>
                  </a:cubicBezTo>
                  <a:cubicBezTo>
                    <a:pt x="104" y="364"/>
                    <a:pt x="0" y="368"/>
                    <a:pt x="0" y="368"/>
                  </a:cubicBezTo>
                  <a:cubicBezTo>
                    <a:pt x="0" y="612"/>
                    <a:pt x="0" y="612"/>
                    <a:pt x="0" y="612"/>
                  </a:cubicBezTo>
                  <a:cubicBezTo>
                    <a:pt x="0" y="664"/>
                    <a:pt x="0" y="664"/>
                    <a:pt x="0" y="664"/>
                  </a:cubicBezTo>
                  <a:cubicBezTo>
                    <a:pt x="0" y="908"/>
                    <a:pt x="0" y="908"/>
                    <a:pt x="0" y="908"/>
                  </a:cubicBezTo>
                  <a:cubicBezTo>
                    <a:pt x="2448" y="908"/>
                    <a:pt x="2448" y="908"/>
                    <a:pt x="2448" y="908"/>
                  </a:cubicBezTo>
                  <a:cubicBezTo>
                    <a:pt x="2448" y="664"/>
                    <a:pt x="2448" y="664"/>
                    <a:pt x="2448" y="664"/>
                  </a:cubicBezTo>
                  <a:cubicBezTo>
                    <a:pt x="2448" y="612"/>
                    <a:pt x="2448" y="612"/>
                    <a:pt x="2448" y="612"/>
                  </a:cubicBezTo>
                  <a:cubicBezTo>
                    <a:pt x="2448" y="368"/>
                    <a:pt x="2448" y="368"/>
                    <a:pt x="2448" y="368"/>
                  </a:cubicBezTo>
                  <a:cubicBezTo>
                    <a:pt x="2204" y="372"/>
                    <a:pt x="2136" y="280"/>
                    <a:pt x="2136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 bwMode="auto">
          <a:xfrm>
            <a:off x="468313" y="836613"/>
            <a:ext cx="8229600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k-SK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 bwMode="auto">
          <a:xfrm>
            <a:off x="530461" y="1094532"/>
            <a:ext cx="6502302" cy="4668837"/>
          </a:xfrm>
          <a:prstGeom prst="rect">
            <a:avLst/>
          </a:prstGeom>
          <a:extLst/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sk-SK" dirty="0"/>
              <a:t>„</a:t>
            </a:r>
            <a:r>
              <a:rPr lang="sk-SK" dirty="0" err="1"/>
              <a:t>Data-driven</a:t>
            </a:r>
            <a:r>
              <a:rPr lang="sk-SK" dirty="0"/>
              <a:t> state“</a:t>
            </a:r>
          </a:p>
          <a:p>
            <a:pPr marL="0" indent="0">
              <a:buNone/>
            </a:pPr>
            <a:r>
              <a:rPr lang="sk-SK" i="1" dirty="0"/>
              <a:t>Slovensko sa stane štát, fungujúci na základe využívania dát a na presnom riadení celého životného cyklu dát do roku 2020</a:t>
            </a:r>
          </a:p>
        </p:txBody>
      </p:sp>
      <p:sp>
        <p:nvSpPr>
          <p:cNvPr id="44" name="Slide Number Placeholder 3"/>
          <p:cNvSpPr txBox="1">
            <a:spLocks/>
          </p:cNvSpPr>
          <p:nvPr/>
        </p:nvSpPr>
        <p:spPr bwMode="auto">
          <a:xfrm>
            <a:off x="8027988" y="6308725"/>
            <a:ext cx="6937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sk-SK"/>
            </a:defPPr>
            <a:lvl1pPr algn="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altLang="sk-SK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</a:t>
            </a:r>
            <a:fld id="{F1212D7B-BB65-4B0F-ABAF-2F44A20EC1D1}" type="slidenum">
              <a:rPr kumimoji="0" lang="sk-SK" altLang="sk-SK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r>
              <a:rPr kumimoji="0" lang="sk-SK" altLang="sk-SK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</a:t>
            </a:r>
          </a:p>
        </p:txBody>
      </p:sp>
      <p:sp>
        <p:nvSpPr>
          <p:cNvPr id="45" name="TextBox 179"/>
          <p:cNvSpPr txBox="1"/>
          <p:nvPr/>
        </p:nvSpPr>
        <p:spPr>
          <a:xfrm>
            <a:off x="2879901" y="4814717"/>
            <a:ext cx="1060226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sk-SK" sz="1400" b="1" dirty="0">
                <a:solidFill>
                  <a:srgbClr val="FFFFFF"/>
                </a:solidFill>
              </a:rPr>
              <a:t>„</a:t>
            </a:r>
            <a:r>
              <a:rPr lang="sk-SK" sz="1400" b="1" dirty="0" err="1">
                <a:solidFill>
                  <a:srgbClr val="FFFFFF"/>
                </a:solidFill>
              </a:rPr>
              <a:t>Zero</a:t>
            </a:r>
            <a:r>
              <a:rPr lang="sk-SK" sz="1400" b="1" dirty="0">
                <a:solidFill>
                  <a:srgbClr val="FFFFFF"/>
                </a:solidFill>
              </a:rPr>
              <a:t> Dáta“</a:t>
            </a:r>
            <a:endParaRPr lang="id-ID" sz="1400" b="1" dirty="0">
              <a:solidFill>
                <a:srgbClr val="FFFFFF"/>
              </a:solidFill>
            </a:endParaRPr>
          </a:p>
        </p:txBody>
      </p:sp>
      <p:grpSp>
        <p:nvGrpSpPr>
          <p:cNvPr id="46" name="Group 180"/>
          <p:cNvGrpSpPr/>
          <p:nvPr/>
        </p:nvGrpSpPr>
        <p:grpSpPr>
          <a:xfrm>
            <a:off x="4441679" y="4058833"/>
            <a:ext cx="519113" cy="769145"/>
            <a:chOff x="2724150" y="4019063"/>
            <a:chExt cx="692150" cy="1025526"/>
          </a:xfrm>
        </p:grpSpPr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2724150" y="4585801"/>
              <a:ext cx="492125" cy="458788"/>
            </a:xfrm>
            <a:custGeom>
              <a:avLst/>
              <a:gdLst>
                <a:gd name="T0" fmla="*/ 38 w 54"/>
                <a:gd name="T1" fmla="*/ 23 h 51"/>
                <a:gd name="T2" fmla="*/ 36 w 54"/>
                <a:gd name="T3" fmla="*/ 0 h 51"/>
                <a:gd name="T4" fmla="*/ 24 w 54"/>
                <a:gd name="T5" fmla="*/ 0 h 51"/>
                <a:gd name="T6" fmla="*/ 25 w 54"/>
                <a:gd name="T7" fmla="*/ 17 h 51"/>
                <a:gd name="T8" fmla="*/ 25 w 54"/>
                <a:gd name="T9" fmla="*/ 17 h 51"/>
                <a:gd name="T10" fmla="*/ 24 w 54"/>
                <a:gd name="T11" fmla="*/ 20 h 51"/>
                <a:gd name="T12" fmla="*/ 24 w 54"/>
                <a:gd name="T13" fmla="*/ 20 h 51"/>
                <a:gd name="T14" fmla="*/ 24 w 54"/>
                <a:gd name="T15" fmla="*/ 20 h 51"/>
                <a:gd name="T16" fmla="*/ 18 w 54"/>
                <a:gd name="T17" fmla="*/ 31 h 51"/>
                <a:gd name="T18" fmla="*/ 0 w 54"/>
                <a:gd name="T19" fmla="*/ 49 h 51"/>
                <a:gd name="T20" fmla="*/ 18 w 54"/>
                <a:gd name="T21" fmla="*/ 37 h 51"/>
                <a:gd name="T22" fmla="*/ 28 w 54"/>
                <a:gd name="T23" fmla="*/ 28 h 51"/>
                <a:gd name="T24" fmla="*/ 30 w 54"/>
                <a:gd name="T25" fmla="*/ 32 h 51"/>
                <a:gd name="T26" fmla="*/ 36 w 54"/>
                <a:gd name="T27" fmla="*/ 51 h 51"/>
                <a:gd name="T28" fmla="*/ 33 w 54"/>
                <a:gd name="T29" fmla="*/ 29 h 51"/>
                <a:gd name="T30" fmla="*/ 33 w 54"/>
                <a:gd name="T31" fmla="*/ 28 h 51"/>
                <a:gd name="T32" fmla="*/ 43 w 54"/>
                <a:gd name="T33" fmla="*/ 32 h 51"/>
                <a:gd name="T34" fmla="*/ 54 w 54"/>
                <a:gd name="T35" fmla="*/ 44 h 51"/>
                <a:gd name="T36" fmla="*/ 47 w 54"/>
                <a:gd name="T37" fmla="*/ 33 h 51"/>
                <a:gd name="T38" fmla="*/ 38 w 54"/>
                <a:gd name="T39" fmla="*/ 2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4" h="51">
                  <a:moveTo>
                    <a:pt x="38" y="23"/>
                  </a:moveTo>
                  <a:cubicBezTo>
                    <a:pt x="41" y="14"/>
                    <a:pt x="39" y="7"/>
                    <a:pt x="3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5"/>
                    <a:pt x="27" y="11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8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3"/>
                    <a:pt x="20" y="27"/>
                    <a:pt x="18" y="31"/>
                  </a:cubicBezTo>
                  <a:cubicBezTo>
                    <a:pt x="13" y="38"/>
                    <a:pt x="0" y="49"/>
                    <a:pt x="0" y="49"/>
                  </a:cubicBezTo>
                  <a:cubicBezTo>
                    <a:pt x="0" y="49"/>
                    <a:pt x="13" y="41"/>
                    <a:pt x="18" y="37"/>
                  </a:cubicBezTo>
                  <a:cubicBezTo>
                    <a:pt x="20" y="35"/>
                    <a:pt x="25" y="31"/>
                    <a:pt x="28" y="28"/>
                  </a:cubicBezTo>
                  <a:cubicBezTo>
                    <a:pt x="29" y="29"/>
                    <a:pt x="30" y="31"/>
                    <a:pt x="30" y="32"/>
                  </a:cubicBezTo>
                  <a:cubicBezTo>
                    <a:pt x="31" y="38"/>
                    <a:pt x="36" y="51"/>
                    <a:pt x="36" y="51"/>
                  </a:cubicBezTo>
                  <a:cubicBezTo>
                    <a:pt x="36" y="51"/>
                    <a:pt x="33" y="36"/>
                    <a:pt x="33" y="29"/>
                  </a:cubicBezTo>
                  <a:cubicBezTo>
                    <a:pt x="33" y="29"/>
                    <a:pt x="33" y="28"/>
                    <a:pt x="33" y="28"/>
                  </a:cubicBezTo>
                  <a:cubicBezTo>
                    <a:pt x="36" y="29"/>
                    <a:pt x="40" y="30"/>
                    <a:pt x="43" y="32"/>
                  </a:cubicBezTo>
                  <a:cubicBezTo>
                    <a:pt x="47" y="35"/>
                    <a:pt x="54" y="44"/>
                    <a:pt x="54" y="44"/>
                  </a:cubicBezTo>
                  <a:cubicBezTo>
                    <a:pt x="54" y="44"/>
                    <a:pt x="49" y="36"/>
                    <a:pt x="47" y="33"/>
                  </a:cubicBezTo>
                  <a:cubicBezTo>
                    <a:pt x="45" y="30"/>
                    <a:pt x="40" y="25"/>
                    <a:pt x="38" y="23"/>
                  </a:cubicBezTo>
                  <a:close/>
                </a:path>
              </a:pathLst>
            </a:custGeom>
            <a:solidFill>
              <a:srgbClr val="DAEDEF">
                <a:lumMod val="2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2860675" y="4019063"/>
              <a:ext cx="555625" cy="566738"/>
            </a:xfrm>
            <a:custGeom>
              <a:avLst/>
              <a:gdLst>
                <a:gd name="T0" fmla="*/ 52 w 61"/>
                <a:gd name="T1" fmla="*/ 6 h 63"/>
                <a:gd name="T2" fmla="*/ 20 w 61"/>
                <a:gd name="T3" fmla="*/ 12 h 63"/>
                <a:gd name="T4" fmla="*/ 9 w 61"/>
                <a:gd name="T5" fmla="*/ 27 h 63"/>
                <a:gd name="T6" fmla="*/ 9 w 61"/>
                <a:gd name="T7" fmla="*/ 63 h 63"/>
                <a:gd name="T8" fmla="*/ 21 w 61"/>
                <a:gd name="T9" fmla="*/ 63 h 63"/>
                <a:gd name="T10" fmla="*/ 12 w 61"/>
                <a:gd name="T11" fmla="*/ 37 h 63"/>
                <a:gd name="T12" fmla="*/ 14 w 61"/>
                <a:gd name="T13" fmla="*/ 30 h 63"/>
                <a:gd name="T14" fmla="*/ 33 w 61"/>
                <a:gd name="T15" fmla="*/ 16 h 63"/>
                <a:gd name="T16" fmla="*/ 37 w 61"/>
                <a:gd name="T17" fmla="*/ 15 h 63"/>
                <a:gd name="T18" fmla="*/ 44 w 61"/>
                <a:gd name="T19" fmla="*/ 13 h 63"/>
                <a:gd name="T20" fmla="*/ 52 w 61"/>
                <a:gd name="T21" fmla="*/ 10 h 63"/>
                <a:gd name="T22" fmla="*/ 44 w 61"/>
                <a:gd name="T23" fmla="*/ 14 h 63"/>
                <a:gd name="T24" fmla="*/ 38 w 61"/>
                <a:gd name="T25" fmla="*/ 17 h 63"/>
                <a:gd name="T26" fmla="*/ 33 w 61"/>
                <a:gd name="T27" fmla="*/ 18 h 63"/>
                <a:gd name="T28" fmla="*/ 26 w 61"/>
                <a:gd name="T29" fmla="*/ 22 h 63"/>
                <a:gd name="T30" fmla="*/ 21 w 61"/>
                <a:gd name="T31" fmla="*/ 25 h 63"/>
                <a:gd name="T32" fmla="*/ 17 w 61"/>
                <a:gd name="T33" fmla="*/ 31 h 63"/>
                <a:gd name="T34" fmla="*/ 15 w 61"/>
                <a:gd name="T35" fmla="*/ 42 h 63"/>
                <a:gd name="T36" fmla="*/ 22 w 61"/>
                <a:gd name="T37" fmla="*/ 44 h 63"/>
                <a:gd name="T38" fmla="*/ 61 w 61"/>
                <a:gd name="T39" fmla="*/ 0 h 63"/>
                <a:gd name="T40" fmla="*/ 52 w 61"/>
                <a:gd name="T41" fmla="*/ 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63">
                  <a:moveTo>
                    <a:pt x="52" y="6"/>
                  </a:moveTo>
                  <a:cubicBezTo>
                    <a:pt x="46" y="7"/>
                    <a:pt x="32" y="6"/>
                    <a:pt x="20" y="12"/>
                  </a:cubicBezTo>
                  <a:cubicBezTo>
                    <a:pt x="13" y="16"/>
                    <a:pt x="10" y="22"/>
                    <a:pt x="9" y="27"/>
                  </a:cubicBezTo>
                  <a:cubicBezTo>
                    <a:pt x="0" y="41"/>
                    <a:pt x="6" y="52"/>
                    <a:pt x="9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7" y="55"/>
                    <a:pt x="12" y="46"/>
                    <a:pt x="12" y="37"/>
                  </a:cubicBezTo>
                  <a:cubicBezTo>
                    <a:pt x="12" y="34"/>
                    <a:pt x="13" y="32"/>
                    <a:pt x="14" y="30"/>
                  </a:cubicBezTo>
                  <a:cubicBezTo>
                    <a:pt x="20" y="20"/>
                    <a:pt x="31" y="17"/>
                    <a:pt x="33" y="16"/>
                  </a:cubicBezTo>
                  <a:cubicBezTo>
                    <a:pt x="33" y="16"/>
                    <a:pt x="35" y="16"/>
                    <a:pt x="37" y="15"/>
                  </a:cubicBezTo>
                  <a:cubicBezTo>
                    <a:pt x="39" y="15"/>
                    <a:pt x="42" y="14"/>
                    <a:pt x="44" y="13"/>
                  </a:cubicBezTo>
                  <a:cubicBezTo>
                    <a:pt x="48" y="12"/>
                    <a:pt x="52" y="10"/>
                    <a:pt x="52" y="10"/>
                  </a:cubicBezTo>
                  <a:cubicBezTo>
                    <a:pt x="52" y="10"/>
                    <a:pt x="48" y="12"/>
                    <a:pt x="44" y="14"/>
                  </a:cubicBezTo>
                  <a:cubicBezTo>
                    <a:pt x="42" y="15"/>
                    <a:pt x="40" y="16"/>
                    <a:pt x="38" y="17"/>
                  </a:cubicBezTo>
                  <a:cubicBezTo>
                    <a:pt x="36" y="17"/>
                    <a:pt x="34" y="18"/>
                    <a:pt x="33" y="18"/>
                  </a:cubicBezTo>
                  <a:cubicBezTo>
                    <a:pt x="32" y="19"/>
                    <a:pt x="29" y="19"/>
                    <a:pt x="26" y="22"/>
                  </a:cubicBezTo>
                  <a:cubicBezTo>
                    <a:pt x="24" y="23"/>
                    <a:pt x="23" y="24"/>
                    <a:pt x="21" y="25"/>
                  </a:cubicBezTo>
                  <a:cubicBezTo>
                    <a:pt x="19" y="27"/>
                    <a:pt x="18" y="29"/>
                    <a:pt x="17" y="31"/>
                  </a:cubicBezTo>
                  <a:cubicBezTo>
                    <a:pt x="15" y="34"/>
                    <a:pt x="15" y="38"/>
                    <a:pt x="15" y="42"/>
                  </a:cubicBezTo>
                  <a:cubicBezTo>
                    <a:pt x="16" y="43"/>
                    <a:pt x="18" y="44"/>
                    <a:pt x="22" y="44"/>
                  </a:cubicBezTo>
                  <a:cubicBezTo>
                    <a:pt x="55" y="41"/>
                    <a:pt x="61" y="0"/>
                    <a:pt x="61" y="0"/>
                  </a:cubicBezTo>
                  <a:cubicBezTo>
                    <a:pt x="61" y="0"/>
                    <a:pt x="58" y="4"/>
                    <a:pt x="52" y="6"/>
                  </a:cubicBezTo>
                  <a:close/>
                </a:path>
              </a:pathLst>
            </a:custGeom>
            <a:solidFill>
              <a:srgbClr val="DAEDEF">
                <a:lumMod val="2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9" name="Group 183"/>
          <p:cNvGrpSpPr/>
          <p:nvPr/>
        </p:nvGrpSpPr>
        <p:grpSpPr>
          <a:xfrm>
            <a:off x="5605728" y="4323922"/>
            <a:ext cx="892969" cy="1085851"/>
            <a:chOff x="4697413" y="3603625"/>
            <a:chExt cx="1190625" cy="1447801"/>
          </a:xfrm>
        </p:grpSpPr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4697413" y="3603625"/>
              <a:ext cx="1190625" cy="1017588"/>
            </a:xfrm>
            <a:custGeom>
              <a:avLst/>
              <a:gdLst>
                <a:gd name="T0" fmla="*/ 103 w 113"/>
                <a:gd name="T1" fmla="*/ 6 h 97"/>
                <a:gd name="T2" fmla="*/ 70 w 113"/>
                <a:gd name="T3" fmla="*/ 13 h 97"/>
                <a:gd name="T4" fmla="*/ 58 w 113"/>
                <a:gd name="T5" fmla="*/ 26 h 97"/>
                <a:gd name="T6" fmla="*/ 54 w 113"/>
                <a:gd name="T7" fmla="*/ 35 h 97"/>
                <a:gd name="T8" fmla="*/ 45 w 113"/>
                <a:gd name="T9" fmla="*/ 24 h 97"/>
                <a:gd name="T10" fmla="*/ 32 w 113"/>
                <a:gd name="T11" fmla="*/ 14 h 97"/>
                <a:gd name="T12" fmla="*/ 8 w 113"/>
                <a:gd name="T13" fmla="*/ 16 h 97"/>
                <a:gd name="T14" fmla="*/ 0 w 113"/>
                <a:gd name="T15" fmla="*/ 14 h 97"/>
                <a:gd name="T16" fmla="*/ 39 w 113"/>
                <a:gd name="T17" fmla="*/ 38 h 97"/>
                <a:gd name="T18" fmla="*/ 43 w 113"/>
                <a:gd name="T19" fmla="*/ 34 h 97"/>
                <a:gd name="T20" fmla="*/ 39 w 113"/>
                <a:gd name="T21" fmla="*/ 27 h 97"/>
                <a:gd name="T22" fmla="*/ 35 w 113"/>
                <a:gd name="T23" fmla="*/ 24 h 97"/>
                <a:gd name="T24" fmla="*/ 30 w 113"/>
                <a:gd name="T25" fmla="*/ 22 h 97"/>
                <a:gd name="T26" fmla="*/ 24 w 113"/>
                <a:gd name="T27" fmla="*/ 21 h 97"/>
                <a:gd name="T28" fmla="*/ 21 w 113"/>
                <a:gd name="T29" fmla="*/ 21 h 97"/>
                <a:gd name="T30" fmla="*/ 15 w 113"/>
                <a:gd name="T31" fmla="*/ 21 h 97"/>
                <a:gd name="T32" fmla="*/ 9 w 113"/>
                <a:gd name="T33" fmla="*/ 20 h 97"/>
                <a:gd name="T34" fmla="*/ 15 w 113"/>
                <a:gd name="T35" fmla="*/ 20 h 97"/>
                <a:gd name="T36" fmla="*/ 20 w 113"/>
                <a:gd name="T37" fmla="*/ 20 h 97"/>
                <a:gd name="T38" fmla="*/ 24 w 113"/>
                <a:gd name="T39" fmla="*/ 20 h 97"/>
                <a:gd name="T40" fmla="*/ 39 w 113"/>
                <a:gd name="T41" fmla="*/ 24 h 97"/>
                <a:gd name="T42" fmla="*/ 43 w 113"/>
                <a:gd name="T43" fmla="*/ 29 h 97"/>
                <a:gd name="T44" fmla="*/ 44 w 113"/>
                <a:gd name="T45" fmla="*/ 30 h 97"/>
                <a:gd name="T46" fmla="*/ 44 w 113"/>
                <a:gd name="T47" fmla="*/ 30 h 97"/>
                <a:gd name="T48" fmla="*/ 53 w 113"/>
                <a:gd name="T49" fmla="*/ 48 h 97"/>
                <a:gd name="T50" fmla="*/ 59 w 113"/>
                <a:gd name="T51" fmla="*/ 94 h 97"/>
                <a:gd name="T52" fmla="*/ 59 w 113"/>
                <a:gd name="T53" fmla="*/ 94 h 97"/>
                <a:gd name="T54" fmla="*/ 58 w 113"/>
                <a:gd name="T55" fmla="*/ 97 h 97"/>
                <a:gd name="T56" fmla="*/ 75 w 113"/>
                <a:gd name="T57" fmla="*/ 97 h 97"/>
                <a:gd name="T58" fmla="*/ 62 w 113"/>
                <a:gd name="T59" fmla="*/ 36 h 97"/>
                <a:gd name="T60" fmla="*/ 63 w 113"/>
                <a:gd name="T61" fmla="*/ 32 h 97"/>
                <a:gd name="T62" fmla="*/ 83 w 113"/>
                <a:gd name="T63" fmla="*/ 17 h 97"/>
                <a:gd name="T64" fmla="*/ 88 w 113"/>
                <a:gd name="T65" fmla="*/ 16 h 97"/>
                <a:gd name="T66" fmla="*/ 95 w 113"/>
                <a:gd name="T67" fmla="*/ 14 h 97"/>
                <a:gd name="T68" fmla="*/ 103 w 113"/>
                <a:gd name="T69" fmla="*/ 11 h 97"/>
                <a:gd name="T70" fmla="*/ 95 w 113"/>
                <a:gd name="T71" fmla="*/ 15 h 97"/>
                <a:gd name="T72" fmla="*/ 88 w 113"/>
                <a:gd name="T73" fmla="*/ 18 h 97"/>
                <a:gd name="T74" fmla="*/ 83 w 113"/>
                <a:gd name="T75" fmla="*/ 20 h 97"/>
                <a:gd name="T76" fmla="*/ 76 w 113"/>
                <a:gd name="T77" fmla="*/ 23 h 97"/>
                <a:gd name="T78" fmla="*/ 70 w 113"/>
                <a:gd name="T79" fmla="*/ 27 h 97"/>
                <a:gd name="T80" fmla="*/ 66 w 113"/>
                <a:gd name="T81" fmla="*/ 33 h 97"/>
                <a:gd name="T82" fmla="*/ 63 w 113"/>
                <a:gd name="T83" fmla="*/ 44 h 97"/>
                <a:gd name="T84" fmla="*/ 71 w 113"/>
                <a:gd name="T85" fmla="*/ 47 h 97"/>
                <a:gd name="T86" fmla="*/ 113 w 113"/>
                <a:gd name="T87" fmla="*/ 0 h 97"/>
                <a:gd name="T88" fmla="*/ 103 w 113"/>
                <a:gd name="T89" fmla="*/ 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" h="97">
                  <a:moveTo>
                    <a:pt x="103" y="6"/>
                  </a:moveTo>
                  <a:cubicBezTo>
                    <a:pt x="96" y="8"/>
                    <a:pt x="82" y="7"/>
                    <a:pt x="70" y="13"/>
                  </a:cubicBezTo>
                  <a:cubicBezTo>
                    <a:pt x="63" y="17"/>
                    <a:pt x="60" y="22"/>
                    <a:pt x="58" y="26"/>
                  </a:cubicBezTo>
                  <a:cubicBezTo>
                    <a:pt x="56" y="29"/>
                    <a:pt x="55" y="32"/>
                    <a:pt x="54" y="35"/>
                  </a:cubicBezTo>
                  <a:cubicBezTo>
                    <a:pt x="52" y="31"/>
                    <a:pt x="49" y="28"/>
                    <a:pt x="45" y="24"/>
                  </a:cubicBezTo>
                  <a:cubicBezTo>
                    <a:pt x="43" y="20"/>
                    <a:pt x="40" y="15"/>
                    <a:pt x="32" y="14"/>
                  </a:cubicBezTo>
                  <a:cubicBezTo>
                    <a:pt x="22" y="12"/>
                    <a:pt x="13" y="16"/>
                    <a:pt x="8" y="16"/>
                  </a:cubicBezTo>
                  <a:cubicBezTo>
                    <a:pt x="3" y="16"/>
                    <a:pt x="0" y="14"/>
                    <a:pt x="0" y="14"/>
                  </a:cubicBezTo>
                  <a:cubicBezTo>
                    <a:pt x="0" y="14"/>
                    <a:pt x="13" y="43"/>
                    <a:pt x="39" y="38"/>
                  </a:cubicBezTo>
                  <a:cubicBezTo>
                    <a:pt x="41" y="37"/>
                    <a:pt x="43" y="35"/>
                    <a:pt x="43" y="34"/>
                  </a:cubicBezTo>
                  <a:cubicBezTo>
                    <a:pt x="42" y="32"/>
                    <a:pt x="41" y="29"/>
                    <a:pt x="39" y="27"/>
                  </a:cubicBezTo>
                  <a:cubicBezTo>
                    <a:pt x="38" y="26"/>
                    <a:pt x="36" y="24"/>
                    <a:pt x="35" y="24"/>
                  </a:cubicBezTo>
                  <a:cubicBezTo>
                    <a:pt x="33" y="23"/>
                    <a:pt x="32" y="22"/>
                    <a:pt x="30" y="22"/>
                  </a:cubicBezTo>
                  <a:cubicBezTo>
                    <a:pt x="27" y="21"/>
                    <a:pt x="25" y="21"/>
                    <a:pt x="24" y="21"/>
                  </a:cubicBezTo>
                  <a:cubicBezTo>
                    <a:pt x="23" y="21"/>
                    <a:pt x="22" y="21"/>
                    <a:pt x="21" y="21"/>
                  </a:cubicBezTo>
                  <a:cubicBezTo>
                    <a:pt x="19" y="21"/>
                    <a:pt x="17" y="21"/>
                    <a:pt x="15" y="21"/>
                  </a:cubicBezTo>
                  <a:cubicBezTo>
                    <a:pt x="12" y="20"/>
                    <a:pt x="9" y="20"/>
                    <a:pt x="9" y="20"/>
                  </a:cubicBezTo>
                  <a:cubicBezTo>
                    <a:pt x="9" y="20"/>
                    <a:pt x="12" y="20"/>
                    <a:pt x="15" y="20"/>
                  </a:cubicBezTo>
                  <a:cubicBezTo>
                    <a:pt x="17" y="20"/>
                    <a:pt x="19" y="20"/>
                    <a:pt x="20" y="20"/>
                  </a:cubicBezTo>
                  <a:cubicBezTo>
                    <a:pt x="22" y="20"/>
                    <a:pt x="23" y="20"/>
                    <a:pt x="24" y="20"/>
                  </a:cubicBezTo>
                  <a:cubicBezTo>
                    <a:pt x="26" y="20"/>
                    <a:pt x="33" y="20"/>
                    <a:pt x="39" y="24"/>
                  </a:cubicBezTo>
                  <a:cubicBezTo>
                    <a:pt x="40" y="26"/>
                    <a:pt x="42" y="28"/>
                    <a:pt x="43" y="29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6"/>
                    <a:pt x="51" y="42"/>
                    <a:pt x="53" y="48"/>
                  </a:cubicBezTo>
                  <a:cubicBezTo>
                    <a:pt x="54" y="64"/>
                    <a:pt x="63" y="77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59" y="95"/>
                    <a:pt x="58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9" y="74"/>
                    <a:pt x="59" y="59"/>
                    <a:pt x="62" y="36"/>
                  </a:cubicBezTo>
                  <a:cubicBezTo>
                    <a:pt x="62" y="34"/>
                    <a:pt x="63" y="33"/>
                    <a:pt x="63" y="32"/>
                  </a:cubicBezTo>
                  <a:cubicBezTo>
                    <a:pt x="69" y="21"/>
                    <a:pt x="81" y="18"/>
                    <a:pt x="83" y="17"/>
                  </a:cubicBezTo>
                  <a:cubicBezTo>
                    <a:pt x="84" y="17"/>
                    <a:pt x="85" y="17"/>
                    <a:pt x="88" y="16"/>
                  </a:cubicBezTo>
                  <a:cubicBezTo>
                    <a:pt x="90" y="16"/>
                    <a:pt x="92" y="15"/>
                    <a:pt x="95" y="14"/>
                  </a:cubicBezTo>
                  <a:cubicBezTo>
                    <a:pt x="99" y="13"/>
                    <a:pt x="103" y="11"/>
                    <a:pt x="103" y="11"/>
                  </a:cubicBezTo>
                  <a:cubicBezTo>
                    <a:pt x="103" y="11"/>
                    <a:pt x="100" y="13"/>
                    <a:pt x="95" y="15"/>
                  </a:cubicBezTo>
                  <a:cubicBezTo>
                    <a:pt x="93" y="16"/>
                    <a:pt x="90" y="17"/>
                    <a:pt x="88" y="18"/>
                  </a:cubicBezTo>
                  <a:cubicBezTo>
                    <a:pt x="86" y="19"/>
                    <a:pt x="84" y="19"/>
                    <a:pt x="83" y="20"/>
                  </a:cubicBezTo>
                  <a:cubicBezTo>
                    <a:pt x="82" y="20"/>
                    <a:pt x="79" y="21"/>
                    <a:pt x="76" y="23"/>
                  </a:cubicBezTo>
                  <a:cubicBezTo>
                    <a:pt x="74" y="24"/>
                    <a:pt x="72" y="25"/>
                    <a:pt x="70" y="27"/>
                  </a:cubicBezTo>
                  <a:cubicBezTo>
                    <a:pt x="68" y="29"/>
                    <a:pt x="67" y="31"/>
                    <a:pt x="66" y="33"/>
                  </a:cubicBezTo>
                  <a:cubicBezTo>
                    <a:pt x="64" y="37"/>
                    <a:pt x="64" y="41"/>
                    <a:pt x="63" y="44"/>
                  </a:cubicBezTo>
                  <a:cubicBezTo>
                    <a:pt x="65" y="46"/>
                    <a:pt x="67" y="47"/>
                    <a:pt x="71" y="47"/>
                  </a:cubicBezTo>
                  <a:cubicBezTo>
                    <a:pt x="107" y="44"/>
                    <a:pt x="113" y="0"/>
                    <a:pt x="113" y="0"/>
                  </a:cubicBezTo>
                  <a:cubicBezTo>
                    <a:pt x="113" y="0"/>
                    <a:pt x="110" y="4"/>
                    <a:pt x="103" y="6"/>
                  </a:cubicBezTo>
                  <a:close/>
                </a:path>
              </a:pathLst>
            </a:custGeom>
            <a:solidFill>
              <a:srgbClr val="BBE0E3">
                <a:lumMod val="5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4992688" y="4621213"/>
              <a:ext cx="663575" cy="430213"/>
            </a:xfrm>
            <a:custGeom>
              <a:avLst/>
              <a:gdLst>
                <a:gd name="T0" fmla="*/ 63 w 63"/>
                <a:gd name="T1" fmla="*/ 22 h 41"/>
                <a:gd name="T2" fmla="*/ 53 w 63"/>
                <a:gd name="T3" fmla="*/ 17 h 41"/>
                <a:gd name="T4" fmla="*/ 48 w 63"/>
                <a:gd name="T5" fmla="*/ 13 h 41"/>
                <a:gd name="T6" fmla="*/ 46 w 63"/>
                <a:gd name="T7" fmla="*/ 6 h 41"/>
                <a:gd name="T8" fmla="*/ 47 w 63"/>
                <a:gd name="T9" fmla="*/ 0 h 41"/>
                <a:gd name="T10" fmla="*/ 30 w 63"/>
                <a:gd name="T11" fmla="*/ 0 h 41"/>
                <a:gd name="T12" fmla="*/ 21 w 63"/>
                <a:gd name="T13" fmla="*/ 18 h 41"/>
                <a:gd name="T14" fmla="*/ 19 w 63"/>
                <a:gd name="T15" fmla="*/ 20 h 41"/>
                <a:gd name="T16" fmla="*/ 12 w 63"/>
                <a:gd name="T17" fmla="*/ 23 h 41"/>
                <a:gd name="T18" fmla="*/ 3 w 63"/>
                <a:gd name="T19" fmla="*/ 28 h 41"/>
                <a:gd name="T20" fmla="*/ 14 w 63"/>
                <a:gd name="T21" fmla="*/ 24 h 41"/>
                <a:gd name="T22" fmla="*/ 16 w 63"/>
                <a:gd name="T23" fmla="*/ 24 h 41"/>
                <a:gd name="T24" fmla="*/ 0 w 63"/>
                <a:gd name="T25" fmla="*/ 39 h 41"/>
                <a:gd name="T26" fmla="*/ 21 w 63"/>
                <a:gd name="T27" fmla="*/ 25 h 41"/>
                <a:gd name="T28" fmla="*/ 33 w 63"/>
                <a:gd name="T29" fmla="*/ 14 h 41"/>
                <a:gd name="T30" fmla="*/ 35 w 63"/>
                <a:gd name="T31" fmla="*/ 21 h 41"/>
                <a:gd name="T32" fmla="*/ 42 w 63"/>
                <a:gd name="T33" fmla="*/ 41 h 41"/>
                <a:gd name="T34" fmla="*/ 39 w 63"/>
                <a:gd name="T35" fmla="*/ 24 h 41"/>
                <a:gd name="T36" fmla="*/ 42 w 63"/>
                <a:gd name="T37" fmla="*/ 26 h 41"/>
                <a:gd name="T38" fmla="*/ 47 w 63"/>
                <a:gd name="T39" fmla="*/ 27 h 41"/>
                <a:gd name="T40" fmla="*/ 41 w 63"/>
                <a:gd name="T41" fmla="*/ 24 h 41"/>
                <a:gd name="T42" fmla="*/ 39 w 63"/>
                <a:gd name="T43" fmla="*/ 22 h 41"/>
                <a:gd name="T44" fmla="*/ 39 w 63"/>
                <a:gd name="T45" fmla="*/ 18 h 41"/>
                <a:gd name="T46" fmla="*/ 40 w 63"/>
                <a:gd name="T47" fmla="*/ 12 h 41"/>
                <a:gd name="T48" fmla="*/ 41 w 63"/>
                <a:gd name="T49" fmla="*/ 12 h 41"/>
                <a:gd name="T50" fmla="*/ 46 w 63"/>
                <a:gd name="T51" fmla="*/ 18 h 41"/>
                <a:gd name="T52" fmla="*/ 55 w 63"/>
                <a:gd name="T53" fmla="*/ 37 h 41"/>
                <a:gd name="T54" fmla="*/ 51 w 63"/>
                <a:gd name="T55" fmla="*/ 20 h 41"/>
                <a:gd name="T56" fmla="*/ 50 w 63"/>
                <a:gd name="T57" fmla="*/ 18 h 41"/>
                <a:gd name="T58" fmla="*/ 54 w 63"/>
                <a:gd name="T59" fmla="*/ 20 h 41"/>
                <a:gd name="T60" fmla="*/ 63 w 63"/>
                <a:gd name="T61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" h="41">
                  <a:moveTo>
                    <a:pt x="63" y="22"/>
                  </a:moveTo>
                  <a:cubicBezTo>
                    <a:pt x="63" y="22"/>
                    <a:pt x="56" y="19"/>
                    <a:pt x="53" y="17"/>
                  </a:cubicBezTo>
                  <a:cubicBezTo>
                    <a:pt x="51" y="16"/>
                    <a:pt x="49" y="14"/>
                    <a:pt x="48" y="13"/>
                  </a:cubicBezTo>
                  <a:cubicBezTo>
                    <a:pt x="47" y="11"/>
                    <a:pt x="46" y="8"/>
                    <a:pt x="46" y="6"/>
                  </a:cubicBezTo>
                  <a:cubicBezTo>
                    <a:pt x="46" y="4"/>
                    <a:pt x="47" y="2"/>
                    <a:pt x="47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5"/>
                    <a:pt x="25" y="12"/>
                    <a:pt x="21" y="18"/>
                  </a:cubicBezTo>
                  <a:cubicBezTo>
                    <a:pt x="21" y="19"/>
                    <a:pt x="20" y="19"/>
                    <a:pt x="19" y="20"/>
                  </a:cubicBezTo>
                  <a:cubicBezTo>
                    <a:pt x="17" y="21"/>
                    <a:pt x="14" y="22"/>
                    <a:pt x="12" y="23"/>
                  </a:cubicBezTo>
                  <a:cubicBezTo>
                    <a:pt x="9" y="24"/>
                    <a:pt x="3" y="28"/>
                    <a:pt x="3" y="28"/>
                  </a:cubicBezTo>
                  <a:cubicBezTo>
                    <a:pt x="3" y="28"/>
                    <a:pt x="11" y="25"/>
                    <a:pt x="14" y="24"/>
                  </a:cubicBezTo>
                  <a:cubicBezTo>
                    <a:pt x="15" y="24"/>
                    <a:pt x="16" y="24"/>
                    <a:pt x="16" y="24"/>
                  </a:cubicBezTo>
                  <a:cubicBezTo>
                    <a:pt x="10" y="31"/>
                    <a:pt x="0" y="39"/>
                    <a:pt x="0" y="39"/>
                  </a:cubicBezTo>
                  <a:cubicBezTo>
                    <a:pt x="0" y="39"/>
                    <a:pt x="15" y="30"/>
                    <a:pt x="21" y="25"/>
                  </a:cubicBezTo>
                  <a:cubicBezTo>
                    <a:pt x="24" y="22"/>
                    <a:pt x="29" y="18"/>
                    <a:pt x="33" y="14"/>
                  </a:cubicBezTo>
                  <a:cubicBezTo>
                    <a:pt x="34" y="16"/>
                    <a:pt x="35" y="19"/>
                    <a:pt x="35" y="21"/>
                  </a:cubicBezTo>
                  <a:cubicBezTo>
                    <a:pt x="37" y="27"/>
                    <a:pt x="42" y="41"/>
                    <a:pt x="42" y="41"/>
                  </a:cubicBezTo>
                  <a:cubicBezTo>
                    <a:pt x="42" y="41"/>
                    <a:pt x="40" y="32"/>
                    <a:pt x="39" y="24"/>
                  </a:cubicBezTo>
                  <a:cubicBezTo>
                    <a:pt x="40" y="25"/>
                    <a:pt x="41" y="25"/>
                    <a:pt x="42" y="26"/>
                  </a:cubicBezTo>
                  <a:cubicBezTo>
                    <a:pt x="43" y="26"/>
                    <a:pt x="47" y="27"/>
                    <a:pt x="47" y="27"/>
                  </a:cubicBezTo>
                  <a:cubicBezTo>
                    <a:pt x="47" y="27"/>
                    <a:pt x="43" y="25"/>
                    <a:pt x="41" y="24"/>
                  </a:cubicBezTo>
                  <a:cubicBezTo>
                    <a:pt x="40" y="23"/>
                    <a:pt x="40" y="23"/>
                    <a:pt x="39" y="22"/>
                  </a:cubicBezTo>
                  <a:cubicBezTo>
                    <a:pt x="39" y="21"/>
                    <a:pt x="39" y="19"/>
                    <a:pt x="39" y="18"/>
                  </a:cubicBezTo>
                  <a:cubicBezTo>
                    <a:pt x="39" y="16"/>
                    <a:pt x="40" y="14"/>
                    <a:pt x="40" y="12"/>
                  </a:cubicBezTo>
                  <a:cubicBezTo>
                    <a:pt x="40" y="12"/>
                    <a:pt x="41" y="12"/>
                    <a:pt x="41" y="12"/>
                  </a:cubicBezTo>
                  <a:cubicBezTo>
                    <a:pt x="42" y="13"/>
                    <a:pt x="44" y="16"/>
                    <a:pt x="46" y="18"/>
                  </a:cubicBezTo>
                  <a:cubicBezTo>
                    <a:pt x="50" y="24"/>
                    <a:pt x="55" y="37"/>
                    <a:pt x="55" y="37"/>
                  </a:cubicBezTo>
                  <a:cubicBezTo>
                    <a:pt x="55" y="37"/>
                    <a:pt x="53" y="25"/>
                    <a:pt x="51" y="20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9"/>
                    <a:pt x="53" y="19"/>
                    <a:pt x="54" y="20"/>
                  </a:cubicBezTo>
                  <a:cubicBezTo>
                    <a:pt x="57" y="21"/>
                    <a:pt x="63" y="22"/>
                    <a:pt x="63" y="22"/>
                  </a:cubicBezTo>
                  <a:close/>
                </a:path>
              </a:pathLst>
            </a:custGeom>
            <a:solidFill>
              <a:srgbClr val="DAEDEF">
                <a:lumMod val="2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186"/>
          <p:cNvGrpSpPr/>
          <p:nvPr/>
        </p:nvGrpSpPr>
        <p:grpSpPr>
          <a:xfrm>
            <a:off x="7173036" y="3193238"/>
            <a:ext cx="884936" cy="1593830"/>
            <a:chOff x="7354888" y="2000524"/>
            <a:chExt cx="1484312" cy="2673349"/>
          </a:xfrm>
          <a:solidFill>
            <a:srgbClr val="DAEDEF">
              <a:lumMod val="50000"/>
            </a:srgbClr>
          </a:solidFill>
        </p:grpSpPr>
        <p:sp>
          <p:nvSpPr>
            <p:cNvPr id="53" name="Freeform 33"/>
            <p:cNvSpPr>
              <a:spLocks/>
            </p:cNvSpPr>
            <p:nvPr/>
          </p:nvSpPr>
          <p:spPr bwMode="auto">
            <a:xfrm>
              <a:off x="7435850" y="2000524"/>
              <a:ext cx="1403350" cy="2108200"/>
            </a:xfrm>
            <a:custGeom>
              <a:avLst/>
              <a:gdLst>
                <a:gd name="T0" fmla="*/ 121 w 190"/>
                <a:gd name="T1" fmla="*/ 165 h 287"/>
                <a:gd name="T2" fmla="*/ 135 w 190"/>
                <a:gd name="T3" fmla="*/ 103 h 287"/>
                <a:gd name="T4" fmla="*/ 190 w 190"/>
                <a:gd name="T5" fmla="*/ 71 h 287"/>
                <a:gd name="T6" fmla="*/ 146 w 190"/>
                <a:gd name="T7" fmla="*/ 72 h 287"/>
                <a:gd name="T8" fmla="*/ 131 w 190"/>
                <a:gd name="T9" fmla="*/ 94 h 287"/>
                <a:gd name="T10" fmla="*/ 157 w 190"/>
                <a:gd name="T11" fmla="*/ 80 h 287"/>
                <a:gd name="T12" fmla="*/ 169 w 190"/>
                <a:gd name="T13" fmla="*/ 80 h 287"/>
                <a:gd name="T14" fmla="*/ 169 w 190"/>
                <a:gd name="T15" fmla="*/ 81 h 287"/>
                <a:gd name="T16" fmla="*/ 157 w 190"/>
                <a:gd name="T17" fmla="*/ 82 h 287"/>
                <a:gd name="T18" fmla="*/ 143 w 190"/>
                <a:gd name="T19" fmla="*/ 85 h 287"/>
                <a:gd name="T20" fmla="*/ 133 w 190"/>
                <a:gd name="T21" fmla="*/ 96 h 287"/>
                <a:gd name="T22" fmla="*/ 117 w 190"/>
                <a:gd name="T23" fmla="*/ 29 h 287"/>
                <a:gd name="T24" fmla="*/ 136 w 190"/>
                <a:gd name="T25" fmla="*/ 17 h 287"/>
                <a:gd name="T26" fmla="*/ 151 w 190"/>
                <a:gd name="T27" fmla="*/ 11 h 287"/>
                <a:gd name="T28" fmla="*/ 137 w 190"/>
                <a:gd name="T29" fmla="*/ 19 h 287"/>
                <a:gd name="T30" fmla="*/ 125 w 190"/>
                <a:gd name="T31" fmla="*/ 25 h 287"/>
                <a:gd name="T32" fmla="*/ 117 w 190"/>
                <a:gd name="T33" fmla="*/ 35 h 287"/>
                <a:gd name="T34" fmla="*/ 122 w 190"/>
                <a:gd name="T35" fmla="*/ 49 h 287"/>
                <a:gd name="T36" fmla="*/ 151 w 190"/>
                <a:gd name="T37" fmla="*/ 7 h 287"/>
                <a:gd name="T38" fmla="*/ 109 w 190"/>
                <a:gd name="T39" fmla="*/ 26 h 287"/>
                <a:gd name="T40" fmla="*/ 90 w 190"/>
                <a:gd name="T41" fmla="*/ 13 h 287"/>
                <a:gd name="T42" fmla="*/ 100 w 190"/>
                <a:gd name="T43" fmla="*/ 41 h 287"/>
                <a:gd name="T44" fmla="*/ 105 w 190"/>
                <a:gd name="T45" fmla="*/ 34 h 287"/>
                <a:gd name="T46" fmla="*/ 102 w 190"/>
                <a:gd name="T47" fmla="*/ 27 h 287"/>
                <a:gd name="T48" fmla="*/ 96 w 190"/>
                <a:gd name="T49" fmla="*/ 22 h 287"/>
                <a:gd name="T50" fmla="*/ 89 w 190"/>
                <a:gd name="T51" fmla="*/ 16 h 287"/>
                <a:gd name="T52" fmla="*/ 96 w 190"/>
                <a:gd name="T53" fmla="*/ 21 h 287"/>
                <a:gd name="T54" fmla="*/ 107 w 190"/>
                <a:gd name="T55" fmla="*/ 33 h 287"/>
                <a:gd name="T56" fmla="*/ 90 w 190"/>
                <a:gd name="T57" fmla="*/ 89 h 287"/>
                <a:gd name="T58" fmla="*/ 69 w 190"/>
                <a:gd name="T59" fmla="*/ 42 h 287"/>
                <a:gd name="T60" fmla="*/ 61 w 190"/>
                <a:gd name="T61" fmla="*/ 32 h 287"/>
                <a:gd name="T62" fmla="*/ 49 w 190"/>
                <a:gd name="T63" fmla="*/ 26 h 287"/>
                <a:gd name="T64" fmla="*/ 35 w 190"/>
                <a:gd name="T65" fmla="*/ 19 h 287"/>
                <a:gd name="T66" fmla="*/ 50 w 190"/>
                <a:gd name="T67" fmla="*/ 25 h 287"/>
                <a:gd name="T68" fmla="*/ 72 w 190"/>
                <a:gd name="T69" fmla="*/ 41 h 287"/>
                <a:gd name="T70" fmla="*/ 78 w 190"/>
                <a:gd name="T71" fmla="*/ 45 h 287"/>
                <a:gd name="T72" fmla="*/ 35 w 190"/>
                <a:gd name="T73" fmla="*/ 14 h 287"/>
                <a:gd name="T74" fmla="*/ 64 w 190"/>
                <a:gd name="T75" fmla="*/ 56 h 287"/>
                <a:gd name="T76" fmla="*/ 88 w 190"/>
                <a:gd name="T77" fmla="*/ 130 h 287"/>
                <a:gd name="T78" fmla="*/ 55 w 190"/>
                <a:gd name="T79" fmla="*/ 99 h 287"/>
                <a:gd name="T80" fmla="*/ 42 w 190"/>
                <a:gd name="T81" fmla="*/ 97 h 287"/>
                <a:gd name="T82" fmla="*/ 29 w 190"/>
                <a:gd name="T83" fmla="*/ 99 h 287"/>
                <a:gd name="T84" fmla="*/ 24 w 190"/>
                <a:gd name="T85" fmla="*/ 101 h 287"/>
                <a:gd name="T86" fmla="*/ 22 w 190"/>
                <a:gd name="T87" fmla="*/ 101 h 287"/>
                <a:gd name="T88" fmla="*/ 22 w 190"/>
                <a:gd name="T89" fmla="*/ 100 h 287"/>
                <a:gd name="T90" fmla="*/ 33 w 190"/>
                <a:gd name="T91" fmla="*/ 96 h 287"/>
                <a:gd name="T92" fmla="*/ 63 w 190"/>
                <a:gd name="T93" fmla="*/ 102 h 287"/>
                <a:gd name="T94" fmla="*/ 41 w 190"/>
                <a:gd name="T95" fmla="*/ 85 h 287"/>
                <a:gd name="T96" fmla="*/ 0 w 190"/>
                <a:gd name="T97" fmla="*/ 98 h 287"/>
                <a:gd name="T98" fmla="*/ 90 w 190"/>
                <a:gd name="T99" fmla="*/ 178 h 287"/>
                <a:gd name="T100" fmla="*/ 73 w 190"/>
                <a:gd name="T101" fmla="*/ 272 h 287"/>
                <a:gd name="T102" fmla="*/ 147 w 190"/>
                <a:gd name="T103" fmla="*/ 287 h 287"/>
                <a:gd name="T104" fmla="*/ 108 w 190"/>
                <a:gd name="T105" fmla="*/ 213 h 287"/>
                <a:gd name="T106" fmla="*/ 123 w 190"/>
                <a:gd name="T107" fmla="*/ 173 h 287"/>
                <a:gd name="T108" fmla="*/ 138 w 190"/>
                <a:gd name="T109" fmla="*/ 159 h 287"/>
                <a:gd name="T110" fmla="*/ 154 w 190"/>
                <a:gd name="T111" fmla="*/ 156 h 287"/>
                <a:gd name="T112" fmla="*/ 170 w 190"/>
                <a:gd name="T113" fmla="*/ 155 h 287"/>
                <a:gd name="T114" fmla="*/ 154 w 190"/>
                <a:gd name="T115" fmla="*/ 158 h 287"/>
                <a:gd name="T116" fmla="*/ 141 w 190"/>
                <a:gd name="T117" fmla="*/ 160 h 287"/>
                <a:gd name="T118" fmla="*/ 129 w 190"/>
                <a:gd name="T119" fmla="*/ 168 h 287"/>
                <a:gd name="T120" fmla="*/ 131 w 190"/>
                <a:gd name="T121" fmla="*/ 183 h 287"/>
                <a:gd name="T122" fmla="*/ 171 w 190"/>
                <a:gd name="T123" fmla="*/ 1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0" h="287">
                  <a:moveTo>
                    <a:pt x="137" y="150"/>
                  </a:moveTo>
                  <a:cubicBezTo>
                    <a:pt x="126" y="152"/>
                    <a:pt x="122" y="160"/>
                    <a:pt x="121" y="165"/>
                  </a:cubicBezTo>
                  <a:cubicBezTo>
                    <a:pt x="118" y="167"/>
                    <a:pt x="115" y="170"/>
                    <a:pt x="112" y="173"/>
                  </a:cubicBezTo>
                  <a:cubicBezTo>
                    <a:pt x="112" y="173"/>
                    <a:pt x="105" y="140"/>
                    <a:pt x="135" y="103"/>
                  </a:cubicBezTo>
                  <a:cubicBezTo>
                    <a:pt x="135" y="103"/>
                    <a:pt x="136" y="104"/>
                    <a:pt x="138" y="105"/>
                  </a:cubicBezTo>
                  <a:cubicBezTo>
                    <a:pt x="172" y="112"/>
                    <a:pt x="190" y="71"/>
                    <a:pt x="190" y="71"/>
                  </a:cubicBezTo>
                  <a:cubicBezTo>
                    <a:pt x="190" y="71"/>
                    <a:pt x="186" y="75"/>
                    <a:pt x="180" y="75"/>
                  </a:cubicBezTo>
                  <a:cubicBezTo>
                    <a:pt x="173" y="75"/>
                    <a:pt x="160" y="69"/>
                    <a:pt x="146" y="72"/>
                  </a:cubicBezTo>
                  <a:cubicBezTo>
                    <a:pt x="133" y="75"/>
                    <a:pt x="129" y="85"/>
                    <a:pt x="129" y="89"/>
                  </a:cubicBezTo>
                  <a:cubicBezTo>
                    <a:pt x="128" y="92"/>
                    <a:pt x="130" y="93"/>
                    <a:pt x="131" y="94"/>
                  </a:cubicBezTo>
                  <a:cubicBezTo>
                    <a:pt x="132" y="92"/>
                    <a:pt x="133" y="90"/>
                    <a:pt x="135" y="87"/>
                  </a:cubicBezTo>
                  <a:cubicBezTo>
                    <a:pt x="144" y="79"/>
                    <a:pt x="155" y="80"/>
                    <a:pt x="157" y="80"/>
                  </a:cubicBezTo>
                  <a:cubicBezTo>
                    <a:pt x="158" y="80"/>
                    <a:pt x="160" y="80"/>
                    <a:pt x="162" y="80"/>
                  </a:cubicBezTo>
                  <a:cubicBezTo>
                    <a:pt x="164" y="80"/>
                    <a:pt x="167" y="80"/>
                    <a:pt x="169" y="80"/>
                  </a:cubicBezTo>
                  <a:cubicBezTo>
                    <a:pt x="174" y="80"/>
                    <a:pt x="178" y="79"/>
                    <a:pt x="178" y="79"/>
                  </a:cubicBezTo>
                  <a:cubicBezTo>
                    <a:pt x="178" y="79"/>
                    <a:pt x="174" y="80"/>
                    <a:pt x="169" y="81"/>
                  </a:cubicBezTo>
                  <a:cubicBezTo>
                    <a:pt x="167" y="82"/>
                    <a:pt x="164" y="82"/>
                    <a:pt x="162" y="82"/>
                  </a:cubicBezTo>
                  <a:cubicBezTo>
                    <a:pt x="160" y="82"/>
                    <a:pt x="158" y="82"/>
                    <a:pt x="157" y="82"/>
                  </a:cubicBezTo>
                  <a:cubicBezTo>
                    <a:pt x="156" y="82"/>
                    <a:pt x="153" y="82"/>
                    <a:pt x="149" y="83"/>
                  </a:cubicBezTo>
                  <a:cubicBezTo>
                    <a:pt x="147" y="83"/>
                    <a:pt x="145" y="84"/>
                    <a:pt x="143" y="85"/>
                  </a:cubicBezTo>
                  <a:cubicBezTo>
                    <a:pt x="141" y="86"/>
                    <a:pt x="139" y="88"/>
                    <a:pt x="138" y="90"/>
                  </a:cubicBezTo>
                  <a:cubicBezTo>
                    <a:pt x="136" y="92"/>
                    <a:pt x="135" y="94"/>
                    <a:pt x="133" y="96"/>
                  </a:cubicBezTo>
                  <a:cubicBezTo>
                    <a:pt x="122" y="107"/>
                    <a:pt x="110" y="121"/>
                    <a:pt x="106" y="134"/>
                  </a:cubicBezTo>
                  <a:cubicBezTo>
                    <a:pt x="106" y="134"/>
                    <a:pt x="92" y="95"/>
                    <a:pt x="117" y="29"/>
                  </a:cubicBezTo>
                  <a:cubicBezTo>
                    <a:pt x="122" y="22"/>
                    <a:pt x="130" y="20"/>
                    <a:pt x="131" y="19"/>
                  </a:cubicBezTo>
                  <a:cubicBezTo>
                    <a:pt x="132" y="19"/>
                    <a:pt x="134" y="18"/>
                    <a:pt x="136" y="17"/>
                  </a:cubicBezTo>
                  <a:cubicBezTo>
                    <a:pt x="138" y="17"/>
                    <a:pt x="141" y="16"/>
                    <a:pt x="143" y="15"/>
                  </a:cubicBezTo>
                  <a:cubicBezTo>
                    <a:pt x="147" y="13"/>
                    <a:pt x="151" y="11"/>
                    <a:pt x="151" y="11"/>
                  </a:cubicBezTo>
                  <a:cubicBezTo>
                    <a:pt x="151" y="11"/>
                    <a:pt x="148" y="14"/>
                    <a:pt x="143" y="16"/>
                  </a:cubicBezTo>
                  <a:cubicBezTo>
                    <a:pt x="141" y="17"/>
                    <a:pt x="139" y="18"/>
                    <a:pt x="137" y="19"/>
                  </a:cubicBezTo>
                  <a:cubicBezTo>
                    <a:pt x="135" y="20"/>
                    <a:pt x="133" y="21"/>
                    <a:pt x="132" y="21"/>
                  </a:cubicBezTo>
                  <a:cubicBezTo>
                    <a:pt x="131" y="21"/>
                    <a:pt x="128" y="22"/>
                    <a:pt x="125" y="25"/>
                  </a:cubicBezTo>
                  <a:cubicBezTo>
                    <a:pt x="124" y="26"/>
                    <a:pt x="122" y="27"/>
                    <a:pt x="120" y="29"/>
                  </a:cubicBezTo>
                  <a:cubicBezTo>
                    <a:pt x="119" y="31"/>
                    <a:pt x="117" y="33"/>
                    <a:pt x="117" y="35"/>
                  </a:cubicBezTo>
                  <a:cubicBezTo>
                    <a:pt x="115" y="39"/>
                    <a:pt x="115" y="43"/>
                    <a:pt x="115" y="47"/>
                  </a:cubicBezTo>
                  <a:cubicBezTo>
                    <a:pt x="116" y="48"/>
                    <a:pt x="118" y="49"/>
                    <a:pt x="122" y="49"/>
                  </a:cubicBezTo>
                  <a:cubicBezTo>
                    <a:pt x="157" y="44"/>
                    <a:pt x="159" y="0"/>
                    <a:pt x="159" y="0"/>
                  </a:cubicBezTo>
                  <a:cubicBezTo>
                    <a:pt x="159" y="0"/>
                    <a:pt x="157" y="4"/>
                    <a:pt x="151" y="7"/>
                  </a:cubicBezTo>
                  <a:cubicBezTo>
                    <a:pt x="144" y="9"/>
                    <a:pt x="131" y="8"/>
                    <a:pt x="119" y="16"/>
                  </a:cubicBezTo>
                  <a:cubicBezTo>
                    <a:pt x="114" y="19"/>
                    <a:pt x="111" y="22"/>
                    <a:pt x="109" y="26"/>
                  </a:cubicBezTo>
                  <a:cubicBezTo>
                    <a:pt x="109" y="25"/>
                    <a:pt x="108" y="24"/>
                    <a:pt x="107" y="22"/>
                  </a:cubicBezTo>
                  <a:cubicBezTo>
                    <a:pt x="101" y="17"/>
                    <a:pt x="93" y="15"/>
                    <a:pt x="90" y="13"/>
                  </a:cubicBezTo>
                  <a:cubicBezTo>
                    <a:pt x="87" y="11"/>
                    <a:pt x="86" y="8"/>
                    <a:pt x="86" y="8"/>
                  </a:cubicBezTo>
                  <a:cubicBezTo>
                    <a:pt x="86" y="8"/>
                    <a:pt x="82" y="33"/>
                    <a:pt x="100" y="41"/>
                  </a:cubicBezTo>
                  <a:cubicBezTo>
                    <a:pt x="102" y="41"/>
                    <a:pt x="104" y="41"/>
                    <a:pt x="105" y="40"/>
                  </a:cubicBezTo>
                  <a:cubicBezTo>
                    <a:pt x="105" y="38"/>
                    <a:pt x="105" y="36"/>
                    <a:pt x="105" y="34"/>
                  </a:cubicBezTo>
                  <a:cubicBezTo>
                    <a:pt x="105" y="32"/>
                    <a:pt x="105" y="31"/>
                    <a:pt x="104" y="30"/>
                  </a:cubicBezTo>
                  <a:cubicBezTo>
                    <a:pt x="103" y="29"/>
                    <a:pt x="102" y="28"/>
                    <a:pt x="102" y="27"/>
                  </a:cubicBezTo>
                  <a:cubicBezTo>
                    <a:pt x="100" y="25"/>
                    <a:pt x="99" y="24"/>
                    <a:pt x="98" y="24"/>
                  </a:cubicBezTo>
                  <a:cubicBezTo>
                    <a:pt x="98" y="23"/>
                    <a:pt x="97" y="23"/>
                    <a:pt x="96" y="22"/>
                  </a:cubicBezTo>
                  <a:cubicBezTo>
                    <a:pt x="95" y="21"/>
                    <a:pt x="94" y="20"/>
                    <a:pt x="93" y="19"/>
                  </a:cubicBezTo>
                  <a:cubicBezTo>
                    <a:pt x="91" y="17"/>
                    <a:pt x="89" y="16"/>
                    <a:pt x="89" y="16"/>
                  </a:cubicBezTo>
                  <a:cubicBezTo>
                    <a:pt x="89" y="16"/>
                    <a:pt x="91" y="17"/>
                    <a:pt x="93" y="19"/>
                  </a:cubicBezTo>
                  <a:cubicBezTo>
                    <a:pt x="94" y="20"/>
                    <a:pt x="95" y="20"/>
                    <a:pt x="96" y="21"/>
                  </a:cubicBezTo>
                  <a:cubicBezTo>
                    <a:pt x="98" y="22"/>
                    <a:pt x="98" y="22"/>
                    <a:pt x="99" y="23"/>
                  </a:cubicBezTo>
                  <a:cubicBezTo>
                    <a:pt x="100" y="23"/>
                    <a:pt x="105" y="27"/>
                    <a:pt x="107" y="33"/>
                  </a:cubicBezTo>
                  <a:cubicBezTo>
                    <a:pt x="107" y="34"/>
                    <a:pt x="107" y="35"/>
                    <a:pt x="107" y="36"/>
                  </a:cubicBezTo>
                  <a:cubicBezTo>
                    <a:pt x="100" y="49"/>
                    <a:pt x="92" y="66"/>
                    <a:pt x="90" y="89"/>
                  </a:cubicBezTo>
                  <a:cubicBezTo>
                    <a:pt x="90" y="89"/>
                    <a:pt x="84" y="63"/>
                    <a:pt x="70" y="45"/>
                  </a:cubicBezTo>
                  <a:cubicBezTo>
                    <a:pt x="70" y="44"/>
                    <a:pt x="70" y="43"/>
                    <a:pt x="69" y="42"/>
                  </a:cubicBezTo>
                  <a:cubicBezTo>
                    <a:pt x="69" y="40"/>
                    <a:pt x="67" y="38"/>
                    <a:pt x="66" y="37"/>
                  </a:cubicBezTo>
                  <a:cubicBezTo>
                    <a:pt x="64" y="35"/>
                    <a:pt x="62" y="33"/>
                    <a:pt x="61" y="32"/>
                  </a:cubicBezTo>
                  <a:cubicBezTo>
                    <a:pt x="57" y="30"/>
                    <a:pt x="55" y="29"/>
                    <a:pt x="54" y="28"/>
                  </a:cubicBezTo>
                  <a:cubicBezTo>
                    <a:pt x="53" y="28"/>
                    <a:pt x="51" y="27"/>
                    <a:pt x="49" y="26"/>
                  </a:cubicBezTo>
                  <a:cubicBezTo>
                    <a:pt x="47" y="26"/>
                    <a:pt x="45" y="25"/>
                    <a:pt x="43" y="23"/>
                  </a:cubicBezTo>
                  <a:cubicBezTo>
                    <a:pt x="38" y="21"/>
                    <a:pt x="35" y="19"/>
                    <a:pt x="35" y="19"/>
                  </a:cubicBezTo>
                  <a:cubicBezTo>
                    <a:pt x="35" y="19"/>
                    <a:pt x="39" y="21"/>
                    <a:pt x="43" y="22"/>
                  </a:cubicBezTo>
                  <a:cubicBezTo>
                    <a:pt x="45" y="23"/>
                    <a:pt x="47" y="24"/>
                    <a:pt x="50" y="25"/>
                  </a:cubicBezTo>
                  <a:cubicBezTo>
                    <a:pt x="52" y="25"/>
                    <a:pt x="53" y="26"/>
                    <a:pt x="54" y="26"/>
                  </a:cubicBezTo>
                  <a:cubicBezTo>
                    <a:pt x="56" y="27"/>
                    <a:pt x="67" y="31"/>
                    <a:pt x="72" y="41"/>
                  </a:cubicBezTo>
                  <a:cubicBezTo>
                    <a:pt x="73" y="44"/>
                    <a:pt x="74" y="47"/>
                    <a:pt x="74" y="49"/>
                  </a:cubicBezTo>
                  <a:cubicBezTo>
                    <a:pt x="75" y="49"/>
                    <a:pt x="77" y="48"/>
                    <a:pt x="78" y="45"/>
                  </a:cubicBezTo>
                  <a:cubicBezTo>
                    <a:pt x="79" y="42"/>
                    <a:pt x="79" y="30"/>
                    <a:pt x="67" y="23"/>
                  </a:cubicBezTo>
                  <a:cubicBezTo>
                    <a:pt x="55" y="16"/>
                    <a:pt x="42" y="16"/>
                    <a:pt x="35" y="14"/>
                  </a:cubicBezTo>
                  <a:cubicBezTo>
                    <a:pt x="29" y="12"/>
                    <a:pt x="26" y="7"/>
                    <a:pt x="26" y="7"/>
                  </a:cubicBezTo>
                  <a:cubicBezTo>
                    <a:pt x="26" y="7"/>
                    <a:pt x="29" y="51"/>
                    <a:pt x="64" y="56"/>
                  </a:cubicBezTo>
                  <a:cubicBezTo>
                    <a:pt x="66" y="56"/>
                    <a:pt x="67" y="56"/>
                    <a:pt x="68" y="56"/>
                  </a:cubicBezTo>
                  <a:cubicBezTo>
                    <a:pt x="76" y="72"/>
                    <a:pt x="84" y="97"/>
                    <a:pt x="88" y="130"/>
                  </a:cubicBezTo>
                  <a:cubicBezTo>
                    <a:pt x="88" y="130"/>
                    <a:pt x="80" y="114"/>
                    <a:pt x="62" y="105"/>
                  </a:cubicBezTo>
                  <a:cubicBezTo>
                    <a:pt x="60" y="103"/>
                    <a:pt x="58" y="101"/>
                    <a:pt x="55" y="99"/>
                  </a:cubicBezTo>
                  <a:cubicBezTo>
                    <a:pt x="53" y="98"/>
                    <a:pt x="51" y="97"/>
                    <a:pt x="49" y="97"/>
                  </a:cubicBezTo>
                  <a:cubicBezTo>
                    <a:pt x="46" y="97"/>
                    <a:pt x="44" y="97"/>
                    <a:pt x="42" y="97"/>
                  </a:cubicBezTo>
                  <a:cubicBezTo>
                    <a:pt x="38" y="97"/>
                    <a:pt x="35" y="98"/>
                    <a:pt x="34" y="98"/>
                  </a:cubicBezTo>
                  <a:cubicBezTo>
                    <a:pt x="33" y="98"/>
                    <a:pt x="31" y="99"/>
                    <a:pt x="29" y="99"/>
                  </a:cubicBezTo>
                  <a:cubicBezTo>
                    <a:pt x="28" y="100"/>
                    <a:pt x="27" y="100"/>
                    <a:pt x="26" y="100"/>
                  </a:cubicBezTo>
                  <a:cubicBezTo>
                    <a:pt x="25" y="100"/>
                    <a:pt x="25" y="100"/>
                    <a:pt x="24" y="101"/>
                  </a:cubicBezTo>
                  <a:cubicBezTo>
                    <a:pt x="24" y="101"/>
                    <a:pt x="24" y="101"/>
                    <a:pt x="24" y="101"/>
                  </a:cubicBezTo>
                  <a:cubicBezTo>
                    <a:pt x="24" y="101"/>
                    <a:pt x="23" y="101"/>
                    <a:pt x="22" y="101"/>
                  </a:cubicBezTo>
                  <a:cubicBezTo>
                    <a:pt x="18" y="102"/>
                    <a:pt x="13" y="102"/>
                    <a:pt x="13" y="102"/>
                  </a:cubicBezTo>
                  <a:cubicBezTo>
                    <a:pt x="13" y="102"/>
                    <a:pt x="18" y="101"/>
                    <a:pt x="22" y="100"/>
                  </a:cubicBezTo>
                  <a:cubicBezTo>
                    <a:pt x="24" y="99"/>
                    <a:pt x="27" y="99"/>
                    <a:pt x="29" y="98"/>
                  </a:cubicBezTo>
                  <a:cubicBezTo>
                    <a:pt x="31" y="97"/>
                    <a:pt x="32" y="96"/>
                    <a:pt x="33" y="96"/>
                  </a:cubicBezTo>
                  <a:cubicBezTo>
                    <a:pt x="35" y="95"/>
                    <a:pt x="46" y="92"/>
                    <a:pt x="57" y="97"/>
                  </a:cubicBezTo>
                  <a:cubicBezTo>
                    <a:pt x="59" y="98"/>
                    <a:pt x="61" y="100"/>
                    <a:pt x="63" y="102"/>
                  </a:cubicBezTo>
                  <a:cubicBezTo>
                    <a:pt x="64" y="101"/>
                    <a:pt x="64" y="99"/>
                    <a:pt x="64" y="97"/>
                  </a:cubicBezTo>
                  <a:cubicBezTo>
                    <a:pt x="62" y="93"/>
                    <a:pt x="55" y="84"/>
                    <a:pt x="41" y="85"/>
                  </a:cubicBezTo>
                  <a:cubicBezTo>
                    <a:pt x="28" y="87"/>
                    <a:pt x="17" y="96"/>
                    <a:pt x="11" y="98"/>
                  </a:cubicBezTo>
                  <a:cubicBezTo>
                    <a:pt x="4" y="100"/>
                    <a:pt x="0" y="98"/>
                    <a:pt x="0" y="98"/>
                  </a:cubicBezTo>
                  <a:cubicBezTo>
                    <a:pt x="0" y="98"/>
                    <a:pt x="29" y="131"/>
                    <a:pt x="59" y="114"/>
                  </a:cubicBezTo>
                  <a:cubicBezTo>
                    <a:pt x="75" y="124"/>
                    <a:pt x="89" y="143"/>
                    <a:pt x="90" y="178"/>
                  </a:cubicBezTo>
                  <a:cubicBezTo>
                    <a:pt x="90" y="178"/>
                    <a:pt x="80" y="161"/>
                    <a:pt x="62" y="155"/>
                  </a:cubicBezTo>
                  <a:cubicBezTo>
                    <a:pt x="62" y="155"/>
                    <a:pt x="112" y="177"/>
                    <a:pt x="73" y="272"/>
                  </a:cubicBezTo>
                  <a:cubicBezTo>
                    <a:pt x="68" y="276"/>
                    <a:pt x="50" y="277"/>
                    <a:pt x="41" y="287"/>
                  </a:cubicBezTo>
                  <a:cubicBezTo>
                    <a:pt x="147" y="287"/>
                    <a:pt x="147" y="287"/>
                    <a:pt x="147" y="287"/>
                  </a:cubicBezTo>
                  <a:cubicBezTo>
                    <a:pt x="142" y="285"/>
                    <a:pt x="134" y="282"/>
                    <a:pt x="122" y="282"/>
                  </a:cubicBezTo>
                  <a:cubicBezTo>
                    <a:pt x="112" y="279"/>
                    <a:pt x="100" y="256"/>
                    <a:pt x="108" y="213"/>
                  </a:cubicBezTo>
                  <a:cubicBezTo>
                    <a:pt x="111" y="195"/>
                    <a:pt x="116" y="182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3" y="173"/>
                    <a:pt x="123" y="173"/>
                    <a:pt x="123" y="173"/>
                  </a:cubicBezTo>
                  <a:cubicBezTo>
                    <a:pt x="128" y="166"/>
                    <a:pt x="133" y="162"/>
                    <a:pt x="138" y="159"/>
                  </a:cubicBezTo>
                  <a:cubicBezTo>
                    <a:pt x="143" y="157"/>
                    <a:pt x="148" y="157"/>
                    <a:pt x="149" y="157"/>
                  </a:cubicBezTo>
                  <a:cubicBezTo>
                    <a:pt x="150" y="156"/>
                    <a:pt x="152" y="156"/>
                    <a:pt x="154" y="156"/>
                  </a:cubicBezTo>
                  <a:cubicBezTo>
                    <a:pt x="156" y="156"/>
                    <a:pt x="159" y="156"/>
                    <a:pt x="161" y="156"/>
                  </a:cubicBezTo>
                  <a:cubicBezTo>
                    <a:pt x="166" y="156"/>
                    <a:pt x="170" y="155"/>
                    <a:pt x="170" y="155"/>
                  </a:cubicBezTo>
                  <a:cubicBezTo>
                    <a:pt x="170" y="155"/>
                    <a:pt x="166" y="156"/>
                    <a:pt x="161" y="157"/>
                  </a:cubicBezTo>
                  <a:cubicBezTo>
                    <a:pt x="159" y="158"/>
                    <a:pt x="156" y="158"/>
                    <a:pt x="154" y="158"/>
                  </a:cubicBezTo>
                  <a:cubicBezTo>
                    <a:pt x="152" y="158"/>
                    <a:pt x="150" y="159"/>
                    <a:pt x="149" y="159"/>
                  </a:cubicBezTo>
                  <a:cubicBezTo>
                    <a:pt x="148" y="159"/>
                    <a:pt x="145" y="159"/>
                    <a:pt x="141" y="160"/>
                  </a:cubicBezTo>
                  <a:cubicBezTo>
                    <a:pt x="139" y="161"/>
                    <a:pt x="137" y="162"/>
                    <a:pt x="135" y="163"/>
                  </a:cubicBezTo>
                  <a:cubicBezTo>
                    <a:pt x="133" y="164"/>
                    <a:pt x="131" y="166"/>
                    <a:pt x="129" y="168"/>
                  </a:cubicBezTo>
                  <a:cubicBezTo>
                    <a:pt x="127" y="171"/>
                    <a:pt x="125" y="175"/>
                    <a:pt x="124" y="179"/>
                  </a:cubicBezTo>
                  <a:cubicBezTo>
                    <a:pt x="125" y="180"/>
                    <a:pt x="127" y="182"/>
                    <a:pt x="131" y="183"/>
                  </a:cubicBezTo>
                  <a:cubicBezTo>
                    <a:pt x="167" y="188"/>
                    <a:pt x="182" y="146"/>
                    <a:pt x="182" y="146"/>
                  </a:cubicBezTo>
                  <a:cubicBezTo>
                    <a:pt x="182" y="146"/>
                    <a:pt x="178" y="150"/>
                    <a:pt x="171" y="150"/>
                  </a:cubicBezTo>
                  <a:cubicBezTo>
                    <a:pt x="164" y="150"/>
                    <a:pt x="151" y="146"/>
                    <a:pt x="137" y="150"/>
                  </a:cubicBezTo>
                  <a:close/>
                </a:path>
              </a:pathLst>
            </a:custGeom>
            <a:solidFill>
              <a:srgbClr val="BBE0E3">
                <a:lumMod val="7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4" name="Freeform 35"/>
            <p:cNvSpPr>
              <a:spLocks/>
            </p:cNvSpPr>
            <p:nvPr/>
          </p:nvSpPr>
          <p:spPr bwMode="auto">
            <a:xfrm>
              <a:off x="7354888" y="4100786"/>
              <a:ext cx="1389063" cy="573087"/>
            </a:xfrm>
            <a:custGeom>
              <a:avLst/>
              <a:gdLst>
                <a:gd name="T0" fmla="*/ 188 w 188"/>
                <a:gd name="T1" fmla="*/ 27 h 78"/>
                <a:gd name="T2" fmla="*/ 171 w 188"/>
                <a:gd name="T3" fmla="*/ 7 h 78"/>
                <a:gd name="T4" fmla="*/ 157 w 188"/>
                <a:gd name="T5" fmla="*/ 1 h 78"/>
                <a:gd name="T6" fmla="*/ 158 w 188"/>
                <a:gd name="T7" fmla="*/ 1 h 78"/>
                <a:gd name="T8" fmla="*/ 116 w 188"/>
                <a:gd name="T9" fmla="*/ 1 h 78"/>
                <a:gd name="T10" fmla="*/ 116 w 188"/>
                <a:gd name="T11" fmla="*/ 1 h 78"/>
                <a:gd name="T12" fmla="*/ 94 w 188"/>
                <a:gd name="T13" fmla="*/ 1 h 78"/>
                <a:gd name="T14" fmla="*/ 94 w 188"/>
                <a:gd name="T15" fmla="*/ 1 h 78"/>
                <a:gd name="T16" fmla="*/ 52 w 188"/>
                <a:gd name="T17" fmla="*/ 1 h 78"/>
                <a:gd name="T18" fmla="*/ 53 w 188"/>
                <a:gd name="T19" fmla="*/ 0 h 78"/>
                <a:gd name="T20" fmla="*/ 40 w 188"/>
                <a:gd name="T21" fmla="*/ 9 h 78"/>
                <a:gd name="T22" fmla="*/ 22 w 188"/>
                <a:gd name="T23" fmla="*/ 27 h 78"/>
                <a:gd name="T24" fmla="*/ 50 w 188"/>
                <a:gd name="T25" fmla="*/ 12 h 78"/>
                <a:gd name="T26" fmla="*/ 75 w 188"/>
                <a:gd name="T27" fmla="*/ 5 h 78"/>
                <a:gd name="T28" fmla="*/ 61 w 188"/>
                <a:gd name="T29" fmla="*/ 26 h 78"/>
                <a:gd name="T30" fmla="*/ 55 w 188"/>
                <a:gd name="T31" fmla="*/ 31 h 78"/>
                <a:gd name="T32" fmla="*/ 33 w 188"/>
                <a:gd name="T33" fmla="*/ 37 h 78"/>
                <a:gd name="T34" fmla="*/ 9 w 188"/>
                <a:gd name="T35" fmla="*/ 48 h 78"/>
                <a:gd name="T36" fmla="*/ 41 w 188"/>
                <a:gd name="T37" fmla="*/ 40 h 78"/>
                <a:gd name="T38" fmla="*/ 46 w 188"/>
                <a:gd name="T39" fmla="*/ 39 h 78"/>
                <a:gd name="T40" fmla="*/ 0 w 188"/>
                <a:gd name="T41" fmla="*/ 74 h 78"/>
                <a:gd name="T42" fmla="*/ 61 w 188"/>
                <a:gd name="T43" fmla="*/ 42 h 78"/>
                <a:gd name="T44" fmla="*/ 92 w 188"/>
                <a:gd name="T45" fmla="*/ 17 h 78"/>
                <a:gd name="T46" fmla="*/ 100 w 188"/>
                <a:gd name="T47" fmla="*/ 34 h 78"/>
                <a:gd name="T48" fmla="*/ 119 w 188"/>
                <a:gd name="T49" fmla="*/ 78 h 78"/>
                <a:gd name="T50" fmla="*/ 111 w 188"/>
                <a:gd name="T51" fmla="*/ 41 h 78"/>
                <a:gd name="T52" fmla="*/ 119 w 188"/>
                <a:gd name="T53" fmla="*/ 43 h 78"/>
                <a:gd name="T54" fmla="*/ 134 w 188"/>
                <a:gd name="T55" fmla="*/ 47 h 78"/>
                <a:gd name="T56" fmla="*/ 117 w 188"/>
                <a:gd name="T57" fmla="*/ 40 h 78"/>
                <a:gd name="T58" fmla="*/ 111 w 188"/>
                <a:gd name="T59" fmla="*/ 36 h 78"/>
                <a:gd name="T60" fmla="*/ 111 w 188"/>
                <a:gd name="T61" fmla="*/ 27 h 78"/>
                <a:gd name="T62" fmla="*/ 115 w 188"/>
                <a:gd name="T63" fmla="*/ 12 h 78"/>
                <a:gd name="T64" fmla="*/ 116 w 188"/>
                <a:gd name="T65" fmla="*/ 12 h 78"/>
                <a:gd name="T66" fmla="*/ 131 w 188"/>
                <a:gd name="T67" fmla="*/ 27 h 78"/>
                <a:gd name="T68" fmla="*/ 155 w 188"/>
                <a:gd name="T69" fmla="*/ 69 h 78"/>
                <a:gd name="T70" fmla="*/ 144 w 188"/>
                <a:gd name="T71" fmla="*/ 30 h 78"/>
                <a:gd name="T72" fmla="*/ 142 w 188"/>
                <a:gd name="T73" fmla="*/ 26 h 78"/>
                <a:gd name="T74" fmla="*/ 154 w 188"/>
                <a:gd name="T75" fmla="*/ 31 h 78"/>
                <a:gd name="T76" fmla="*/ 181 w 188"/>
                <a:gd name="T77" fmla="*/ 36 h 78"/>
                <a:gd name="T78" fmla="*/ 151 w 188"/>
                <a:gd name="T79" fmla="*/ 25 h 78"/>
                <a:gd name="T80" fmla="*/ 137 w 188"/>
                <a:gd name="T81" fmla="*/ 15 h 78"/>
                <a:gd name="T82" fmla="*/ 132 w 188"/>
                <a:gd name="T83" fmla="*/ 5 h 78"/>
                <a:gd name="T84" fmla="*/ 160 w 188"/>
                <a:gd name="T85" fmla="*/ 12 h 78"/>
                <a:gd name="T86" fmla="*/ 188 w 188"/>
                <a:gd name="T87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8" h="78">
                  <a:moveTo>
                    <a:pt x="188" y="27"/>
                  </a:moveTo>
                  <a:cubicBezTo>
                    <a:pt x="188" y="27"/>
                    <a:pt x="181" y="13"/>
                    <a:pt x="171" y="7"/>
                  </a:cubicBezTo>
                  <a:cubicBezTo>
                    <a:pt x="167" y="4"/>
                    <a:pt x="162" y="2"/>
                    <a:pt x="157" y="1"/>
                  </a:cubicBezTo>
                  <a:cubicBezTo>
                    <a:pt x="157" y="1"/>
                    <a:pt x="158" y="1"/>
                    <a:pt x="158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3" y="0"/>
                    <a:pt x="53" y="0"/>
                  </a:cubicBezTo>
                  <a:cubicBezTo>
                    <a:pt x="50" y="2"/>
                    <a:pt x="45" y="6"/>
                    <a:pt x="40" y="9"/>
                  </a:cubicBezTo>
                  <a:cubicBezTo>
                    <a:pt x="30" y="15"/>
                    <a:pt x="22" y="27"/>
                    <a:pt x="22" y="27"/>
                  </a:cubicBezTo>
                  <a:cubicBezTo>
                    <a:pt x="22" y="27"/>
                    <a:pt x="41" y="16"/>
                    <a:pt x="50" y="12"/>
                  </a:cubicBezTo>
                  <a:cubicBezTo>
                    <a:pt x="55" y="10"/>
                    <a:pt x="65" y="7"/>
                    <a:pt x="75" y="5"/>
                  </a:cubicBezTo>
                  <a:cubicBezTo>
                    <a:pt x="71" y="12"/>
                    <a:pt x="66" y="20"/>
                    <a:pt x="61" y="26"/>
                  </a:cubicBezTo>
                  <a:cubicBezTo>
                    <a:pt x="59" y="27"/>
                    <a:pt x="57" y="29"/>
                    <a:pt x="55" y="31"/>
                  </a:cubicBezTo>
                  <a:cubicBezTo>
                    <a:pt x="49" y="33"/>
                    <a:pt x="38" y="35"/>
                    <a:pt x="33" y="37"/>
                  </a:cubicBezTo>
                  <a:cubicBezTo>
                    <a:pt x="25" y="40"/>
                    <a:pt x="9" y="48"/>
                    <a:pt x="9" y="48"/>
                  </a:cubicBezTo>
                  <a:cubicBezTo>
                    <a:pt x="9" y="48"/>
                    <a:pt x="30" y="41"/>
                    <a:pt x="41" y="40"/>
                  </a:cubicBezTo>
                  <a:cubicBezTo>
                    <a:pt x="43" y="39"/>
                    <a:pt x="44" y="39"/>
                    <a:pt x="46" y="39"/>
                  </a:cubicBezTo>
                  <a:cubicBezTo>
                    <a:pt x="27" y="56"/>
                    <a:pt x="0" y="74"/>
                    <a:pt x="0" y="74"/>
                  </a:cubicBezTo>
                  <a:cubicBezTo>
                    <a:pt x="0" y="74"/>
                    <a:pt x="43" y="54"/>
                    <a:pt x="61" y="42"/>
                  </a:cubicBezTo>
                  <a:cubicBezTo>
                    <a:pt x="69" y="36"/>
                    <a:pt x="81" y="26"/>
                    <a:pt x="92" y="17"/>
                  </a:cubicBezTo>
                  <a:cubicBezTo>
                    <a:pt x="96" y="22"/>
                    <a:pt x="99" y="28"/>
                    <a:pt x="100" y="34"/>
                  </a:cubicBezTo>
                  <a:cubicBezTo>
                    <a:pt x="104" y="48"/>
                    <a:pt x="119" y="78"/>
                    <a:pt x="119" y="78"/>
                  </a:cubicBezTo>
                  <a:cubicBezTo>
                    <a:pt x="119" y="78"/>
                    <a:pt x="114" y="57"/>
                    <a:pt x="111" y="41"/>
                  </a:cubicBezTo>
                  <a:cubicBezTo>
                    <a:pt x="114" y="42"/>
                    <a:pt x="117" y="43"/>
                    <a:pt x="119" y="43"/>
                  </a:cubicBezTo>
                  <a:cubicBezTo>
                    <a:pt x="124" y="45"/>
                    <a:pt x="134" y="47"/>
                    <a:pt x="134" y="47"/>
                  </a:cubicBezTo>
                  <a:cubicBezTo>
                    <a:pt x="134" y="47"/>
                    <a:pt x="122" y="43"/>
                    <a:pt x="117" y="40"/>
                  </a:cubicBezTo>
                  <a:cubicBezTo>
                    <a:pt x="115" y="39"/>
                    <a:pt x="113" y="37"/>
                    <a:pt x="111" y="36"/>
                  </a:cubicBezTo>
                  <a:cubicBezTo>
                    <a:pt x="111" y="32"/>
                    <a:pt x="111" y="29"/>
                    <a:pt x="111" y="27"/>
                  </a:cubicBezTo>
                  <a:cubicBezTo>
                    <a:pt x="111" y="21"/>
                    <a:pt x="113" y="16"/>
                    <a:pt x="115" y="12"/>
                  </a:cubicBezTo>
                  <a:cubicBezTo>
                    <a:pt x="115" y="12"/>
                    <a:pt x="115" y="12"/>
                    <a:pt x="116" y="12"/>
                  </a:cubicBezTo>
                  <a:cubicBezTo>
                    <a:pt x="120" y="16"/>
                    <a:pt x="126" y="21"/>
                    <a:pt x="131" y="27"/>
                  </a:cubicBezTo>
                  <a:cubicBezTo>
                    <a:pt x="142" y="39"/>
                    <a:pt x="155" y="69"/>
                    <a:pt x="155" y="69"/>
                  </a:cubicBezTo>
                  <a:cubicBezTo>
                    <a:pt x="155" y="69"/>
                    <a:pt x="150" y="42"/>
                    <a:pt x="144" y="30"/>
                  </a:cubicBezTo>
                  <a:cubicBezTo>
                    <a:pt x="143" y="29"/>
                    <a:pt x="143" y="28"/>
                    <a:pt x="142" y="26"/>
                  </a:cubicBezTo>
                  <a:cubicBezTo>
                    <a:pt x="146" y="28"/>
                    <a:pt x="151" y="29"/>
                    <a:pt x="154" y="31"/>
                  </a:cubicBezTo>
                  <a:cubicBezTo>
                    <a:pt x="162" y="33"/>
                    <a:pt x="181" y="36"/>
                    <a:pt x="181" y="36"/>
                  </a:cubicBezTo>
                  <a:cubicBezTo>
                    <a:pt x="181" y="36"/>
                    <a:pt x="160" y="30"/>
                    <a:pt x="151" y="25"/>
                  </a:cubicBezTo>
                  <a:cubicBezTo>
                    <a:pt x="144" y="21"/>
                    <a:pt x="139" y="17"/>
                    <a:pt x="137" y="15"/>
                  </a:cubicBezTo>
                  <a:cubicBezTo>
                    <a:pt x="135" y="11"/>
                    <a:pt x="134" y="8"/>
                    <a:pt x="132" y="5"/>
                  </a:cubicBezTo>
                  <a:cubicBezTo>
                    <a:pt x="142" y="7"/>
                    <a:pt x="153" y="10"/>
                    <a:pt x="160" y="12"/>
                  </a:cubicBezTo>
                  <a:cubicBezTo>
                    <a:pt x="175" y="16"/>
                    <a:pt x="188" y="27"/>
                    <a:pt x="188" y="27"/>
                  </a:cubicBezTo>
                  <a:close/>
                </a:path>
              </a:pathLst>
            </a:custGeom>
            <a:solidFill>
              <a:srgbClr val="DAEDEF">
                <a:lumMod val="2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55" name="Group 189"/>
          <p:cNvGrpSpPr/>
          <p:nvPr/>
        </p:nvGrpSpPr>
        <p:grpSpPr>
          <a:xfrm>
            <a:off x="9326657" y="1858209"/>
            <a:ext cx="2642984" cy="2937561"/>
            <a:chOff x="8534400" y="1366838"/>
            <a:chExt cx="3575050" cy="3973512"/>
          </a:xfrm>
        </p:grpSpPr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8534400" y="1366838"/>
              <a:ext cx="3575050" cy="2790825"/>
            </a:xfrm>
            <a:custGeom>
              <a:avLst/>
              <a:gdLst>
                <a:gd name="T0" fmla="*/ 858 w 858"/>
                <a:gd name="T1" fmla="*/ 432 h 670"/>
                <a:gd name="T2" fmla="*/ 764 w 858"/>
                <a:gd name="T3" fmla="*/ 337 h 670"/>
                <a:gd name="T4" fmla="*/ 779 w 858"/>
                <a:gd name="T5" fmla="*/ 268 h 670"/>
                <a:gd name="T6" fmla="*/ 613 w 858"/>
                <a:gd name="T7" fmla="*/ 105 h 670"/>
                <a:gd name="T8" fmla="*/ 536 w 858"/>
                <a:gd name="T9" fmla="*/ 123 h 670"/>
                <a:gd name="T10" fmla="*/ 415 w 858"/>
                <a:gd name="T11" fmla="*/ 12 h 670"/>
                <a:gd name="T12" fmla="*/ 251 w 858"/>
                <a:gd name="T13" fmla="*/ 88 h 670"/>
                <a:gd name="T14" fmla="*/ 25 w 858"/>
                <a:gd name="T15" fmla="*/ 236 h 670"/>
                <a:gd name="T16" fmla="*/ 93 w 858"/>
                <a:gd name="T17" fmla="*/ 340 h 670"/>
                <a:gd name="T18" fmla="*/ 0 w 858"/>
                <a:gd name="T19" fmla="*/ 435 h 670"/>
                <a:gd name="T20" fmla="*/ 112 w 858"/>
                <a:gd name="T21" fmla="*/ 534 h 670"/>
                <a:gd name="T22" fmla="*/ 249 w 858"/>
                <a:gd name="T23" fmla="*/ 655 h 670"/>
                <a:gd name="T24" fmla="*/ 446 w 858"/>
                <a:gd name="T25" fmla="*/ 546 h 670"/>
                <a:gd name="T26" fmla="*/ 552 w 858"/>
                <a:gd name="T27" fmla="*/ 639 h 670"/>
                <a:gd name="T28" fmla="*/ 708 w 858"/>
                <a:gd name="T29" fmla="*/ 542 h 670"/>
                <a:gd name="T30" fmla="*/ 709 w 858"/>
                <a:gd name="T31" fmla="*/ 537 h 670"/>
                <a:gd name="T32" fmla="*/ 858 w 858"/>
                <a:gd name="T33" fmla="*/ 432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58" h="670">
                  <a:moveTo>
                    <a:pt x="858" y="432"/>
                  </a:moveTo>
                  <a:cubicBezTo>
                    <a:pt x="858" y="390"/>
                    <a:pt x="820" y="354"/>
                    <a:pt x="764" y="337"/>
                  </a:cubicBezTo>
                  <a:cubicBezTo>
                    <a:pt x="774" y="316"/>
                    <a:pt x="779" y="293"/>
                    <a:pt x="779" y="268"/>
                  </a:cubicBezTo>
                  <a:cubicBezTo>
                    <a:pt x="779" y="178"/>
                    <a:pt x="705" y="105"/>
                    <a:pt x="613" y="105"/>
                  </a:cubicBezTo>
                  <a:cubicBezTo>
                    <a:pt x="585" y="105"/>
                    <a:pt x="559" y="112"/>
                    <a:pt x="536" y="123"/>
                  </a:cubicBezTo>
                  <a:cubicBezTo>
                    <a:pt x="525" y="69"/>
                    <a:pt x="479" y="23"/>
                    <a:pt x="415" y="12"/>
                  </a:cubicBezTo>
                  <a:cubicBezTo>
                    <a:pt x="346" y="0"/>
                    <a:pt x="280" y="33"/>
                    <a:pt x="251" y="88"/>
                  </a:cubicBezTo>
                  <a:cubicBezTo>
                    <a:pt x="125" y="91"/>
                    <a:pt x="25" y="156"/>
                    <a:pt x="25" y="236"/>
                  </a:cubicBezTo>
                  <a:cubicBezTo>
                    <a:pt x="25" y="277"/>
                    <a:pt x="51" y="313"/>
                    <a:pt x="93" y="340"/>
                  </a:cubicBezTo>
                  <a:cubicBezTo>
                    <a:pt x="38" y="357"/>
                    <a:pt x="0" y="393"/>
                    <a:pt x="0" y="435"/>
                  </a:cubicBezTo>
                  <a:cubicBezTo>
                    <a:pt x="0" y="481"/>
                    <a:pt x="47" y="520"/>
                    <a:pt x="112" y="534"/>
                  </a:cubicBezTo>
                  <a:cubicBezTo>
                    <a:pt x="127" y="594"/>
                    <a:pt x="179" y="643"/>
                    <a:pt x="249" y="655"/>
                  </a:cubicBezTo>
                  <a:cubicBezTo>
                    <a:pt x="336" y="670"/>
                    <a:pt x="421" y="622"/>
                    <a:pt x="446" y="546"/>
                  </a:cubicBezTo>
                  <a:cubicBezTo>
                    <a:pt x="458" y="592"/>
                    <a:pt x="498" y="630"/>
                    <a:pt x="552" y="639"/>
                  </a:cubicBezTo>
                  <a:cubicBezTo>
                    <a:pt x="625" y="652"/>
                    <a:pt x="694" y="608"/>
                    <a:pt x="708" y="542"/>
                  </a:cubicBezTo>
                  <a:cubicBezTo>
                    <a:pt x="708" y="540"/>
                    <a:pt x="709" y="538"/>
                    <a:pt x="709" y="537"/>
                  </a:cubicBezTo>
                  <a:cubicBezTo>
                    <a:pt x="793" y="531"/>
                    <a:pt x="858" y="486"/>
                    <a:pt x="858" y="432"/>
                  </a:cubicBezTo>
                  <a:close/>
                </a:path>
              </a:pathLst>
            </a:custGeom>
            <a:solidFill>
              <a:srgbClr val="BBE0E3">
                <a:lumMod val="5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9375775" y="2208213"/>
              <a:ext cx="1892300" cy="2370137"/>
            </a:xfrm>
            <a:custGeom>
              <a:avLst/>
              <a:gdLst>
                <a:gd name="T0" fmla="*/ 197 w 454"/>
                <a:gd name="T1" fmla="*/ 254 h 569"/>
                <a:gd name="T2" fmla="*/ 200 w 454"/>
                <a:gd name="T3" fmla="*/ 449 h 569"/>
                <a:gd name="T4" fmla="*/ 148 w 454"/>
                <a:gd name="T5" fmla="*/ 559 h 569"/>
                <a:gd name="T6" fmla="*/ 122 w 454"/>
                <a:gd name="T7" fmla="*/ 569 h 569"/>
                <a:gd name="T8" fmla="*/ 339 w 454"/>
                <a:gd name="T9" fmla="*/ 569 h 569"/>
                <a:gd name="T10" fmla="*/ 304 w 454"/>
                <a:gd name="T11" fmla="*/ 557 h 569"/>
                <a:gd name="T12" fmla="*/ 277 w 454"/>
                <a:gd name="T13" fmla="*/ 354 h 569"/>
                <a:gd name="T14" fmla="*/ 282 w 454"/>
                <a:gd name="T15" fmla="*/ 261 h 569"/>
                <a:gd name="T16" fmla="*/ 315 w 454"/>
                <a:gd name="T17" fmla="*/ 247 h 569"/>
                <a:gd name="T18" fmla="*/ 454 w 454"/>
                <a:gd name="T19" fmla="*/ 120 h 569"/>
                <a:gd name="T20" fmla="*/ 451 w 454"/>
                <a:gd name="T21" fmla="*/ 117 h 569"/>
                <a:gd name="T22" fmla="*/ 451 w 454"/>
                <a:gd name="T23" fmla="*/ 117 h 569"/>
                <a:gd name="T24" fmla="*/ 389 w 454"/>
                <a:gd name="T25" fmla="*/ 164 h 569"/>
                <a:gd name="T26" fmla="*/ 400 w 454"/>
                <a:gd name="T27" fmla="*/ 82 h 569"/>
                <a:gd name="T28" fmla="*/ 399 w 454"/>
                <a:gd name="T29" fmla="*/ 82 h 569"/>
                <a:gd name="T30" fmla="*/ 398 w 454"/>
                <a:gd name="T31" fmla="*/ 82 h 569"/>
                <a:gd name="T32" fmla="*/ 362 w 454"/>
                <a:gd name="T33" fmla="*/ 182 h 569"/>
                <a:gd name="T34" fmla="*/ 257 w 454"/>
                <a:gd name="T35" fmla="*/ 234 h 569"/>
                <a:gd name="T36" fmla="*/ 241 w 454"/>
                <a:gd name="T37" fmla="*/ 146 h 569"/>
                <a:gd name="T38" fmla="*/ 296 w 454"/>
                <a:gd name="T39" fmla="*/ 54 h 569"/>
                <a:gd name="T40" fmla="*/ 295 w 454"/>
                <a:gd name="T41" fmla="*/ 54 h 569"/>
                <a:gd name="T42" fmla="*/ 294 w 454"/>
                <a:gd name="T43" fmla="*/ 52 h 569"/>
                <a:gd name="T44" fmla="*/ 238 w 454"/>
                <a:gd name="T45" fmla="*/ 113 h 569"/>
                <a:gd name="T46" fmla="*/ 235 w 454"/>
                <a:gd name="T47" fmla="*/ 35 h 569"/>
                <a:gd name="T48" fmla="*/ 235 w 454"/>
                <a:gd name="T49" fmla="*/ 35 h 569"/>
                <a:gd name="T50" fmla="*/ 230 w 454"/>
                <a:gd name="T51" fmla="*/ 35 h 569"/>
                <a:gd name="T52" fmla="*/ 219 w 454"/>
                <a:gd name="T53" fmla="*/ 223 h 569"/>
                <a:gd name="T54" fmla="*/ 122 w 454"/>
                <a:gd name="T55" fmla="*/ 132 h 569"/>
                <a:gd name="T56" fmla="*/ 137 w 454"/>
                <a:gd name="T57" fmla="*/ 64 h 569"/>
                <a:gd name="T58" fmla="*/ 135 w 454"/>
                <a:gd name="T59" fmla="*/ 63 h 569"/>
                <a:gd name="T60" fmla="*/ 135 w 454"/>
                <a:gd name="T61" fmla="*/ 63 h 569"/>
                <a:gd name="T62" fmla="*/ 113 w 454"/>
                <a:gd name="T63" fmla="*/ 118 h 569"/>
                <a:gd name="T64" fmla="*/ 52 w 454"/>
                <a:gd name="T65" fmla="*/ 1 h 569"/>
                <a:gd name="T66" fmla="*/ 50 w 454"/>
                <a:gd name="T67" fmla="*/ 0 h 569"/>
                <a:gd name="T68" fmla="*/ 46 w 454"/>
                <a:gd name="T69" fmla="*/ 1 h 569"/>
                <a:gd name="T70" fmla="*/ 74 w 454"/>
                <a:gd name="T71" fmla="*/ 91 h 569"/>
                <a:gd name="T72" fmla="*/ 74 w 454"/>
                <a:gd name="T73" fmla="*/ 91 h 569"/>
                <a:gd name="T74" fmla="*/ 149 w 454"/>
                <a:gd name="T75" fmla="*/ 208 h 569"/>
                <a:gd name="T76" fmla="*/ 3 w 454"/>
                <a:gd name="T77" fmla="*/ 195 h 569"/>
                <a:gd name="T78" fmla="*/ 3 w 454"/>
                <a:gd name="T79" fmla="*/ 196 h 569"/>
                <a:gd name="T80" fmla="*/ 0 w 454"/>
                <a:gd name="T81" fmla="*/ 201 h 569"/>
                <a:gd name="T82" fmla="*/ 172 w 454"/>
                <a:gd name="T83" fmla="*/ 237 h 569"/>
                <a:gd name="T84" fmla="*/ 197 w 454"/>
                <a:gd name="T85" fmla="*/ 254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4" h="569">
                  <a:moveTo>
                    <a:pt x="197" y="254"/>
                  </a:moveTo>
                  <a:cubicBezTo>
                    <a:pt x="209" y="304"/>
                    <a:pt x="213" y="368"/>
                    <a:pt x="200" y="449"/>
                  </a:cubicBezTo>
                  <a:cubicBezTo>
                    <a:pt x="191" y="518"/>
                    <a:pt x="199" y="559"/>
                    <a:pt x="148" y="559"/>
                  </a:cubicBezTo>
                  <a:cubicBezTo>
                    <a:pt x="148" y="559"/>
                    <a:pt x="138" y="555"/>
                    <a:pt x="122" y="569"/>
                  </a:cubicBezTo>
                  <a:cubicBezTo>
                    <a:pt x="339" y="569"/>
                    <a:pt x="339" y="569"/>
                    <a:pt x="339" y="569"/>
                  </a:cubicBezTo>
                  <a:cubicBezTo>
                    <a:pt x="328" y="564"/>
                    <a:pt x="315" y="559"/>
                    <a:pt x="304" y="557"/>
                  </a:cubicBezTo>
                  <a:cubicBezTo>
                    <a:pt x="292" y="529"/>
                    <a:pt x="279" y="475"/>
                    <a:pt x="277" y="354"/>
                  </a:cubicBezTo>
                  <a:cubicBezTo>
                    <a:pt x="276" y="318"/>
                    <a:pt x="278" y="287"/>
                    <a:pt x="282" y="261"/>
                  </a:cubicBezTo>
                  <a:cubicBezTo>
                    <a:pt x="315" y="247"/>
                    <a:pt x="315" y="247"/>
                    <a:pt x="315" y="247"/>
                  </a:cubicBezTo>
                  <a:cubicBezTo>
                    <a:pt x="404" y="194"/>
                    <a:pt x="433" y="147"/>
                    <a:pt x="454" y="120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51" y="117"/>
                    <a:pt x="451" y="117"/>
                    <a:pt x="451" y="117"/>
                  </a:cubicBezTo>
                  <a:cubicBezTo>
                    <a:pt x="428" y="135"/>
                    <a:pt x="407" y="151"/>
                    <a:pt x="389" y="164"/>
                  </a:cubicBezTo>
                  <a:cubicBezTo>
                    <a:pt x="396" y="133"/>
                    <a:pt x="398" y="121"/>
                    <a:pt x="400" y="82"/>
                  </a:cubicBezTo>
                  <a:cubicBezTo>
                    <a:pt x="399" y="82"/>
                    <a:pt x="399" y="82"/>
                    <a:pt x="399" y="82"/>
                  </a:cubicBezTo>
                  <a:cubicBezTo>
                    <a:pt x="399" y="82"/>
                    <a:pt x="398" y="82"/>
                    <a:pt x="398" y="82"/>
                  </a:cubicBezTo>
                  <a:cubicBezTo>
                    <a:pt x="393" y="101"/>
                    <a:pt x="379" y="147"/>
                    <a:pt x="362" y="182"/>
                  </a:cubicBezTo>
                  <a:cubicBezTo>
                    <a:pt x="312" y="215"/>
                    <a:pt x="278" y="228"/>
                    <a:pt x="257" y="234"/>
                  </a:cubicBezTo>
                  <a:cubicBezTo>
                    <a:pt x="251" y="213"/>
                    <a:pt x="245" y="185"/>
                    <a:pt x="241" y="146"/>
                  </a:cubicBezTo>
                  <a:cubicBezTo>
                    <a:pt x="257" y="110"/>
                    <a:pt x="284" y="70"/>
                    <a:pt x="296" y="54"/>
                  </a:cubicBezTo>
                  <a:cubicBezTo>
                    <a:pt x="295" y="54"/>
                    <a:pt x="295" y="54"/>
                    <a:pt x="295" y="54"/>
                  </a:cubicBezTo>
                  <a:cubicBezTo>
                    <a:pt x="294" y="52"/>
                    <a:pt x="294" y="52"/>
                    <a:pt x="294" y="52"/>
                  </a:cubicBezTo>
                  <a:cubicBezTo>
                    <a:pt x="265" y="79"/>
                    <a:pt x="258" y="88"/>
                    <a:pt x="238" y="113"/>
                  </a:cubicBezTo>
                  <a:cubicBezTo>
                    <a:pt x="236" y="91"/>
                    <a:pt x="235" y="64"/>
                    <a:pt x="235" y="35"/>
                  </a:cubicBezTo>
                  <a:cubicBezTo>
                    <a:pt x="235" y="35"/>
                    <a:pt x="235" y="35"/>
                    <a:pt x="235" y="35"/>
                  </a:cubicBezTo>
                  <a:cubicBezTo>
                    <a:pt x="230" y="35"/>
                    <a:pt x="230" y="35"/>
                    <a:pt x="230" y="35"/>
                  </a:cubicBezTo>
                  <a:cubicBezTo>
                    <a:pt x="223" y="69"/>
                    <a:pt x="210" y="143"/>
                    <a:pt x="219" y="223"/>
                  </a:cubicBezTo>
                  <a:cubicBezTo>
                    <a:pt x="219" y="223"/>
                    <a:pt x="175" y="205"/>
                    <a:pt x="122" y="132"/>
                  </a:cubicBezTo>
                  <a:cubicBezTo>
                    <a:pt x="123" y="120"/>
                    <a:pt x="125" y="90"/>
                    <a:pt x="137" y="64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35" y="63"/>
                    <a:pt x="135" y="63"/>
                    <a:pt x="135" y="63"/>
                  </a:cubicBezTo>
                  <a:cubicBezTo>
                    <a:pt x="127" y="75"/>
                    <a:pt x="118" y="94"/>
                    <a:pt x="113" y="118"/>
                  </a:cubicBezTo>
                  <a:cubicBezTo>
                    <a:pt x="93" y="88"/>
                    <a:pt x="72" y="50"/>
                    <a:pt x="52" y="1"/>
                  </a:cubicBezTo>
                  <a:cubicBezTo>
                    <a:pt x="51" y="1"/>
                    <a:pt x="51" y="1"/>
                    <a:pt x="50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9" y="17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91" y="132"/>
                    <a:pt x="115" y="175"/>
                    <a:pt x="149" y="208"/>
                  </a:cubicBezTo>
                  <a:cubicBezTo>
                    <a:pt x="149" y="208"/>
                    <a:pt x="89" y="222"/>
                    <a:pt x="3" y="195"/>
                  </a:cubicBezTo>
                  <a:cubicBezTo>
                    <a:pt x="3" y="196"/>
                    <a:pt x="3" y="196"/>
                    <a:pt x="3" y="19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37" y="218"/>
                    <a:pt x="97" y="238"/>
                    <a:pt x="172" y="237"/>
                  </a:cubicBezTo>
                  <a:cubicBezTo>
                    <a:pt x="178" y="238"/>
                    <a:pt x="187" y="243"/>
                    <a:pt x="197" y="254"/>
                  </a:cubicBezTo>
                  <a:close/>
                </a:path>
              </a:pathLst>
            </a:custGeom>
            <a:solidFill>
              <a:srgbClr val="99663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9417050" y="4578350"/>
              <a:ext cx="1646238" cy="762000"/>
            </a:xfrm>
            <a:custGeom>
              <a:avLst/>
              <a:gdLst>
                <a:gd name="T0" fmla="*/ 106 w 395"/>
                <a:gd name="T1" fmla="*/ 5 h 183"/>
                <a:gd name="T2" fmla="*/ 105 w 395"/>
                <a:gd name="T3" fmla="*/ 5 h 183"/>
                <a:gd name="T4" fmla="*/ 85 w 395"/>
                <a:gd name="T5" fmla="*/ 21 h 183"/>
                <a:gd name="T6" fmla="*/ 46 w 395"/>
                <a:gd name="T7" fmla="*/ 62 h 183"/>
                <a:gd name="T8" fmla="*/ 105 w 395"/>
                <a:gd name="T9" fmla="*/ 28 h 183"/>
                <a:gd name="T10" fmla="*/ 158 w 395"/>
                <a:gd name="T11" fmla="*/ 12 h 183"/>
                <a:gd name="T12" fmla="*/ 127 w 395"/>
                <a:gd name="T13" fmla="*/ 61 h 183"/>
                <a:gd name="T14" fmla="*/ 116 w 395"/>
                <a:gd name="T15" fmla="*/ 74 h 183"/>
                <a:gd name="T16" fmla="*/ 70 w 395"/>
                <a:gd name="T17" fmla="*/ 87 h 183"/>
                <a:gd name="T18" fmla="*/ 18 w 395"/>
                <a:gd name="T19" fmla="*/ 113 h 183"/>
                <a:gd name="T20" fmla="*/ 85 w 395"/>
                <a:gd name="T21" fmla="*/ 93 h 183"/>
                <a:gd name="T22" fmla="*/ 98 w 395"/>
                <a:gd name="T23" fmla="*/ 92 h 183"/>
                <a:gd name="T24" fmla="*/ 0 w 395"/>
                <a:gd name="T25" fmla="*/ 174 h 183"/>
                <a:gd name="T26" fmla="*/ 127 w 395"/>
                <a:gd name="T27" fmla="*/ 98 h 183"/>
                <a:gd name="T28" fmla="*/ 194 w 395"/>
                <a:gd name="T29" fmla="*/ 40 h 183"/>
                <a:gd name="T30" fmla="*/ 211 w 395"/>
                <a:gd name="T31" fmla="*/ 79 h 183"/>
                <a:gd name="T32" fmla="*/ 251 w 395"/>
                <a:gd name="T33" fmla="*/ 183 h 183"/>
                <a:gd name="T34" fmla="*/ 234 w 395"/>
                <a:gd name="T35" fmla="*/ 95 h 183"/>
                <a:gd name="T36" fmla="*/ 250 w 395"/>
                <a:gd name="T37" fmla="*/ 102 h 183"/>
                <a:gd name="T38" fmla="*/ 283 w 395"/>
                <a:gd name="T39" fmla="*/ 110 h 183"/>
                <a:gd name="T40" fmla="*/ 246 w 395"/>
                <a:gd name="T41" fmla="*/ 94 h 183"/>
                <a:gd name="T42" fmla="*/ 233 w 395"/>
                <a:gd name="T43" fmla="*/ 84 h 183"/>
                <a:gd name="T44" fmla="*/ 233 w 395"/>
                <a:gd name="T45" fmla="*/ 63 h 183"/>
                <a:gd name="T46" fmla="*/ 241 w 395"/>
                <a:gd name="T47" fmla="*/ 28 h 183"/>
                <a:gd name="T48" fmla="*/ 243 w 395"/>
                <a:gd name="T49" fmla="*/ 28 h 183"/>
                <a:gd name="T50" fmla="*/ 276 w 395"/>
                <a:gd name="T51" fmla="*/ 62 h 183"/>
                <a:gd name="T52" fmla="*/ 327 w 395"/>
                <a:gd name="T53" fmla="*/ 162 h 183"/>
                <a:gd name="T54" fmla="*/ 303 w 395"/>
                <a:gd name="T55" fmla="*/ 71 h 183"/>
                <a:gd name="T56" fmla="*/ 299 w 395"/>
                <a:gd name="T57" fmla="*/ 61 h 183"/>
                <a:gd name="T58" fmla="*/ 323 w 395"/>
                <a:gd name="T59" fmla="*/ 72 h 183"/>
                <a:gd name="T60" fmla="*/ 380 w 395"/>
                <a:gd name="T61" fmla="*/ 86 h 183"/>
                <a:gd name="T62" fmla="*/ 317 w 395"/>
                <a:gd name="T63" fmla="*/ 58 h 183"/>
                <a:gd name="T64" fmla="*/ 288 w 395"/>
                <a:gd name="T65" fmla="*/ 34 h 183"/>
                <a:gd name="T66" fmla="*/ 279 w 395"/>
                <a:gd name="T67" fmla="*/ 12 h 183"/>
                <a:gd name="T68" fmla="*/ 336 w 395"/>
                <a:gd name="T69" fmla="*/ 28 h 183"/>
                <a:gd name="T70" fmla="*/ 395 w 395"/>
                <a:gd name="T71" fmla="*/ 62 h 183"/>
                <a:gd name="T72" fmla="*/ 360 w 395"/>
                <a:gd name="T73" fmla="*/ 17 h 183"/>
                <a:gd name="T74" fmla="*/ 354 w 395"/>
                <a:gd name="T75" fmla="*/ 13 h 183"/>
                <a:gd name="T76" fmla="*/ 329 w 395"/>
                <a:gd name="T77" fmla="*/ 0 h 183"/>
                <a:gd name="T78" fmla="*/ 112 w 395"/>
                <a:gd name="T79" fmla="*/ 0 h 183"/>
                <a:gd name="T80" fmla="*/ 106 w 395"/>
                <a:gd name="T81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5" h="183">
                  <a:moveTo>
                    <a:pt x="106" y="5"/>
                  </a:moveTo>
                  <a:cubicBezTo>
                    <a:pt x="105" y="5"/>
                    <a:pt x="105" y="5"/>
                    <a:pt x="105" y="5"/>
                  </a:cubicBezTo>
                  <a:cubicBezTo>
                    <a:pt x="99" y="10"/>
                    <a:pt x="92" y="15"/>
                    <a:pt x="85" y="21"/>
                  </a:cubicBezTo>
                  <a:cubicBezTo>
                    <a:pt x="64" y="35"/>
                    <a:pt x="46" y="62"/>
                    <a:pt x="46" y="62"/>
                  </a:cubicBezTo>
                  <a:cubicBezTo>
                    <a:pt x="46" y="62"/>
                    <a:pt x="86" y="37"/>
                    <a:pt x="105" y="28"/>
                  </a:cubicBezTo>
                  <a:cubicBezTo>
                    <a:pt x="115" y="24"/>
                    <a:pt x="138" y="17"/>
                    <a:pt x="158" y="12"/>
                  </a:cubicBezTo>
                  <a:cubicBezTo>
                    <a:pt x="149" y="29"/>
                    <a:pt x="139" y="46"/>
                    <a:pt x="127" y="61"/>
                  </a:cubicBezTo>
                  <a:cubicBezTo>
                    <a:pt x="124" y="65"/>
                    <a:pt x="120" y="69"/>
                    <a:pt x="116" y="74"/>
                  </a:cubicBezTo>
                  <a:cubicBezTo>
                    <a:pt x="102" y="77"/>
                    <a:pt x="81" y="83"/>
                    <a:pt x="70" y="87"/>
                  </a:cubicBezTo>
                  <a:cubicBezTo>
                    <a:pt x="52" y="93"/>
                    <a:pt x="18" y="113"/>
                    <a:pt x="18" y="113"/>
                  </a:cubicBezTo>
                  <a:cubicBezTo>
                    <a:pt x="18" y="113"/>
                    <a:pt x="62" y="97"/>
                    <a:pt x="85" y="93"/>
                  </a:cubicBezTo>
                  <a:cubicBezTo>
                    <a:pt x="89" y="93"/>
                    <a:pt x="94" y="92"/>
                    <a:pt x="98" y="92"/>
                  </a:cubicBezTo>
                  <a:cubicBezTo>
                    <a:pt x="56" y="131"/>
                    <a:pt x="0" y="174"/>
                    <a:pt x="0" y="174"/>
                  </a:cubicBezTo>
                  <a:cubicBezTo>
                    <a:pt x="0" y="174"/>
                    <a:pt x="91" y="128"/>
                    <a:pt x="127" y="98"/>
                  </a:cubicBezTo>
                  <a:cubicBezTo>
                    <a:pt x="145" y="84"/>
                    <a:pt x="171" y="61"/>
                    <a:pt x="194" y="40"/>
                  </a:cubicBezTo>
                  <a:cubicBezTo>
                    <a:pt x="202" y="52"/>
                    <a:pt x="209" y="66"/>
                    <a:pt x="211" y="79"/>
                  </a:cubicBezTo>
                  <a:cubicBezTo>
                    <a:pt x="218" y="112"/>
                    <a:pt x="251" y="183"/>
                    <a:pt x="251" y="183"/>
                  </a:cubicBezTo>
                  <a:cubicBezTo>
                    <a:pt x="251" y="183"/>
                    <a:pt x="239" y="135"/>
                    <a:pt x="234" y="95"/>
                  </a:cubicBezTo>
                  <a:cubicBezTo>
                    <a:pt x="240" y="98"/>
                    <a:pt x="246" y="100"/>
                    <a:pt x="250" y="102"/>
                  </a:cubicBezTo>
                  <a:cubicBezTo>
                    <a:pt x="260" y="106"/>
                    <a:pt x="283" y="110"/>
                    <a:pt x="283" y="110"/>
                  </a:cubicBezTo>
                  <a:cubicBezTo>
                    <a:pt x="283" y="110"/>
                    <a:pt x="257" y="101"/>
                    <a:pt x="246" y="94"/>
                  </a:cubicBezTo>
                  <a:cubicBezTo>
                    <a:pt x="241" y="91"/>
                    <a:pt x="237" y="87"/>
                    <a:pt x="233" y="84"/>
                  </a:cubicBezTo>
                  <a:cubicBezTo>
                    <a:pt x="233" y="76"/>
                    <a:pt x="232" y="69"/>
                    <a:pt x="233" y="63"/>
                  </a:cubicBezTo>
                  <a:cubicBezTo>
                    <a:pt x="234" y="50"/>
                    <a:pt x="237" y="38"/>
                    <a:pt x="241" y="28"/>
                  </a:cubicBezTo>
                  <a:cubicBezTo>
                    <a:pt x="242" y="28"/>
                    <a:pt x="243" y="28"/>
                    <a:pt x="243" y="28"/>
                  </a:cubicBezTo>
                  <a:cubicBezTo>
                    <a:pt x="253" y="37"/>
                    <a:pt x="265" y="49"/>
                    <a:pt x="276" y="62"/>
                  </a:cubicBezTo>
                  <a:cubicBezTo>
                    <a:pt x="298" y="92"/>
                    <a:pt x="327" y="162"/>
                    <a:pt x="327" y="162"/>
                  </a:cubicBezTo>
                  <a:cubicBezTo>
                    <a:pt x="327" y="162"/>
                    <a:pt x="315" y="99"/>
                    <a:pt x="303" y="71"/>
                  </a:cubicBezTo>
                  <a:cubicBezTo>
                    <a:pt x="302" y="68"/>
                    <a:pt x="300" y="65"/>
                    <a:pt x="299" y="61"/>
                  </a:cubicBezTo>
                  <a:cubicBezTo>
                    <a:pt x="308" y="65"/>
                    <a:pt x="317" y="69"/>
                    <a:pt x="323" y="72"/>
                  </a:cubicBezTo>
                  <a:cubicBezTo>
                    <a:pt x="341" y="79"/>
                    <a:pt x="380" y="86"/>
                    <a:pt x="380" y="86"/>
                  </a:cubicBezTo>
                  <a:cubicBezTo>
                    <a:pt x="380" y="86"/>
                    <a:pt x="336" y="70"/>
                    <a:pt x="317" y="58"/>
                  </a:cubicBezTo>
                  <a:cubicBezTo>
                    <a:pt x="304" y="49"/>
                    <a:pt x="293" y="40"/>
                    <a:pt x="288" y="34"/>
                  </a:cubicBezTo>
                  <a:cubicBezTo>
                    <a:pt x="285" y="27"/>
                    <a:pt x="282" y="20"/>
                    <a:pt x="279" y="12"/>
                  </a:cubicBezTo>
                  <a:cubicBezTo>
                    <a:pt x="298" y="17"/>
                    <a:pt x="321" y="24"/>
                    <a:pt x="336" y="28"/>
                  </a:cubicBezTo>
                  <a:cubicBezTo>
                    <a:pt x="367" y="38"/>
                    <a:pt x="395" y="62"/>
                    <a:pt x="395" y="62"/>
                  </a:cubicBezTo>
                  <a:cubicBezTo>
                    <a:pt x="395" y="62"/>
                    <a:pt x="381" y="31"/>
                    <a:pt x="360" y="17"/>
                  </a:cubicBezTo>
                  <a:cubicBezTo>
                    <a:pt x="358" y="15"/>
                    <a:pt x="356" y="14"/>
                    <a:pt x="354" y="13"/>
                  </a:cubicBezTo>
                  <a:cubicBezTo>
                    <a:pt x="347" y="8"/>
                    <a:pt x="338" y="4"/>
                    <a:pt x="32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0" y="1"/>
                    <a:pt x="108" y="3"/>
                    <a:pt x="106" y="5"/>
                  </a:cubicBezTo>
                  <a:close/>
                </a:path>
              </a:pathLst>
            </a:custGeom>
            <a:solidFill>
              <a:srgbClr val="DAEDEF">
                <a:lumMod val="25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59" name="Group 193"/>
          <p:cNvGrpSpPr/>
          <p:nvPr/>
        </p:nvGrpSpPr>
        <p:grpSpPr>
          <a:xfrm>
            <a:off x="3305393" y="4383696"/>
            <a:ext cx="223838" cy="358379"/>
            <a:chOff x="490439" y="4539752"/>
            <a:chExt cx="298450" cy="477838"/>
          </a:xfrm>
        </p:grpSpPr>
        <p:sp>
          <p:nvSpPr>
            <p:cNvPr id="60" name="Freeform 9"/>
            <p:cNvSpPr>
              <a:spLocks/>
            </p:cNvSpPr>
            <p:nvPr/>
          </p:nvSpPr>
          <p:spPr bwMode="auto">
            <a:xfrm>
              <a:off x="490439" y="4539752"/>
              <a:ext cx="298450" cy="477838"/>
            </a:xfrm>
            <a:custGeom>
              <a:avLst/>
              <a:gdLst>
                <a:gd name="T0" fmla="*/ 29 w 29"/>
                <a:gd name="T1" fmla="*/ 33 h 48"/>
                <a:gd name="T2" fmla="*/ 15 w 29"/>
                <a:gd name="T3" fmla="*/ 48 h 48"/>
                <a:gd name="T4" fmla="*/ 0 w 29"/>
                <a:gd name="T5" fmla="*/ 33 h 48"/>
                <a:gd name="T6" fmla="*/ 12 w 29"/>
                <a:gd name="T7" fmla="*/ 0 h 48"/>
                <a:gd name="T8" fmla="*/ 29 w 29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29" y="33"/>
                  </a:moveTo>
                  <a:cubicBezTo>
                    <a:pt x="29" y="42"/>
                    <a:pt x="23" y="48"/>
                    <a:pt x="15" y="48"/>
                  </a:cubicBezTo>
                  <a:cubicBezTo>
                    <a:pt x="7" y="48"/>
                    <a:pt x="0" y="42"/>
                    <a:pt x="0" y="33"/>
                  </a:cubicBezTo>
                  <a:cubicBezTo>
                    <a:pt x="0" y="25"/>
                    <a:pt x="12" y="0"/>
                    <a:pt x="12" y="0"/>
                  </a:cubicBezTo>
                  <a:cubicBezTo>
                    <a:pt x="12" y="0"/>
                    <a:pt x="29" y="25"/>
                    <a:pt x="29" y="33"/>
                  </a:cubicBezTo>
                  <a:close/>
                </a:path>
              </a:pathLst>
            </a:custGeom>
            <a:solidFill>
              <a:srgbClr val="222A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61" name="Freeform 9"/>
            <p:cNvSpPr>
              <a:spLocks/>
            </p:cNvSpPr>
            <p:nvPr/>
          </p:nvSpPr>
          <p:spPr bwMode="auto">
            <a:xfrm>
              <a:off x="549789" y="4665135"/>
              <a:ext cx="181928" cy="291279"/>
            </a:xfrm>
            <a:custGeom>
              <a:avLst/>
              <a:gdLst>
                <a:gd name="T0" fmla="*/ 29 w 29"/>
                <a:gd name="T1" fmla="*/ 33 h 48"/>
                <a:gd name="T2" fmla="*/ 15 w 29"/>
                <a:gd name="T3" fmla="*/ 48 h 48"/>
                <a:gd name="T4" fmla="*/ 0 w 29"/>
                <a:gd name="T5" fmla="*/ 33 h 48"/>
                <a:gd name="T6" fmla="*/ 12 w 29"/>
                <a:gd name="T7" fmla="*/ 0 h 48"/>
                <a:gd name="T8" fmla="*/ 29 w 29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29" y="33"/>
                  </a:moveTo>
                  <a:cubicBezTo>
                    <a:pt x="29" y="42"/>
                    <a:pt x="23" y="48"/>
                    <a:pt x="15" y="48"/>
                  </a:cubicBezTo>
                  <a:cubicBezTo>
                    <a:pt x="7" y="48"/>
                    <a:pt x="0" y="42"/>
                    <a:pt x="0" y="33"/>
                  </a:cubicBezTo>
                  <a:cubicBezTo>
                    <a:pt x="0" y="25"/>
                    <a:pt x="12" y="0"/>
                    <a:pt x="12" y="0"/>
                  </a:cubicBezTo>
                  <a:cubicBezTo>
                    <a:pt x="12" y="0"/>
                    <a:pt x="29" y="25"/>
                    <a:pt x="29" y="33"/>
                  </a:cubicBezTo>
                  <a:close/>
                </a:path>
              </a:pathLst>
            </a:custGeom>
            <a:solidFill>
              <a:srgbClr val="BBE0E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3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62" name="TextBox 196"/>
          <p:cNvSpPr txBox="1"/>
          <p:nvPr/>
        </p:nvSpPr>
        <p:spPr>
          <a:xfrm>
            <a:off x="4176226" y="5096687"/>
            <a:ext cx="907556" cy="279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id-ID" sz="1350" b="1" dirty="0">
                <a:solidFill>
                  <a:srgbClr val="FFFFFF"/>
                </a:solidFill>
              </a:rPr>
              <a:t>Malé dáta</a:t>
            </a:r>
          </a:p>
        </p:txBody>
      </p:sp>
      <p:sp>
        <p:nvSpPr>
          <p:cNvPr id="63" name="TextBox 197"/>
          <p:cNvSpPr txBox="1"/>
          <p:nvPr/>
        </p:nvSpPr>
        <p:spPr>
          <a:xfrm>
            <a:off x="5532561" y="5509653"/>
            <a:ext cx="1101199" cy="279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id-ID" sz="1350" b="1" dirty="0">
                <a:solidFill>
                  <a:srgbClr val="FFFFFF"/>
                </a:solidFill>
              </a:rPr>
              <a:t>Stredné dáta</a:t>
            </a:r>
          </a:p>
        </p:txBody>
      </p:sp>
      <p:sp>
        <p:nvSpPr>
          <p:cNvPr id="64" name="TextBox 198"/>
          <p:cNvSpPr txBox="1"/>
          <p:nvPr/>
        </p:nvSpPr>
        <p:spPr>
          <a:xfrm>
            <a:off x="7249182" y="4803899"/>
            <a:ext cx="780919" cy="279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id-ID" sz="1350" b="1" dirty="0">
                <a:solidFill>
                  <a:srgbClr val="FFFFFF"/>
                </a:solidFill>
              </a:rPr>
              <a:t>Big Data</a:t>
            </a:r>
          </a:p>
        </p:txBody>
      </p:sp>
      <p:sp>
        <p:nvSpPr>
          <p:cNvPr id="65" name="TextBox 199"/>
          <p:cNvSpPr txBox="1"/>
          <p:nvPr/>
        </p:nvSpPr>
        <p:spPr>
          <a:xfrm>
            <a:off x="9938339" y="4849379"/>
            <a:ext cx="1419619" cy="279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</a:pPr>
            <a:r>
              <a:rPr lang="id-ID" sz="1350" b="1" dirty="0">
                <a:solidFill>
                  <a:srgbClr val="FFFFFF"/>
                </a:solidFill>
              </a:rPr>
              <a:t>Data-driven state</a:t>
            </a:r>
          </a:p>
        </p:txBody>
      </p:sp>
      <p:sp>
        <p:nvSpPr>
          <p:cNvPr id="66" name="TextBox 200"/>
          <p:cNvSpPr txBox="1"/>
          <p:nvPr/>
        </p:nvSpPr>
        <p:spPr>
          <a:xfrm>
            <a:off x="2476036" y="3684499"/>
            <a:ext cx="189590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sk-SK" sz="1400" dirty="0">
                <a:solidFill>
                  <a:srgbClr val="DAEDEF">
                    <a:lumMod val="25000"/>
                  </a:srgbClr>
                </a:solidFill>
              </a:rPr>
              <a:t>Kam sa chceme dostať?</a:t>
            </a:r>
            <a:endParaRPr lang="id-ID" sz="1400" b="1" dirty="0">
              <a:solidFill>
                <a:srgbClr val="DAEDEF">
                  <a:lumMod val="25000"/>
                </a:srgbClr>
              </a:solidFill>
            </a:endParaRPr>
          </a:p>
        </p:txBody>
      </p:sp>
      <p:cxnSp>
        <p:nvCxnSpPr>
          <p:cNvPr id="67" name="Straight Connector 201"/>
          <p:cNvCxnSpPr/>
          <p:nvPr/>
        </p:nvCxnSpPr>
        <p:spPr>
          <a:xfrm>
            <a:off x="3408535" y="4083044"/>
            <a:ext cx="0" cy="271440"/>
          </a:xfrm>
          <a:prstGeom prst="line">
            <a:avLst/>
          </a:prstGeom>
          <a:noFill/>
          <a:ln w="15875" cap="flat" cmpd="sng" algn="ctr">
            <a:solidFill>
              <a:srgbClr val="FFFFFF">
                <a:lumMod val="85000"/>
              </a:srgbClr>
            </a:solidFill>
            <a:prstDash val="sysDash"/>
            <a:headEnd type="oval"/>
          </a:ln>
          <a:effectLst/>
        </p:spPr>
      </p:cxnSp>
      <p:sp>
        <p:nvSpPr>
          <p:cNvPr id="68" name="TextBox 202"/>
          <p:cNvSpPr txBox="1"/>
          <p:nvPr/>
        </p:nvSpPr>
        <p:spPr>
          <a:xfrm>
            <a:off x="3435282" y="2604850"/>
            <a:ext cx="2479332" cy="7100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sk-SK" sz="1200" dirty="0">
                <a:solidFill>
                  <a:srgbClr val="BBE0E3">
                    <a:lumMod val="25000"/>
                  </a:srgbClr>
                </a:solidFill>
              </a:rPr>
              <a:t>Nástroje: Metóda prípadov použitia, </a:t>
            </a:r>
          </a:p>
          <a:p>
            <a:pPr algn="ctr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sk-SK" sz="1200" dirty="0">
                <a:solidFill>
                  <a:srgbClr val="BBE0E3">
                    <a:lumMod val="25000"/>
                  </a:srgbClr>
                </a:solidFill>
              </a:rPr>
              <a:t>Analýza kľúčových príčin</a:t>
            </a:r>
            <a:endParaRPr lang="id-ID" sz="1200" b="1" dirty="0">
              <a:solidFill>
                <a:srgbClr val="BBE0E3">
                  <a:lumMod val="25000"/>
                </a:srgbClr>
              </a:solidFill>
            </a:endParaRPr>
          </a:p>
        </p:txBody>
      </p:sp>
      <p:cxnSp>
        <p:nvCxnSpPr>
          <p:cNvPr id="69" name="Straight Connector 203"/>
          <p:cNvCxnSpPr/>
          <p:nvPr/>
        </p:nvCxnSpPr>
        <p:spPr>
          <a:xfrm>
            <a:off x="4763038" y="3388046"/>
            <a:ext cx="0" cy="705590"/>
          </a:xfrm>
          <a:prstGeom prst="line">
            <a:avLst/>
          </a:prstGeom>
          <a:noFill/>
          <a:ln w="15875" cap="flat" cmpd="sng" algn="ctr">
            <a:solidFill>
              <a:srgbClr val="FFFFFF">
                <a:lumMod val="85000"/>
              </a:srgbClr>
            </a:solidFill>
            <a:prstDash val="sysDash"/>
            <a:headEnd type="oval"/>
          </a:ln>
          <a:effectLst/>
        </p:spPr>
      </p:cxnSp>
      <p:cxnSp>
        <p:nvCxnSpPr>
          <p:cNvPr id="70" name="Straight Connector 205"/>
          <p:cNvCxnSpPr/>
          <p:nvPr/>
        </p:nvCxnSpPr>
        <p:spPr>
          <a:xfrm>
            <a:off x="6052211" y="4180236"/>
            <a:ext cx="0" cy="271440"/>
          </a:xfrm>
          <a:prstGeom prst="line">
            <a:avLst/>
          </a:prstGeom>
          <a:noFill/>
          <a:ln w="15875" cap="flat" cmpd="sng" algn="ctr">
            <a:solidFill>
              <a:srgbClr val="FFFFFF">
                <a:lumMod val="85000"/>
              </a:srgbClr>
            </a:solidFill>
            <a:prstDash val="sysDash"/>
            <a:headEnd type="oval"/>
          </a:ln>
          <a:effectLst/>
        </p:spPr>
      </p:cxnSp>
      <p:sp>
        <p:nvSpPr>
          <p:cNvPr id="71" name="TextBox 206"/>
          <p:cNvSpPr txBox="1"/>
          <p:nvPr/>
        </p:nvSpPr>
        <p:spPr>
          <a:xfrm>
            <a:off x="6615937" y="5026127"/>
            <a:ext cx="212518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id-ID" sz="1050" dirty="0">
                <a:solidFill>
                  <a:srgbClr val="FFFFFF"/>
                </a:solidFill>
              </a:rPr>
              <a:t>Kto ochorie? Kto bude súčasťou fraudu? Ako využit behaviorálnu vedu pri nastavovaní služieb? </a:t>
            </a:r>
            <a:endParaRPr lang="id-ID" sz="1050" b="1" dirty="0">
              <a:solidFill>
                <a:srgbClr val="FFFFFF"/>
              </a:solidFill>
            </a:endParaRPr>
          </a:p>
        </p:txBody>
      </p:sp>
      <p:sp>
        <p:nvSpPr>
          <p:cNvPr id="72" name="TextBox 211"/>
          <p:cNvSpPr txBox="1"/>
          <p:nvPr/>
        </p:nvSpPr>
        <p:spPr>
          <a:xfrm>
            <a:off x="5095055" y="3735242"/>
            <a:ext cx="188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sk-SK" sz="1200" dirty="0">
                <a:solidFill>
                  <a:srgbClr val="BBE0E3">
                    <a:lumMod val="25000"/>
                  </a:srgbClr>
                </a:solidFill>
              </a:rPr>
              <a:t>Nástroje: Regresia, ANOVA </a:t>
            </a:r>
            <a:endParaRPr lang="id-ID" sz="1200" b="1" dirty="0">
              <a:solidFill>
                <a:srgbClr val="BBE0E3">
                  <a:lumMod val="25000"/>
                </a:srgbClr>
              </a:solidFill>
            </a:endParaRPr>
          </a:p>
        </p:txBody>
      </p:sp>
      <p:sp>
        <p:nvSpPr>
          <p:cNvPr id="73" name="TextBox 212"/>
          <p:cNvSpPr txBox="1"/>
          <p:nvPr/>
        </p:nvSpPr>
        <p:spPr>
          <a:xfrm>
            <a:off x="6288067" y="2807075"/>
            <a:ext cx="2746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sk-SK" sz="1200" dirty="0">
                <a:solidFill>
                  <a:srgbClr val="000000"/>
                </a:solidFill>
              </a:rPr>
              <a:t>Nástroje: </a:t>
            </a:r>
            <a:r>
              <a:rPr lang="sk-SK" sz="1200" dirty="0" err="1">
                <a:solidFill>
                  <a:srgbClr val="000000"/>
                </a:solidFill>
              </a:rPr>
              <a:t>Clustering</a:t>
            </a:r>
            <a:r>
              <a:rPr lang="sk-SK" sz="1200" dirty="0">
                <a:solidFill>
                  <a:srgbClr val="000000"/>
                </a:solidFill>
              </a:rPr>
              <a:t>, Prediktívne metódy </a:t>
            </a:r>
            <a:endParaRPr lang="id-ID" sz="1200" b="1" dirty="0">
              <a:solidFill>
                <a:srgbClr val="DAEDEF">
                  <a:lumMod val="25000"/>
                </a:srgbClr>
              </a:solidFill>
            </a:endParaRPr>
          </a:p>
        </p:txBody>
      </p:sp>
      <p:sp>
        <p:nvSpPr>
          <p:cNvPr id="74" name="TextBox 202"/>
          <p:cNvSpPr txBox="1"/>
          <p:nvPr/>
        </p:nvSpPr>
        <p:spPr>
          <a:xfrm>
            <a:off x="5629322" y="2033939"/>
            <a:ext cx="982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sk-SK" sz="1200" dirty="0">
                <a:solidFill>
                  <a:srgbClr val="BBE0E3">
                    <a:lumMod val="25000"/>
                  </a:srgbClr>
                </a:solidFill>
                <a:latin typeface="Arial" panose="020B0604020202020204" pitchFamily="34" charset="0"/>
              </a:rPr>
              <a:t>P. </a:t>
            </a:r>
            <a:r>
              <a:rPr lang="sk-SK" sz="1200" dirty="0" err="1">
                <a:solidFill>
                  <a:srgbClr val="BBE0E3">
                    <a:lumMod val="25000"/>
                  </a:srgbClr>
                </a:solidFill>
                <a:latin typeface="Arial" panose="020B0604020202020204" pitchFamily="34" charset="0"/>
              </a:rPr>
              <a:t>Pellegrini</a:t>
            </a:r>
            <a:endParaRPr lang="id-ID" sz="1200" b="1" dirty="0">
              <a:solidFill>
                <a:srgbClr val="BBE0E3">
                  <a:lumMod val="2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61774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13"/>
          <p:cNvSpPr>
            <a:spLocks/>
          </p:cNvSpPr>
          <p:nvPr/>
        </p:nvSpPr>
        <p:spPr bwMode="auto">
          <a:xfrm>
            <a:off x="10164502" y="3431366"/>
            <a:ext cx="2027498" cy="1482489"/>
          </a:xfrm>
          <a:custGeom>
            <a:avLst/>
            <a:gdLst>
              <a:gd name="T0" fmla="*/ 1230 w 1276"/>
              <a:gd name="T1" fmla="*/ 748 h 933"/>
              <a:gd name="T2" fmla="*/ 1221 w 1276"/>
              <a:gd name="T3" fmla="*/ 748 h 933"/>
              <a:gd name="T4" fmla="*/ 1206 w 1276"/>
              <a:gd name="T5" fmla="*/ 748 h 933"/>
              <a:gd name="T6" fmla="*/ 1211 w 1276"/>
              <a:gd name="T7" fmla="*/ 216 h 933"/>
              <a:gd name="T8" fmla="*/ 1218 w 1276"/>
              <a:gd name="T9" fmla="*/ 216 h 933"/>
              <a:gd name="T10" fmla="*/ 1221 w 1276"/>
              <a:gd name="T11" fmla="*/ 214 h 933"/>
              <a:gd name="T12" fmla="*/ 1218 w 1276"/>
              <a:gd name="T13" fmla="*/ 185 h 933"/>
              <a:gd name="T14" fmla="*/ 1206 w 1276"/>
              <a:gd name="T15" fmla="*/ 182 h 933"/>
              <a:gd name="T16" fmla="*/ 1192 w 1276"/>
              <a:gd name="T17" fmla="*/ 180 h 933"/>
              <a:gd name="T18" fmla="*/ 1182 w 1276"/>
              <a:gd name="T19" fmla="*/ 0 h 933"/>
              <a:gd name="T20" fmla="*/ 1172 w 1276"/>
              <a:gd name="T21" fmla="*/ 180 h 933"/>
              <a:gd name="T22" fmla="*/ 1158 w 1276"/>
              <a:gd name="T23" fmla="*/ 180 h 933"/>
              <a:gd name="T24" fmla="*/ 1143 w 1276"/>
              <a:gd name="T25" fmla="*/ 182 h 933"/>
              <a:gd name="T26" fmla="*/ 1141 w 1276"/>
              <a:gd name="T27" fmla="*/ 212 h 933"/>
              <a:gd name="T28" fmla="*/ 1143 w 1276"/>
              <a:gd name="T29" fmla="*/ 214 h 933"/>
              <a:gd name="T30" fmla="*/ 1151 w 1276"/>
              <a:gd name="T31" fmla="*/ 214 h 933"/>
              <a:gd name="T32" fmla="*/ 1071 w 1276"/>
              <a:gd name="T33" fmla="*/ 659 h 933"/>
              <a:gd name="T34" fmla="*/ 659 w 1276"/>
              <a:gd name="T35" fmla="*/ 496 h 933"/>
              <a:gd name="T36" fmla="*/ 666 w 1276"/>
              <a:gd name="T37" fmla="*/ 491 h 933"/>
              <a:gd name="T38" fmla="*/ 611 w 1276"/>
              <a:gd name="T39" fmla="*/ 430 h 933"/>
              <a:gd name="T40" fmla="*/ 620 w 1276"/>
              <a:gd name="T41" fmla="*/ 425 h 933"/>
              <a:gd name="T42" fmla="*/ 606 w 1276"/>
              <a:gd name="T43" fmla="*/ 420 h 933"/>
              <a:gd name="T44" fmla="*/ 608 w 1276"/>
              <a:gd name="T45" fmla="*/ 406 h 933"/>
              <a:gd name="T46" fmla="*/ 606 w 1276"/>
              <a:gd name="T47" fmla="*/ 389 h 933"/>
              <a:gd name="T48" fmla="*/ 594 w 1276"/>
              <a:gd name="T49" fmla="*/ 379 h 933"/>
              <a:gd name="T50" fmla="*/ 586 w 1276"/>
              <a:gd name="T51" fmla="*/ 377 h 933"/>
              <a:gd name="T52" fmla="*/ 569 w 1276"/>
              <a:gd name="T53" fmla="*/ 377 h 933"/>
              <a:gd name="T54" fmla="*/ 562 w 1276"/>
              <a:gd name="T55" fmla="*/ 379 h 933"/>
              <a:gd name="T56" fmla="*/ 552 w 1276"/>
              <a:gd name="T57" fmla="*/ 391 h 933"/>
              <a:gd name="T58" fmla="*/ 548 w 1276"/>
              <a:gd name="T59" fmla="*/ 399 h 933"/>
              <a:gd name="T60" fmla="*/ 548 w 1276"/>
              <a:gd name="T61" fmla="*/ 413 h 933"/>
              <a:gd name="T62" fmla="*/ 552 w 1276"/>
              <a:gd name="T63" fmla="*/ 423 h 933"/>
              <a:gd name="T64" fmla="*/ 538 w 1276"/>
              <a:gd name="T65" fmla="*/ 425 h 933"/>
              <a:gd name="T66" fmla="*/ 548 w 1276"/>
              <a:gd name="T67" fmla="*/ 430 h 933"/>
              <a:gd name="T68" fmla="*/ 519 w 1276"/>
              <a:gd name="T69" fmla="*/ 491 h 933"/>
              <a:gd name="T70" fmla="*/ 412 w 1276"/>
              <a:gd name="T71" fmla="*/ 491 h 933"/>
              <a:gd name="T72" fmla="*/ 402 w 1276"/>
              <a:gd name="T73" fmla="*/ 491 h 933"/>
              <a:gd name="T74" fmla="*/ 359 w 1276"/>
              <a:gd name="T75" fmla="*/ 464 h 933"/>
              <a:gd name="T76" fmla="*/ 366 w 1276"/>
              <a:gd name="T77" fmla="*/ 459 h 933"/>
              <a:gd name="T78" fmla="*/ 204 w 1276"/>
              <a:gd name="T79" fmla="*/ 447 h 933"/>
              <a:gd name="T80" fmla="*/ 194 w 1276"/>
              <a:gd name="T81" fmla="*/ 416 h 933"/>
              <a:gd name="T82" fmla="*/ 177 w 1276"/>
              <a:gd name="T83" fmla="*/ 391 h 933"/>
              <a:gd name="T84" fmla="*/ 155 w 1276"/>
              <a:gd name="T85" fmla="*/ 369 h 933"/>
              <a:gd name="T86" fmla="*/ 141 w 1276"/>
              <a:gd name="T87" fmla="*/ 360 h 933"/>
              <a:gd name="T88" fmla="*/ 114 w 1276"/>
              <a:gd name="T89" fmla="*/ 350 h 933"/>
              <a:gd name="T90" fmla="*/ 112 w 1276"/>
              <a:gd name="T91" fmla="*/ 348 h 933"/>
              <a:gd name="T92" fmla="*/ 97 w 1276"/>
              <a:gd name="T93" fmla="*/ 345 h 933"/>
              <a:gd name="T94" fmla="*/ 92 w 1276"/>
              <a:gd name="T95" fmla="*/ 345 h 933"/>
              <a:gd name="T96" fmla="*/ 88 w 1276"/>
              <a:gd name="T97" fmla="*/ 345 h 933"/>
              <a:gd name="T98" fmla="*/ 78 w 1276"/>
              <a:gd name="T99" fmla="*/ 263 h 933"/>
              <a:gd name="T100" fmla="*/ 73 w 1276"/>
              <a:gd name="T101" fmla="*/ 345 h 933"/>
              <a:gd name="T102" fmla="*/ 68 w 1276"/>
              <a:gd name="T103" fmla="*/ 345 h 933"/>
              <a:gd name="T104" fmla="*/ 51 w 1276"/>
              <a:gd name="T105" fmla="*/ 348 h 933"/>
              <a:gd name="T106" fmla="*/ 51 w 1276"/>
              <a:gd name="T107" fmla="*/ 348 h 933"/>
              <a:gd name="T108" fmla="*/ 37 w 1276"/>
              <a:gd name="T109" fmla="*/ 355 h 933"/>
              <a:gd name="T110" fmla="*/ 22 w 1276"/>
              <a:gd name="T111" fmla="*/ 360 h 933"/>
              <a:gd name="T112" fmla="*/ 0 w 1276"/>
              <a:gd name="T113" fmla="*/ 374 h 933"/>
              <a:gd name="T114" fmla="*/ 1276 w 1276"/>
              <a:gd name="T115" fmla="*/ 933 h 933"/>
              <a:gd name="T116" fmla="*/ 1233 w 1276"/>
              <a:gd name="T117" fmla="*/ 739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76" h="933">
                <a:moveTo>
                  <a:pt x="1233" y="746"/>
                </a:moveTo>
                <a:lnTo>
                  <a:pt x="1230" y="748"/>
                </a:lnTo>
                <a:lnTo>
                  <a:pt x="1228" y="748"/>
                </a:lnTo>
                <a:lnTo>
                  <a:pt x="1221" y="748"/>
                </a:lnTo>
                <a:lnTo>
                  <a:pt x="1216" y="748"/>
                </a:lnTo>
                <a:lnTo>
                  <a:pt x="1206" y="748"/>
                </a:lnTo>
                <a:lnTo>
                  <a:pt x="1206" y="741"/>
                </a:lnTo>
                <a:lnTo>
                  <a:pt x="1211" y="216"/>
                </a:lnTo>
                <a:lnTo>
                  <a:pt x="1213" y="216"/>
                </a:lnTo>
                <a:lnTo>
                  <a:pt x="1218" y="216"/>
                </a:lnTo>
                <a:lnTo>
                  <a:pt x="1221" y="214"/>
                </a:lnTo>
                <a:lnTo>
                  <a:pt x="1221" y="214"/>
                </a:lnTo>
                <a:lnTo>
                  <a:pt x="1221" y="185"/>
                </a:lnTo>
                <a:lnTo>
                  <a:pt x="1218" y="185"/>
                </a:lnTo>
                <a:lnTo>
                  <a:pt x="1213" y="182"/>
                </a:lnTo>
                <a:lnTo>
                  <a:pt x="1206" y="182"/>
                </a:lnTo>
                <a:lnTo>
                  <a:pt x="1197" y="180"/>
                </a:lnTo>
                <a:lnTo>
                  <a:pt x="1192" y="180"/>
                </a:lnTo>
                <a:lnTo>
                  <a:pt x="1192" y="93"/>
                </a:lnTo>
                <a:lnTo>
                  <a:pt x="1182" y="0"/>
                </a:lnTo>
                <a:lnTo>
                  <a:pt x="1175" y="90"/>
                </a:lnTo>
                <a:lnTo>
                  <a:pt x="1172" y="180"/>
                </a:lnTo>
                <a:lnTo>
                  <a:pt x="1165" y="180"/>
                </a:lnTo>
                <a:lnTo>
                  <a:pt x="1158" y="180"/>
                </a:lnTo>
                <a:lnTo>
                  <a:pt x="1151" y="180"/>
                </a:lnTo>
                <a:lnTo>
                  <a:pt x="1143" y="182"/>
                </a:lnTo>
                <a:lnTo>
                  <a:pt x="1141" y="182"/>
                </a:lnTo>
                <a:lnTo>
                  <a:pt x="1141" y="212"/>
                </a:lnTo>
                <a:lnTo>
                  <a:pt x="1141" y="212"/>
                </a:lnTo>
                <a:lnTo>
                  <a:pt x="1143" y="214"/>
                </a:lnTo>
                <a:lnTo>
                  <a:pt x="1148" y="214"/>
                </a:lnTo>
                <a:lnTo>
                  <a:pt x="1151" y="214"/>
                </a:lnTo>
                <a:lnTo>
                  <a:pt x="1146" y="714"/>
                </a:lnTo>
                <a:lnTo>
                  <a:pt x="1071" y="659"/>
                </a:lnTo>
                <a:lnTo>
                  <a:pt x="661" y="651"/>
                </a:lnTo>
                <a:lnTo>
                  <a:pt x="659" y="496"/>
                </a:lnTo>
                <a:lnTo>
                  <a:pt x="666" y="496"/>
                </a:lnTo>
                <a:lnTo>
                  <a:pt x="666" y="491"/>
                </a:lnTo>
                <a:lnTo>
                  <a:pt x="611" y="491"/>
                </a:lnTo>
                <a:lnTo>
                  <a:pt x="611" y="430"/>
                </a:lnTo>
                <a:lnTo>
                  <a:pt x="620" y="428"/>
                </a:lnTo>
                <a:lnTo>
                  <a:pt x="620" y="425"/>
                </a:lnTo>
                <a:lnTo>
                  <a:pt x="603" y="423"/>
                </a:lnTo>
                <a:lnTo>
                  <a:pt x="606" y="420"/>
                </a:lnTo>
                <a:lnTo>
                  <a:pt x="608" y="413"/>
                </a:lnTo>
                <a:lnTo>
                  <a:pt x="608" y="406"/>
                </a:lnTo>
                <a:lnTo>
                  <a:pt x="608" y="399"/>
                </a:lnTo>
                <a:lnTo>
                  <a:pt x="606" y="389"/>
                </a:lnTo>
                <a:lnTo>
                  <a:pt x="601" y="384"/>
                </a:lnTo>
                <a:lnTo>
                  <a:pt x="594" y="379"/>
                </a:lnTo>
                <a:lnTo>
                  <a:pt x="586" y="377"/>
                </a:lnTo>
                <a:lnTo>
                  <a:pt x="586" y="377"/>
                </a:lnTo>
                <a:lnTo>
                  <a:pt x="577" y="374"/>
                </a:lnTo>
                <a:lnTo>
                  <a:pt x="569" y="377"/>
                </a:lnTo>
                <a:lnTo>
                  <a:pt x="569" y="377"/>
                </a:lnTo>
                <a:lnTo>
                  <a:pt x="562" y="379"/>
                </a:lnTo>
                <a:lnTo>
                  <a:pt x="557" y="384"/>
                </a:lnTo>
                <a:lnTo>
                  <a:pt x="552" y="391"/>
                </a:lnTo>
                <a:lnTo>
                  <a:pt x="548" y="399"/>
                </a:lnTo>
                <a:lnTo>
                  <a:pt x="548" y="399"/>
                </a:lnTo>
                <a:lnTo>
                  <a:pt x="548" y="406"/>
                </a:lnTo>
                <a:lnTo>
                  <a:pt x="548" y="413"/>
                </a:lnTo>
                <a:lnTo>
                  <a:pt x="552" y="420"/>
                </a:lnTo>
                <a:lnTo>
                  <a:pt x="552" y="423"/>
                </a:lnTo>
                <a:lnTo>
                  <a:pt x="552" y="423"/>
                </a:lnTo>
                <a:lnTo>
                  <a:pt x="538" y="425"/>
                </a:lnTo>
                <a:lnTo>
                  <a:pt x="538" y="430"/>
                </a:lnTo>
                <a:lnTo>
                  <a:pt x="548" y="430"/>
                </a:lnTo>
                <a:lnTo>
                  <a:pt x="550" y="491"/>
                </a:lnTo>
                <a:lnTo>
                  <a:pt x="519" y="491"/>
                </a:lnTo>
                <a:lnTo>
                  <a:pt x="509" y="491"/>
                </a:lnTo>
                <a:lnTo>
                  <a:pt x="412" y="491"/>
                </a:lnTo>
                <a:lnTo>
                  <a:pt x="412" y="491"/>
                </a:lnTo>
                <a:lnTo>
                  <a:pt x="402" y="491"/>
                </a:lnTo>
                <a:lnTo>
                  <a:pt x="359" y="491"/>
                </a:lnTo>
                <a:lnTo>
                  <a:pt x="359" y="464"/>
                </a:lnTo>
                <a:lnTo>
                  <a:pt x="366" y="464"/>
                </a:lnTo>
                <a:lnTo>
                  <a:pt x="366" y="459"/>
                </a:lnTo>
                <a:lnTo>
                  <a:pt x="206" y="459"/>
                </a:lnTo>
                <a:lnTo>
                  <a:pt x="204" y="447"/>
                </a:lnTo>
                <a:lnTo>
                  <a:pt x="201" y="430"/>
                </a:lnTo>
                <a:lnTo>
                  <a:pt x="194" y="416"/>
                </a:lnTo>
                <a:lnTo>
                  <a:pt x="187" y="403"/>
                </a:lnTo>
                <a:lnTo>
                  <a:pt x="177" y="391"/>
                </a:lnTo>
                <a:lnTo>
                  <a:pt x="167" y="379"/>
                </a:lnTo>
                <a:lnTo>
                  <a:pt x="155" y="369"/>
                </a:lnTo>
                <a:lnTo>
                  <a:pt x="141" y="362"/>
                </a:lnTo>
                <a:lnTo>
                  <a:pt x="141" y="360"/>
                </a:lnTo>
                <a:lnTo>
                  <a:pt x="126" y="355"/>
                </a:lnTo>
                <a:lnTo>
                  <a:pt x="114" y="350"/>
                </a:lnTo>
                <a:lnTo>
                  <a:pt x="114" y="348"/>
                </a:lnTo>
                <a:lnTo>
                  <a:pt x="112" y="348"/>
                </a:lnTo>
                <a:lnTo>
                  <a:pt x="112" y="348"/>
                </a:lnTo>
                <a:lnTo>
                  <a:pt x="97" y="345"/>
                </a:lnTo>
                <a:lnTo>
                  <a:pt x="95" y="345"/>
                </a:lnTo>
                <a:lnTo>
                  <a:pt x="92" y="345"/>
                </a:lnTo>
                <a:lnTo>
                  <a:pt x="90" y="345"/>
                </a:lnTo>
                <a:lnTo>
                  <a:pt x="88" y="345"/>
                </a:lnTo>
                <a:lnTo>
                  <a:pt x="90" y="263"/>
                </a:lnTo>
                <a:lnTo>
                  <a:pt x="78" y="263"/>
                </a:lnTo>
                <a:lnTo>
                  <a:pt x="75" y="345"/>
                </a:lnTo>
                <a:lnTo>
                  <a:pt x="73" y="345"/>
                </a:lnTo>
                <a:lnTo>
                  <a:pt x="71" y="345"/>
                </a:lnTo>
                <a:lnTo>
                  <a:pt x="68" y="345"/>
                </a:lnTo>
                <a:lnTo>
                  <a:pt x="54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50"/>
                </a:lnTo>
                <a:lnTo>
                  <a:pt x="37" y="355"/>
                </a:lnTo>
                <a:lnTo>
                  <a:pt x="22" y="360"/>
                </a:lnTo>
                <a:lnTo>
                  <a:pt x="22" y="360"/>
                </a:lnTo>
                <a:lnTo>
                  <a:pt x="8" y="369"/>
                </a:lnTo>
                <a:lnTo>
                  <a:pt x="0" y="374"/>
                </a:lnTo>
                <a:lnTo>
                  <a:pt x="0" y="933"/>
                </a:lnTo>
                <a:lnTo>
                  <a:pt x="1276" y="933"/>
                </a:lnTo>
                <a:lnTo>
                  <a:pt x="1276" y="739"/>
                </a:lnTo>
                <a:lnTo>
                  <a:pt x="1233" y="739"/>
                </a:lnTo>
                <a:lnTo>
                  <a:pt x="1233" y="7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Freeform 14"/>
          <p:cNvSpPr>
            <a:spLocks noEditPoints="1"/>
          </p:cNvSpPr>
          <p:nvPr/>
        </p:nvSpPr>
        <p:spPr bwMode="auto">
          <a:xfrm>
            <a:off x="8129058" y="2409672"/>
            <a:ext cx="2035444" cy="2504183"/>
          </a:xfrm>
          <a:custGeom>
            <a:avLst/>
            <a:gdLst>
              <a:gd name="T0" fmla="*/ 1247 w 1281"/>
              <a:gd name="T1" fmla="*/ 1059 h 1576"/>
              <a:gd name="T2" fmla="*/ 1063 w 1281"/>
              <a:gd name="T3" fmla="*/ 1107 h 1576"/>
              <a:gd name="T4" fmla="*/ 1010 w 1281"/>
              <a:gd name="T5" fmla="*/ 634 h 1576"/>
              <a:gd name="T6" fmla="*/ 879 w 1281"/>
              <a:gd name="T7" fmla="*/ 801 h 1576"/>
              <a:gd name="T8" fmla="*/ 831 w 1281"/>
              <a:gd name="T9" fmla="*/ 306 h 1576"/>
              <a:gd name="T10" fmla="*/ 882 w 1281"/>
              <a:gd name="T11" fmla="*/ 296 h 1576"/>
              <a:gd name="T12" fmla="*/ 882 w 1281"/>
              <a:gd name="T13" fmla="*/ 264 h 1576"/>
              <a:gd name="T14" fmla="*/ 884 w 1281"/>
              <a:gd name="T15" fmla="*/ 245 h 1576"/>
              <a:gd name="T16" fmla="*/ 879 w 1281"/>
              <a:gd name="T17" fmla="*/ 89 h 1576"/>
              <a:gd name="T18" fmla="*/ 877 w 1281"/>
              <a:gd name="T19" fmla="*/ 143 h 1576"/>
              <a:gd name="T20" fmla="*/ 795 w 1281"/>
              <a:gd name="T21" fmla="*/ 111 h 1576"/>
              <a:gd name="T22" fmla="*/ 790 w 1281"/>
              <a:gd name="T23" fmla="*/ 145 h 1576"/>
              <a:gd name="T24" fmla="*/ 710 w 1281"/>
              <a:gd name="T25" fmla="*/ 114 h 1576"/>
              <a:gd name="T26" fmla="*/ 703 w 1281"/>
              <a:gd name="T27" fmla="*/ 89 h 1576"/>
              <a:gd name="T28" fmla="*/ 623 w 1281"/>
              <a:gd name="T29" fmla="*/ 153 h 1576"/>
              <a:gd name="T30" fmla="*/ 615 w 1281"/>
              <a:gd name="T31" fmla="*/ 153 h 1576"/>
              <a:gd name="T32" fmla="*/ 615 w 1281"/>
              <a:gd name="T33" fmla="*/ 89 h 1576"/>
              <a:gd name="T34" fmla="*/ 536 w 1281"/>
              <a:gd name="T35" fmla="*/ 153 h 1576"/>
              <a:gd name="T36" fmla="*/ 528 w 1281"/>
              <a:gd name="T37" fmla="*/ 153 h 1576"/>
              <a:gd name="T38" fmla="*/ 526 w 1281"/>
              <a:gd name="T39" fmla="*/ 0 h 1576"/>
              <a:gd name="T40" fmla="*/ 521 w 1281"/>
              <a:gd name="T41" fmla="*/ 145 h 1576"/>
              <a:gd name="T42" fmla="*/ 499 w 1281"/>
              <a:gd name="T43" fmla="*/ 189 h 1576"/>
              <a:gd name="T44" fmla="*/ 468 w 1281"/>
              <a:gd name="T45" fmla="*/ 191 h 1576"/>
              <a:gd name="T46" fmla="*/ 448 w 1281"/>
              <a:gd name="T47" fmla="*/ 191 h 1576"/>
              <a:gd name="T48" fmla="*/ 429 w 1281"/>
              <a:gd name="T49" fmla="*/ 194 h 1576"/>
              <a:gd name="T50" fmla="*/ 412 w 1281"/>
              <a:gd name="T51" fmla="*/ 196 h 1576"/>
              <a:gd name="T52" fmla="*/ 395 w 1281"/>
              <a:gd name="T53" fmla="*/ 199 h 1576"/>
              <a:gd name="T54" fmla="*/ 366 w 1281"/>
              <a:gd name="T55" fmla="*/ 206 h 1576"/>
              <a:gd name="T56" fmla="*/ 354 w 1281"/>
              <a:gd name="T57" fmla="*/ 208 h 1576"/>
              <a:gd name="T58" fmla="*/ 347 w 1281"/>
              <a:gd name="T59" fmla="*/ 213 h 1576"/>
              <a:gd name="T60" fmla="*/ 342 w 1281"/>
              <a:gd name="T61" fmla="*/ 216 h 1576"/>
              <a:gd name="T62" fmla="*/ 342 w 1281"/>
              <a:gd name="T63" fmla="*/ 216 h 1576"/>
              <a:gd name="T64" fmla="*/ 337 w 1281"/>
              <a:gd name="T65" fmla="*/ 221 h 1576"/>
              <a:gd name="T66" fmla="*/ 339 w 1281"/>
              <a:gd name="T67" fmla="*/ 228 h 1576"/>
              <a:gd name="T68" fmla="*/ 337 w 1281"/>
              <a:gd name="T69" fmla="*/ 223 h 1576"/>
              <a:gd name="T70" fmla="*/ 337 w 1281"/>
              <a:gd name="T71" fmla="*/ 228 h 1576"/>
              <a:gd name="T72" fmla="*/ 339 w 1281"/>
              <a:gd name="T73" fmla="*/ 230 h 1576"/>
              <a:gd name="T74" fmla="*/ 342 w 1281"/>
              <a:gd name="T75" fmla="*/ 233 h 1576"/>
              <a:gd name="T76" fmla="*/ 344 w 1281"/>
              <a:gd name="T77" fmla="*/ 238 h 1576"/>
              <a:gd name="T78" fmla="*/ 352 w 1281"/>
              <a:gd name="T79" fmla="*/ 240 h 1576"/>
              <a:gd name="T80" fmla="*/ 359 w 1281"/>
              <a:gd name="T81" fmla="*/ 242 h 1576"/>
              <a:gd name="T82" fmla="*/ 368 w 1281"/>
              <a:gd name="T83" fmla="*/ 245 h 1576"/>
              <a:gd name="T84" fmla="*/ 378 w 1281"/>
              <a:gd name="T85" fmla="*/ 247 h 1576"/>
              <a:gd name="T86" fmla="*/ 390 w 1281"/>
              <a:gd name="T87" fmla="*/ 250 h 1576"/>
              <a:gd name="T88" fmla="*/ 400 w 1281"/>
              <a:gd name="T89" fmla="*/ 252 h 1576"/>
              <a:gd name="T90" fmla="*/ 402 w 1281"/>
              <a:gd name="T91" fmla="*/ 310 h 1576"/>
              <a:gd name="T92" fmla="*/ 402 w 1281"/>
              <a:gd name="T93" fmla="*/ 371 h 1576"/>
              <a:gd name="T94" fmla="*/ 402 w 1281"/>
              <a:gd name="T95" fmla="*/ 400 h 1576"/>
              <a:gd name="T96" fmla="*/ 400 w 1281"/>
              <a:gd name="T97" fmla="*/ 1260 h 1576"/>
              <a:gd name="T98" fmla="*/ 90 w 1281"/>
              <a:gd name="T99" fmla="*/ 383 h 1576"/>
              <a:gd name="T100" fmla="*/ 10 w 1281"/>
              <a:gd name="T101" fmla="*/ 1224 h 1576"/>
              <a:gd name="T102" fmla="*/ 1281 w 1281"/>
              <a:gd name="T103" fmla="*/ 1576 h 1576"/>
              <a:gd name="T104" fmla="*/ 352 w 1281"/>
              <a:gd name="T105" fmla="*/ 228 h 1576"/>
              <a:gd name="T106" fmla="*/ 342 w 1281"/>
              <a:gd name="T107" fmla="*/ 225 h 1576"/>
              <a:gd name="T108" fmla="*/ 342 w 1281"/>
              <a:gd name="T109" fmla="*/ 228 h 1576"/>
              <a:gd name="T110" fmla="*/ 410 w 1281"/>
              <a:gd name="T111" fmla="*/ 199 h 1576"/>
              <a:gd name="T112" fmla="*/ 412 w 1281"/>
              <a:gd name="T113" fmla="*/ 206 h 1576"/>
              <a:gd name="T114" fmla="*/ 419 w 1281"/>
              <a:gd name="T115" fmla="*/ 211 h 1576"/>
              <a:gd name="T116" fmla="*/ 427 w 1281"/>
              <a:gd name="T117" fmla="*/ 196 h 1576"/>
              <a:gd name="T118" fmla="*/ 429 w 1281"/>
              <a:gd name="T119" fmla="*/ 204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1" h="1576">
                <a:moveTo>
                  <a:pt x="1281" y="1017"/>
                </a:moveTo>
                <a:lnTo>
                  <a:pt x="1277" y="1022"/>
                </a:lnTo>
                <a:lnTo>
                  <a:pt x="1264" y="1032"/>
                </a:lnTo>
                <a:lnTo>
                  <a:pt x="1255" y="1044"/>
                </a:lnTo>
                <a:lnTo>
                  <a:pt x="1247" y="1059"/>
                </a:lnTo>
                <a:lnTo>
                  <a:pt x="1240" y="1073"/>
                </a:lnTo>
                <a:lnTo>
                  <a:pt x="1235" y="1090"/>
                </a:lnTo>
                <a:lnTo>
                  <a:pt x="1235" y="1102"/>
                </a:lnTo>
                <a:lnTo>
                  <a:pt x="1063" y="1102"/>
                </a:lnTo>
                <a:lnTo>
                  <a:pt x="1063" y="1107"/>
                </a:lnTo>
                <a:lnTo>
                  <a:pt x="1071" y="1107"/>
                </a:lnTo>
                <a:lnTo>
                  <a:pt x="1071" y="1134"/>
                </a:lnTo>
                <a:lnTo>
                  <a:pt x="1051" y="1134"/>
                </a:lnTo>
                <a:lnTo>
                  <a:pt x="1051" y="634"/>
                </a:lnTo>
                <a:lnTo>
                  <a:pt x="1010" y="634"/>
                </a:lnTo>
                <a:lnTo>
                  <a:pt x="1010" y="602"/>
                </a:lnTo>
                <a:lnTo>
                  <a:pt x="925" y="602"/>
                </a:lnTo>
                <a:lnTo>
                  <a:pt x="925" y="634"/>
                </a:lnTo>
                <a:lnTo>
                  <a:pt x="879" y="634"/>
                </a:lnTo>
                <a:lnTo>
                  <a:pt x="879" y="801"/>
                </a:lnTo>
                <a:lnTo>
                  <a:pt x="848" y="801"/>
                </a:lnTo>
                <a:lnTo>
                  <a:pt x="848" y="825"/>
                </a:lnTo>
                <a:lnTo>
                  <a:pt x="831" y="825"/>
                </a:lnTo>
                <a:lnTo>
                  <a:pt x="831" y="495"/>
                </a:lnTo>
                <a:lnTo>
                  <a:pt x="831" y="306"/>
                </a:lnTo>
                <a:lnTo>
                  <a:pt x="872" y="306"/>
                </a:lnTo>
                <a:lnTo>
                  <a:pt x="872" y="306"/>
                </a:lnTo>
                <a:lnTo>
                  <a:pt x="872" y="306"/>
                </a:lnTo>
                <a:lnTo>
                  <a:pt x="882" y="306"/>
                </a:lnTo>
                <a:lnTo>
                  <a:pt x="882" y="296"/>
                </a:lnTo>
                <a:lnTo>
                  <a:pt x="884" y="296"/>
                </a:lnTo>
                <a:lnTo>
                  <a:pt x="887" y="289"/>
                </a:lnTo>
                <a:lnTo>
                  <a:pt x="887" y="281"/>
                </a:lnTo>
                <a:lnTo>
                  <a:pt x="882" y="281"/>
                </a:lnTo>
                <a:lnTo>
                  <a:pt x="882" y="264"/>
                </a:lnTo>
                <a:lnTo>
                  <a:pt x="884" y="264"/>
                </a:lnTo>
                <a:lnTo>
                  <a:pt x="884" y="262"/>
                </a:lnTo>
                <a:lnTo>
                  <a:pt x="884" y="247"/>
                </a:lnTo>
                <a:lnTo>
                  <a:pt x="884" y="247"/>
                </a:lnTo>
                <a:lnTo>
                  <a:pt x="884" y="245"/>
                </a:lnTo>
                <a:lnTo>
                  <a:pt x="884" y="143"/>
                </a:lnTo>
                <a:lnTo>
                  <a:pt x="882" y="143"/>
                </a:lnTo>
                <a:lnTo>
                  <a:pt x="882" y="89"/>
                </a:lnTo>
                <a:lnTo>
                  <a:pt x="879" y="89"/>
                </a:lnTo>
                <a:lnTo>
                  <a:pt x="879" y="89"/>
                </a:lnTo>
                <a:lnTo>
                  <a:pt x="879" y="111"/>
                </a:lnTo>
                <a:lnTo>
                  <a:pt x="877" y="111"/>
                </a:lnTo>
                <a:lnTo>
                  <a:pt x="877" y="111"/>
                </a:lnTo>
                <a:lnTo>
                  <a:pt x="877" y="143"/>
                </a:lnTo>
                <a:lnTo>
                  <a:pt x="877" y="143"/>
                </a:lnTo>
                <a:lnTo>
                  <a:pt x="877" y="145"/>
                </a:lnTo>
                <a:lnTo>
                  <a:pt x="877" y="150"/>
                </a:lnTo>
                <a:lnTo>
                  <a:pt x="795" y="150"/>
                </a:lnTo>
                <a:lnTo>
                  <a:pt x="795" y="114"/>
                </a:lnTo>
                <a:lnTo>
                  <a:pt x="795" y="111"/>
                </a:lnTo>
                <a:lnTo>
                  <a:pt x="792" y="111"/>
                </a:lnTo>
                <a:lnTo>
                  <a:pt x="792" y="89"/>
                </a:lnTo>
                <a:lnTo>
                  <a:pt x="792" y="89"/>
                </a:lnTo>
                <a:lnTo>
                  <a:pt x="790" y="89"/>
                </a:lnTo>
                <a:lnTo>
                  <a:pt x="790" y="145"/>
                </a:lnTo>
                <a:lnTo>
                  <a:pt x="787" y="145"/>
                </a:lnTo>
                <a:lnTo>
                  <a:pt x="787" y="150"/>
                </a:lnTo>
                <a:lnTo>
                  <a:pt x="710" y="150"/>
                </a:lnTo>
                <a:lnTo>
                  <a:pt x="710" y="114"/>
                </a:lnTo>
                <a:lnTo>
                  <a:pt x="710" y="114"/>
                </a:lnTo>
                <a:lnTo>
                  <a:pt x="705" y="114"/>
                </a:lnTo>
                <a:lnTo>
                  <a:pt x="705" y="145"/>
                </a:lnTo>
                <a:lnTo>
                  <a:pt x="705" y="145"/>
                </a:lnTo>
                <a:lnTo>
                  <a:pt x="705" y="89"/>
                </a:lnTo>
                <a:lnTo>
                  <a:pt x="703" y="89"/>
                </a:lnTo>
                <a:lnTo>
                  <a:pt x="700" y="89"/>
                </a:lnTo>
                <a:lnTo>
                  <a:pt x="700" y="145"/>
                </a:lnTo>
                <a:lnTo>
                  <a:pt x="698" y="145"/>
                </a:lnTo>
                <a:lnTo>
                  <a:pt x="698" y="150"/>
                </a:lnTo>
                <a:lnTo>
                  <a:pt x="623" y="153"/>
                </a:lnTo>
                <a:lnTo>
                  <a:pt x="623" y="114"/>
                </a:lnTo>
                <a:lnTo>
                  <a:pt x="623" y="114"/>
                </a:lnTo>
                <a:lnTo>
                  <a:pt x="618" y="114"/>
                </a:lnTo>
                <a:lnTo>
                  <a:pt x="618" y="153"/>
                </a:lnTo>
                <a:lnTo>
                  <a:pt x="615" y="153"/>
                </a:lnTo>
                <a:lnTo>
                  <a:pt x="615" y="148"/>
                </a:lnTo>
                <a:lnTo>
                  <a:pt x="615" y="145"/>
                </a:lnTo>
                <a:lnTo>
                  <a:pt x="615" y="145"/>
                </a:lnTo>
                <a:lnTo>
                  <a:pt x="615" y="92"/>
                </a:lnTo>
                <a:lnTo>
                  <a:pt x="615" y="89"/>
                </a:lnTo>
                <a:lnTo>
                  <a:pt x="611" y="89"/>
                </a:lnTo>
                <a:lnTo>
                  <a:pt x="611" y="145"/>
                </a:lnTo>
                <a:lnTo>
                  <a:pt x="608" y="145"/>
                </a:lnTo>
                <a:lnTo>
                  <a:pt x="608" y="153"/>
                </a:lnTo>
                <a:lnTo>
                  <a:pt x="536" y="153"/>
                </a:lnTo>
                <a:lnTo>
                  <a:pt x="536" y="114"/>
                </a:lnTo>
                <a:lnTo>
                  <a:pt x="536" y="114"/>
                </a:lnTo>
                <a:lnTo>
                  <a:pt x="533" y="114"/>
                </a:lnTo>
                <a:lnTo>
                  <a:pt x="533" y="153"/>
                </a:lnTo>
                <a:lnTo>
                  <a:pt x="528" y="153"/>
                </a:lnTo>
                <a:lnTo>
                  <a:pt x="528" y="148"/>
                </a:lnTo>
                <a:lnTo>
                  <a:pt x="526" y="145"/>
                </a:lnTo>
                <a:lnTo>
                  <a:pt x="526" y="145"/>
                </a:lnTo>
                <a:lnTo>
                  <a:pt x="526" y="2"/>
                </a:lnTo>
                <a:lnTo>
                  <a:pt x="526" y="0"/>
                </a:lnTo>
                <a:lnTo>
                  <a:pt x="521" y="0"/>
                </a:lnTo>
                <a:lnTo>
                  <a:pt x="521" y="92"/>
                </a:lnTo>
                <a:lnTo>
                  <a:pt x="521" y="92"/>
                </a:lnTo>
                <a:lnTo>
                  <a:pt x="521" y="145"/>
                </a:lnTo>
                <a:lnTo>
                  <a:pt x="521" y="145"/>
                </a:lnTo>
                <a:lnTo>
                  <a:pt x="521" y="187"/>
                </a:lnTo>
                <a:lnTo>
                  <a:pt x="511" y="189"/>
                </a:lnTo>
                <a:lnTo>
                  <a:pt x="511" y="189"/>
                </a:lnTo>
                <a:lnTo>
                  <a:pt x="509" y="189"/>
                </a:lnTo>
                <a:lnTo>
                  <a:pt x="499" y="189"/>
                </a:lnTo>
                <a:lnTo>
                  <a:pt x="490" y="189"/>
                </a:lnTo>
                <a:lnTo>
                  <a:pt x="490" y="189"/>
                </a:lnTo>
                <a:lnTo>
                  <a:pt x="487" y="189"/>
                </a:lnTo>
                <a:lnTo>
                  <a:pt x="477" y="189"/>
                </a:lnTo>
                <a:lnTo>
                  <a:pt x="468" y="191"/>
                </a:lnTo>
                <a:lnTo>
                  <a:pt x="468" y="191"/>
                </a:lnTo>
                <a:lnTo>
                  <a:pt x="465" y="191"/>
                </a:lnTo>
                <a:lnTo>
                  <a:pt x="465" y="191"/>
                </a:lnTo>
                <a:lnTo>
                  <a:pt x="456" y="191"/>
                </a:lnTo>
                <a:lnTo>
                  <a:pt x="448" y="191"/>
                </a:lnTo>
                <a:lnTo>
                  <a:pt x="448" y="191"/>
                </a:lnTo>
                <a:lnTo>
                  <a:pt x="446" y="191"/>
                </a:lnTo>
                <a:lnTo>
                  <a:pt x="439" y="194"/>
                </a:lnTo>
                <a:lnTo>
                  <a:pt x="429" y="194"/>
                </a:lnTo>
                <a:lnTo>
                  <a:pt x="429" y="194"/>
                </a:lnTo>
                <a:lnTo>
                  <a:pt x="429" y="194"/>
                </a:lnTo>
                <a:lnTo>
                  <a:pt x="419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05" y="199"/>
                </a:lnTo>
                <a:lnTo>
                  <a:pt x="398" y="199"/>
                </a:lnTo>
                <a:lnTo>
                  <a:pt x="395" y="199"/>
                </a:lnTo>
                <a:lnTo>
                  <a:pt x="390" y="201"/>
                </a:lnTo>
                <a:lnTo>
                  <a:pt x="383" y="201"/>
                </a:lnTo>
                <a:lnTo>
                  <a:pt x="383" y="201"/>
                </a:lnTo>
                <a:lnTo>
                  <a:pt x="376" y="204"/>
                </a:lnTo>
                <a:lnTo>
                  <a:pt x="366" y="206"/>
                </a:lnTo>
                <a:lnTo>
                  <a:pt x="356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49" y="211"/>
                </a:lnTo>
                <a:lnTo>
                  <a:pt x="349" y="211"/>
                </a:lnTo>
                <a:lnTo>
                  <a:pt x="347" y="213"/>
                </a:lnTo>
                <a:lnTo>
                  <a:pt x="347" y="213"/>
                </a:lnTo>
                <a:lnTo>
                  <a:pt x="347" y="213"/>
                </a:lnTo>
                <a:lnTo>
                  <a:pt x="344" y="213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9" y="218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7" y="221"/>
                </a:lnTo>
                <a:lnTo>
                  <a:pt x="337" y="221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9" y="228"/>
                </a:lnTo>
                <a:lnTo>
                  <a:pt x="337" y="225"/>
                </a:lnTo>
                <a:lnTo>
                  <a:pt x="337" y="225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30"/>
                </a:lnTo>
                <a:lnTo>
                  <a:pt x="339" y="230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42" y="233"/>
                </a:lnTo>
                <a:lnTo>
                  <a:pt x="342" y="235"/>
                </a:lnTo>
                <a:lnTo>
                  <a:pt x="342" y="235"/>
                </a:lnTo>
                <a:lnTo>
                  <a:pt x="344" y="238"/>
                </a:lnTo>
                <a:lnTo>
                  <a:pt x="344" y="238"/>
                </a:lnTo>
                <a:lnTo>
                  <a:pt x="344" y="238"/>
                </a:lnTo>
                <a:lnTo>
                  <a:pt x="347" y="238"/>
                </a:lnTo>
                <a:lnTo>
                  <a:pt x="347" y="238"/>
                </a:lnTo>
                <a:lnTo>
                  <a:pt x="349" y="238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6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64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73" y="247"/>
                </a:lnTo>
                <a:lnTo>
                  <a:pt x="378" y="247"/>
                </a:lnTo>
                <a:lnTo>
                  <a:pt x="378" y="247"/>
                </a:lnTo>
                <a:lnTo>
                  <a:pt x="381" y="247"/>
                </a:lnTo>
                <a:lnTo>
                  <a:pt x="381" y="247"/>
                </a:lnTo>
                <a:lnTo>
                  <a:pt x="385" y="250"/>
                </a:lnTo>
                <a:lnTo>
                  <a:pt x="390" y="250"/>
                </a:lnTo>
                <a:lnTo>
                  <a:pt x="390" y="250"/>
                </a:lnTo>
                <a:lnTo>
                  <a:pt x="393" y="250"/>
                </a:lnTo>
                <a:lnTo>
                  <a:pt x="393" y="250"/>
                </a:lnTo>
                <a:lnTo>
                  <a:pt x="398" y="252"/>
                </a:lnTo>
                <a:lnTo>
                  <a:pt x="400" y="252"/>
                </a:lnTo>
                <a:lnTo>
                  <a:pt x="460" y="262"/>
                </a:lnTo>
                <a:lnTo>
                  <a:pt x="460" y="301"/>
                </a:lnTo>
                <a:lnTo>
                  <a:pt x="436" y="303"/>
                </a:lnTo>
                <a:lnTo>
                  <a:pt x="417" y="308"/>
                </a:lnTo>
                <a:lnTo>
                  <a:pt x="402" y="310"/>
                </a:lnTo>
                <a:lnTo>
                  <a:pt x="398" y="315"/>
                </a:lnTo>
                <a:lnTo>
                  <a:pt x="398" y="337"/>
                </a:lnTo>
                <a:lnTo>
                  <a:pt x="402" y="342"/>
                </a:lnTo>
                <a:lnTo>
                  <a:pt x="402" y="342"/>
                </a:lnTo>
                <a:lnTo>
                  <a:pt x="402" y="371"/>
                </a:lnTo>
                <a:lnTo>
                  <a:pt x="398" y="374"/>
                </a:lnTo>
                <a:lnTo>
                  <a:pt x="398" y="376"/>
                </a:lnTo>
                <a:lnTo>
                  <a:pt x="402" y="381"/>
                </a:lnTo>
                <a:lnTo>
                  <a:pt x="402" y="381"/>
                </a:lnTo>
                <a:lnTo>
                  <a:pt x="402" y="400"/>
                </a:lnTo>
                <a:lnTo>
                  <a:pt x="398" y="403"/>
                </a:lnTo>
                <a:lnTo>
                  <a:pt x="398" y="412"/>
                </a:lnTo>
                <a:lnTo>
                  <a:pt x="402" y="417"/>
                </a:lnTo>
                <a:lnTo>
                  <a:pt x="402" y="417"/>
                </a:lnTo>
                <a:lnTo>
                  <a:pt x="400" y="1260"/>
                </a:lnTo>
                <a:lnTo>
                  <a:pt x="378" y="1260"/>
                </a:lnTo>
                <a:lnTo>
                  <a:pt x="376" y="415"/>
                </a:lnTo>
                <a:lnTo>
                  <a:pt x="315" y="415"/>
                </a:lnTo>
                <a:lnTo>
                  <a:pt x="315" y="383"/>
                </a:lnTo>
                <a:lnTo>
                  <a:pt x="90" y="383"/>
                </a:lnTo>
                <a:lnTo>
                  <a:pt x="75" y="415"/>
                </a:lnTo>
                <a:lnTo>
                  <a:pt x="42" y="415"/>
                </a:lnTo>
                <a:lnTo>
                  <a:pt x="17" y="473"/>
                </a:lnTo>
                <a:lnTo>
                  <a:pt x="17" y="1224"/>
                </a:lnTo>
                <a:lnTo>
                  <a:pt x="10" y="1224"/>
                </a:lnTo>
                <a:lnTo>
                  <a:pt x="10" y="1221"/>
                </a:lnTo>
                <a:lnTo>
                  <a:pt x="5" y="1219"/>
                </a:lnTo>
                <a:lnTo>
                  <a:pt x="0" y="1219"/>
                </a:lnTo>
                <a:lnTo>
                  <a:pt x="0" y="1576"/>
                </a:lnTo>
                <a:lnTo>
                  <a:pt x="1281" y="1576"/>
                </a:lnTo>
                <a:lnTo>
                  <a:pt x="1281" y="1017"/>
                </a:lnTo>
                <a:close/>
                <a:moveTo>
                  <a:pt x="342" y="225"/>
                </a:moveTo>
                <a:lnTo>
                  <a:pt x="344" y="225"/>
                </a:lnTo>
                <a:lnTo>
                  <a:pt x="344" y="225"/>
                </a:lnTo>
                <a:lnTo>
                  <a:pt x="352" y="228"/>
                </a:lnTo>
                <a:lnTo>
                  <a:pt x="344" y="225"/>
                </a:lnTo>
                <a:lnTo>
                  <a:pt x="344" y="225"/>
                </a:lnTo>
                <a:lnTo>
                  <a:pt x="342" y="225"/>
                </a:lnTo>
                <a:lnTo>
                  <a:pt x="342" y="223"/>
                </a:lnTo>
                <a:lnTo>
                  <a:pt x="342" y="225"/>
                </a:lnTo>
                <a:close/>
                <a:moveTo>
                  <a:pt x="342" y="228"/>
                </a:moveTo>
                <a:lnTo>
                  <a:pt x="342" y="228"/>
                </a:lnTo>
                <a:lnTo>
                  <a:pt x="339" y="228"/>
                </a:lnTo>
                <a:lnTo>
                  <a:pt x="342" y="228"/>
                </a:lnTo>
                <a:lnTo>
                  <a:pt x="342" y="228"/>
                </a:lnTo>
                <a:lnTo>
                  <a:pt x="361" y="233"/>
                </a:lnTo>
                <a:lnTo>
                  <a:pt x="342" y="228"/>
                </a:lnTo>
                <a:close/>
                <a:moveTo>
                  <a:pt x="410" y="199"/>
                </a:moveTo>
                <a:lnTo>
                  <a:pt x="410" y="201"/>
                </a:lnTo>
                <a:lnTo>
                  <a:pt x="410" y="199"/>
                </a:lnTo>
                <a:lnTo>
                  <a:pt x="410" y="199"/>
                </a:lnTo>
                <a:lnTo>
                  <a:pt x="410" y="199"/>
                </a:lnTo>
                <a:close/>
                <a:moveTo>
                  <a:pt x="414" y="208"/>
                </a:move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4" y="208"/>
                </a:lnTo>
                <a:lnTo>
                  <a:pt x="419" y="211"/>
                </a:lnTo>
                <a:lnTo>
                  <a:pt x="414" y="208"/>
                </a:lnTo>
                <a:close/>
                <a:moveTo>
                  <a:pt x="427" y="199"/>
                </a:moveTo>
                <a:lnTo>
                  <a:pt x="427" y="196"/>
                </a:lnTo>
                <a:lnTo>
                  <a:pt x="429" y="196"/>
                </a:lnTo>
                <a:lnTo>
                  <a:pt x="427" y="196"/>
                </a:lnTo>
                <a:lnTo>
                  <a:pt x="427" y="199"/>
                </a:lnTo>
                <a:close/>
                <a:moveTo>
                  <a:pt x="429" y="206"/>
                </a:moveTo>
                <a:lnTo>
                  <a:pt x="429" y="204"/>
                </a:lnTo>
                <a:lnTo>
                  <a:pt x="429" y="204"/>
                </a:lnTo>
                <a:lnTo>
                  <a:pt x="429" y="204"/>
                </a:lnTo>
                <a:lnTo>
                  <a:pt x="429" y="206"/>
                </a:lnTo>
                <a:lnTo>
                  <a:pt x="431" y="206"/>
                </a:lnTo>
                <a:lnTo>
                  <a:pt x="429" y="20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Freeform 15"/>
          <p:cNvSpPr>
            <a:spLocks/>
          </p:cNvSpPr>
          <p:nvPr/>
        </p:nvSpPr>
        <p:spPr bwMode="auto">
          <a:xfrm>
            <a:off x="6098382" y="3018240"/>
            <a:ext cx="2030676" cy="1895615"/>
          </a:xfrm>
          <a:custGeom>
            <a:avLst/>
            <a:gdLst>
              <a:gd name="T0" fmla="*/ 1278 w 1278"/>
              <a:gd name="T1" fmla="*/ 836 h 1193"/>
              <a:gd name="T2" fmla="*/ 1271 w 1278"/>
              <a:gd name="T3" fmla="*/ 819 h 1193"/>
              <a:gd name="T4" fmla="*/ 1252 w 1278"/>
              <a:gd name="T5" fmla="*/ 821 h 1193"/>
              <a:gd name="T6" fmla="*/ 1242 w 1278"/>
              <a:gd name="T7" fmla="*/ 807 h 1193"/>
              <a:gd name="T8" fmla="*/ 1206 w 1278"/>
              <a:gd name="T9" fmla="*/ 700 h 1193"/>
              <a:gd name="T10" fmla="*/ 1167 w 1278"/>
              <a:gd name="T11" fmla="*/ 693 h 1193"/>
              <a:gd name="T12" fmla="*/ 1126 w 1278"/>
              <a:gd name="T13" fmla="*/ 651 h 1193"/>
              <a:gd name="T14" fmla="*/ 1075 w 1278"/>
              <a:gd name="T15" fmla="*/ 598 h 1193"/>
              <a:gd name="T16" fmla="*/ 1068 w 1278"/>
              <a:gd name="T17" fmla="*/ 586 h 1193"/>
              <a:gd name="T18" fmla="*/ 1053 w 1278"/>
              <a:gd name="T19" fmla="*/ 566 h 1193"/>
              <a:gd name="T20" fmla="*/ 1048 w 1278"/>
              <a:gd name="T21" fmla="*/ 581 h 1193"/>
              <a:gd name="T22" fmla="*/ 1034 w 1278"/>
              <a:gd name="T23" fmla="*/ 593 h 1193"/>
              <a:gd name="T24" fmla="*/ 1034 w 1278"/>
              <a:gd name="T25" fmla="*/ 625 h 1193"/>
              <a:gd name="T26" fmla="*/ 956 w 1278"/>
              <a:gd name="T27" fmla="*/ 685 h 1193"/>
              <a:gd name="T28" fmla="*/ 925 w 1278"/>
              <a:gd name="T29" fmla="*/ 695 h 1193"/>
              <a:gd name="T30" fmla="*/ 884 w 1278"/>
              <a:gd name="T31" fmla="*/ 824 h 1193"/>
              <a:gd name="T32" fmla="*/ 864 w 1278"/>
              <a:gd name="T33" fmla="*/ 807 h 1193"/>
              <a:gd name="T34" fmla="*/ 850 w 1278"/>
              <a:gd name="T35" fmla="*/ 838 h 1193"/>
              <a:gd name="T36" fmla="*/ 833 w 1278"/>
              <a:gd name="T37" fmla="*/ 819 h 1193"/>
              <a:gd name="T38" fmla="*/ 814 w 1278"/>
              <a:gd name="T39" fmla="*/ 841 h 1193"/>
              <a:gd name="T40" fmla="*/ 751 w 1278"/>
              <a:gd name="T41" fmla="*/ 32 h 1193"/>
              <a:gd name="T42" fmla="*/ 445 w 1278"/>
              <a:gd name="T43" fmla="*/ 855 h 1193"/>
              <a:gd name="T44" fmla="*/ 431 w 1278"/>
              <a:gd name="T45" fmla="*/ 739 h 1193"/>
              <a:gd name="T46" fmla="*/ 404 w 1278"/>
              <a:gd name="T47" fmla="*/ 756 h 1193"/>
              <a:gd name="T48" fmla="*/ 378 w 1278"/>
              <a:gd name="T49" fmla="*/ 561 h 1193"/>
              <a:gd name="T50" fmla="*/ 375 w 1278"/>
              <a:gd name="T51" fmla="*/ 547 h 1193"/>
              <a:gd name="T52" fmla="*/ 368 w 1278"/>
              <a:gd name="T53" fmla="*/ 569 h 1193"/>
              <a:gd name="T54" fmla="*/ 351 w 1278"/>
              <a:gd name="T55" fmla="*/ 479 h 1193"/>
              <a:gd name="T56" fmla="*/ 341 w 1278"/>
              <a:gd name="T57" fmla="*/ 348 h 1193"/>
              <a:gd name="T58" fmla="*/ 324 w 1278"/>
              <a:gd name="T59" fmla="*/ 372 h 1193"/>
              <a:gd name="T60" fmla="*/ 312 w 1278"/>
              <a:gd name="T61" fmla="*/ 479 h 1193"/>
              <a:gd name="T62" fmla="*/ 295 w 1278"/>
              <a:gd name="T63" fmla="*/ 561 h 1193"/>
              <a:gd name="T64" fmla="*/ 290 w 1278"/>
              <a:gd name="T65" fmla="*/ 547 h 1193"/>
              <a:gd name="T66" fmla="*/ 288 w 1278"/>
              <a:gd name="T67" fmla="*/ 569 h 1193"/>
              <a:gd name="T68" fmla="*/ 269 w 1278"/>
              <a:gd name="T69" fmla="*/ 693 h 1193"/>
              <a:gd name="T70" fmla="*/ 269 w 1278"/>
              <a:gd name="T71" fmla="*/ 695 h 1193"/>
              <a:gd name="T72" fmla="*/ 261 w 1278"/>
              <a:gd name="T73" fmla="*/ 758 h 1193"/>
              <a:gd name="T74" fmla="*/ 244 w 1278"/>
              <a:gd name="T75" fmla="*/ 712 h 1193"/>
              <a:gd name="T76" fmla="*/ 232 w 1278"/>
              <a:gd name="T77" fmla="*/ 574 h 1193"/>
              <a:gd name="T78" fmla="*/ 208 w 1278"/>
              <a:gd name="T79" fmla="*/ 710 h 1193"/>
              <a:gd name="T80" fmla="*/ 194 w 1278"/>
              <a:gd name="T81" fmla="*/ 748 h 1193"/>
              <a:gd name="T82" fmla="*/ 174 w 1278"/>
              <a:gd name="T83" fmla="*/ 688 h 1193"/>
              <a:gd name="T84" fmla="*/ 172 w 1278"/>
              <a:gd name="T85" fmla="*/ 685 h 1193"/>
              <a:gd name="T86" fmla="*/ 169 w 1278"/>
              <a:gd name="T87" fmla="*/ 615 h 1193"/>
              <a:gd name="T88" fmla="*/ 167 w 1278"/>
              <a:gd name="T89" fmla="*/ 610 h 1193"/>
              <a:gd name="T90" fmla="*/ 157 w 1278"/>
              <a:gd name="T91" fmla="*/ 557 h 1193"/>
              <a:gd name="T92" fmla="*/ 148 w 1278"/>
              <a:gd name="T93" fmla="*/ 547 h 1193"/>
              <a:gd name="T94" fmla="*/ 123 w 1278"/>
              <a:gd name="T95" fmla="*/ 479 h 1193"/>
              <a:gd name="T96" fmla="*/ 123 w 1278"/>
              <a:gd name="T97" fmla="*/ 464 h 1193"/>
              <a:gd name="T98" fmla="*/ 121 w 1278"/>
              <a:gd name="T99" fmla="*/ 304 h 1193"/>
              <a:gd name="T100" fmla="*/ 97 w 1278"/>
              <a:gd name="T101" fmla="*/ 464 h 1193"/>
              <a:gd name="T102" fmla="*/ 94 w 1278"/>
              <a:gd name="T103" fmla="*/ 476 h 1193"/>
              <a:gd name="T104" fmla="*/ 70 w 1278"/>
              <a:gd name="T105" fmla="*/ 554 h 1193"/>
              <a:gd name="T106" fmla="*/ 60 w 1278"/>
              <a:gd name="T107" fmla="*/ 549 h 1193"/>
              <a:gd name="T108" fmla="*/ 48 w 1278"/>
              <a:gd name="T109" fmla="*/ 610 h 1193"/>
              <a:gd name="T110" fmla="*/ 41 w 1278"/>
              <a:gd name="T111" fmla="*/ 746 h 1193"/>
              <a:gd name="T112" fmla="*/ 17 w 1278"/>
              <a:gd name="T113" fmla="*/ 739 h 1193"/>
              <a:gd name="T114" fmla="*/ 7 w 1278"/>
              <a:gd name="T115" fmla="*/ 848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8" h="1193">
                <a:moveTo>
                  <a:pt x="12" y="306"/>
                </a:moveTo>
                <a:lnTo>
                  <a:pt x="0" y="304"/>
                </a:lnTo>
                <a:lnTo>
                  <a:pt x="0" y="1193"/>
                </a:lnTo>
                <a:lnTo>
                  <a:pt x="1278" y="1193"/>
                </a:lnTo>
                <a:lnTo>
                  <a:pt x="1278" y="836"/>
                </a:lnTo>
                <a:lnTo>
                  <a:pt x="1274" y="836"/>
                </a:lnTo>
                <a:lnTo>
                  <a:pt x="1274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69" y="819"/>
                </a:lnTo>
                <a:lnTo>
                  <a:pt x="1269" y="836"/>
                </a:lnTo>
                <a:lnTo>
                  <a:pt x="1257" y="836"/>
                </a:lnTo>
                <a:lnTo>
                  <a:pt x="1257" y="824"/>
                </a:lnTo>
                <a:lnTo>
                  <a:pt x="1252" y="821"/>
                </a:lnTo>
                <a:lnTo>
                  <a:pt x="1245" y="821"/>
                </a:lnTo>
                <a:lnTo>
                  <a:pt x="1245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0" y="807"/>
                </a:lnTo>
                <a:lnTo>
                  <a:pt x="1240" y="821"/>
                </a:lnTo>
                <a:lnTo>
                  <a:pt x="1220" y="821"/>
                </a:lnTo>
                <a:lnTo>
                  <a:pt x="1223" y="702"/>
                </a:lnTo>
                <a:lnTo>
                  <a:pt x="1206" y="700"/>
                </a:lnTo>
                <a:lnTo>
                  <a:pt x="1182" y="700"/>
                </a:lnTo>
                <a:lnTo>
                  <a:pt x="1174" y="695"/>
                </a:lnTo>
                <a:lnTo>
                  <a:pt x="1174" y="695"/>
                </a:lnTo>
                <a:lnTo>
                  <a:pt x="1172" y="695"/>
                </a:lnTo>
                <a:lnTo>
                  <a:pt x="1167" y="693"/>
                </a:lnTo>
                <a:lnTo>
                  <a:pt x="1167" y="688"/>
                </a:lnTo>
                <a:lnTo>
                  <a:pt x="1155" y="685"/>
                </a:lnTo>
                <a:lnTo>
                  <a:pt x="1150" y="685"/>
                </a:lnTo>
                <a:lnTo>
                  <a:pt x="1140" y="668"/>
                </a:lnTo>
                <a:lnTo>
                  <a:pt x="1126" y="651"/>
                </a:lnTo>
                <a:lnTo>
                  <a:pt x="1111" y="639"/>
                </a:lnTo>
                <a:lnTo>
                  <a:pt x="1092" y="629"/>
                </a:lnTo>
                <a:lnTo>
                  <a:pt x="1073" y="625"/>
                </a:lnTo>
                <a:lnTo>
                  <a:pt x="1073" y="598"/>
                </a:lnTo>
                <a:lnTo>
                  <a:pt x="1075" y="598"/>
                </a:lnTo>
                <a:lnTo>
                  <a:pt x="1075" y="595"/>
                </a:lnTo>
                <a:lnTo>
                  <a:pt x="1075" y="593"/>
                </a:lnTo>
                <a:lnTo>
                  <a:pt x="1073" y="593"/>
                </a:lnTo>
                <a:lnTo>
                  <a:pt x="1070" y="588"/>
                </a:lnTo>
                <a:lnTo>
                  <a:pt x="1068" y="586"/>
                </a:lnTo>
                <a:lnTo>
                  <a:pt x="1063" y="583"/>
                </a:lnTo>
                <a:lnTo>
                  <a:pt x="1061" y="581"/>
                </a:lnTo>
                <a:lnTo>
                  <a:pt x="1056" y="581"/>
                </a:lnTo>
                <a:lnTo>
                  <a:pt x="1056" y="566"/>
                </a:lnTo>
                <a:lnTo>
                  <a:pt x="1053" y="566"/>
                </a:lnTo>
                <a:lnTo>
                  <a:pt x="1053" y="564"/>
                </a:lnTo>
                <a:lnTo>
                  <a:pt x="1053" y="566"/>
                </a:lnTo>
                <a:lnTo>
                  <a:pt x="1048" y="566"/>
                </a:lnTo>
                <a:lnTo>
                  <a:pt x="1048" y="581"/>
                </a:lnTo>
                <a:lnTo>
                  <a:pt x="1048" y="581"/>
                </a:lnTo>
                <a:lnTo>
                  <a:pt x="1046" y="581"/>
                </a:lnTo>
                <a:lnTo>
                  <a:pt x="1041" y="583"/>
                </a:lnTo>
                <a:lnTo>
                  <a:pt x="1039" y="586"/>
                </a:lnTo>
                <a:lnTo>
                  <a:pt x="1036" y="588"/>
                </a:lnTo>
                <a:lnTo>
                  <a:pt x="1034" y="593"/>
                </a:lnTo>
                <a:lnTo>
                  <a:pt x="1031" y="593"/>
                </a:lnTo>
                <a:lnTo>
                  <a:pt x="1031" y="595"/>
                </a:lnTo>
                <a:lnTo>
                  <a:pt x="1031" y="598"/>
                </a:lnTo>
                <a:lnTo>
                  <a:pt x="1034" y="598"/>
                </a:lnTo>
                <a:lnTo>
                  <a:pt x="1034" y="625"/>
                </a:lnTo>
                <a:lnTo>
                  <a:pt x="1014" y="629"/>
                </a:lnTo>
                <a:lnTo>
                  <a:pt x="995" y="639"/>
                </a:lnTo>
                <a:lnTo>
                  <a:pt x="978" y="651"/>
                </a:lnTo>
                <a:lnTo>
                  <a:pt x="964" y="668"/>
                </a:lnTo>
                <a:lnTo>
                  <a:pt x="956" y="685"/>
                </a:lnTo>
                <a:lnTo>
                  <a:pt x="949" y="685"/>
                </a:lnTo>
                <a:lnTo>
                  <a:pt x="937" y="688"/>
                </a:lnTo>
                <a:lnTo>
                  <a:pt x="937" y="693"/>
                </a:lnTo>
                <a:lnTo>
                  <a:pt x="935" y="695"/>
                </a:lnTo>
                <a:lnTo>
                  <a:pt x="925" y="695"/>
                </a:lnTo>
                <a:lnTo>
                  <a:pt x="925" y="697"/>
                </a:lnTo>
                <a:lnTo>
                  <a:pt x="922" y="700"/>
                </a:lnTo>
                <a:lnTo>
                  <a:pt x="896" y="700"/>
                </a:lnTo>
                <a:lnTo>
                  <a:pt x="881" y="702"/>
                </a:lnTo>
                <a:lnTo>
                  <a:pt x="884" y="824"/>
                </a:lnTo>
                <a:lnTo>
                  <a:pt x="867" y="824"/>
                </a:lnTo>
                <a:lnTo>
                  <a:pt x="867" y="807"/>
                </a:lnTo>
                <a:lnTo>
                  <a:pt x="864" y="807"/>
                </a:lnTo>
                <a:lnTo>
                  <a:pt x="864" y="807"/>
                </a:lnTo>
                <a:lnTo>
                  <a:pt x="864" y="807"/>
                </a:lnTo>
                <a:lnTo>
                  <a:pt x="862" y="807"/>
                </a:lnTo>
                <a:lnTo>
                  <a:pt x="862" y="824"/>
                </a:lnTo>
                <a:lnTo>
                  <a:pt x="855" y="824"/>
                </a:lnTo>
                <a:lnTo>
                  <a:pt x="850" y="826"/>
                </a:lnTo>
                <a:lnTo>
                  <a:pt x="850" y="838"/>
                </a:lnTo>
                <a:lnTo>
                  <a:pt x="850" y="838"/>
                </a:lnTo>
                <a:lnTo>
                  <a:pt x="835" y="838"/>
                </a:lnTo>
                <a:lnTo>
                  <a:pt x="833" y="819"/>
                </a:lnTo>
                <a:lnTo>
                  <a:pt x="833" y="819"/>
                </a:lnTo>
                <a:lnTo>
                  <a:pt x="833" y="819"/>
                </a:lnTo>
                <a:lnTo>
                  <a:pt x="830" y="819"/>
                </a:lnTo>
                <a:lnTo>
                  <a:pt x="828" y="819"/>
                </a:lnTo>
                <a:lnTo>
                  <a:pt x="828" y="838"/>
                </a:lnTo>
                <a:lnTo>
                  <a:pt x="818" y="838"/>
                </a:lnTo>
                <a:lnTo>
                  <a:pt x="814" y="841"/>
                </a:lnTo>
                <a:lnTo>
                  <a:pt x="814" y="841"/>
                </a:lnTo>
                <a:lnTo>
                  <a:pt x="809" y="841"/>
                </a:lnTo>
                <a:lnTo>
                  <a:pt x="811" y="90"/>
                </a:lnTo>
                <a:lnTo>
                  <a:pt x="782" y="32"/>
                </a:lnTo>
                <a:lnTo>
                  <a:pt x="751" y="32"/>
                </a:lnTo>
                <a:lnTo>
                  <a:pt x="734" y="0"/>
                </a:lnTo>
                <a:lnTo>
                  <a:pt x="508" y="0"/>
                </a:lnTo>
                <a:lnTo>
                  <a:pt x="508" y="32"/>
                </a:lnTo>
                <a:lnTo>
                  <a:pt x="448" y="32"/>
                </a:lnTo>
                <a:lnTo>
                  <a:pt x="445" y="855"/>
                </a:lnTo>
                <a:lnTo>
                  <a:pt x="438" y="848"/>
                </a:lnTo>
                <a:lnTo>
                  <a:pt x="438" y="836"/>
                </a:lnTo>
                <a:lnTo>
                  <a:pt x="436" y="746"/>
                </a:lnTo>
                <a:lnTo>
                  <a:pt x="436" y="739"/>
                </a:lnTo>
                <a:lnTo>
                  <a:pt x="431" y="739"/>
                </a:lnTo>
                <a:lnTo>
                  <a:pt x="429" y="739"/>
                </a:lnTo>
                <a:lnTo>
                  <a:pt x="429" y="746"/>
                </a:lnTo>
                <a:lnTo>
                  <a:pt x="429" y="758"/>
                </a:lnTo>
                <a:lnTo>
                  <a:pt x="404" y="758"/>
                </a:lnTo>
                <a:lnTo>
                  <a:pt x="404" y="756"/>
                </a:lnTo>
                <a:lnTo>
                  <a:pt x="399" y="746"/>
                </a:lnTo>
                <a:lnTo>
                  <a:pt x="399" y="693"/>
                </a:lnTo>
                <a:lnTo>
                  <a:pt x="392" y="676"/>
                </a:lnTo>
                <a:lnTo>
                  <a:pt x="392" y="622"/>
                </a:lnTo>
                <a:lnTo>
                  <a:pt x="378" y="561"/>
                </a:lnTo>
                <a:lnTo>
                  <a:pt x="380" y="561"/>
                </a:lnTo>
                <a:lnTo>
                  <a:pt x="380" y="547"/>
                </a:lnTo>
                <a:lnTo>
                  <a:pt x="375" y="547"/>
                </a:lnTo>
                <a:lnTo>
                  <a:pt x="375" y="547"/>
                </a:lnTo>
                <a:lnTo>
                  <a:pt x="375" y="547"/>
                </a:lnTo>
                <a:lnTo>
                  <a:pt x="368" y="547"/>
                </a:lnTo>
                <a:lnTo>
                  <a:pt x="368" y="554"/>
                </a:lnTo>
                <a:lnTo>
                  <a:pt x="366" y="554"/>
                </a:lnTo>
                <a:lnTo>
                  <a:pt x="366" y="569"/>
                </a:lnTo>
                <a:lnTo>
                  <a:pt x="368" y="569"/>
                </a:lnTo>
                <a:lnTo>
                  <a:pt x="358" y="610"/>
                </a:lnTo>
                <a:lnTo>
                  <a:pt x="346" y="481"/>
                </a:lnTo>
                <a:lnTo>
                  <a:pt x="351" y="481"/>
                </a:lnTo>
                <a:lnTo>
                  <a:pt x="351" y="479"/>
                </a:lnTo>
                <a:lnTo>
                  <a:pt x="351" y="479"/>
                </a:lnTo>
                <a:lnTo>
                  <a:pt x="351" y="469"/>
                </a:lnTo>
                <a:lnTo>
                  <a:pt x="344" y="469"/>
                </a:lnTo>
                <a:lnTo>
                  <a:pt x="337" y="372"/>
                </a:lnTo>
                <a:lnTo>
                  <a:pt x="341" y="372"/>
                </a:lnTo>
                <a:lnTo>
                  <a:pt x="341" y="348"/>
                </a:lnTo>
                <a:lnTo>
                  <a:pt x="341" y="309"/>
                </a:lnTo>
                <a:lnTo>
                  <a:pt x="320" y="309"/>
                </a:lnTo>
                <a:lnTo>
                  <a:pt x="320" y="348"/>
                </a:lnTo>
                <a:lnTo>
                  <a:pt x="320" y="372"/>
                </a:lnTo>
                <a:lnTo>
                  <a:pt x="324" y="372"/>
                </a:lnTo>
                <a:lnTo>
                  <a:pt x="324" y="374"/>
                </a:lnTo>
                <a:lnTo>
                  <a:pt x="317" y="469"/>
                </a:lnTo>
                <a:lnTo>
                  <a:pt x="312" y="469"/>
                </a:lnTo>
                <a:lnTo>
                  <a:pt x="312" y="472"/>
                </a:lnTo>
                <a:lnTo>
                  <a:pt x="312" y="479"/>
                </a:lnTo>
                <a:lnTo>
                  <a:pt x="312" y="481"/>
                </a:lnTo>
                <a:lnTo>
                  <a:pt x="317" y="481"/>
                </a:lnTo>
                <a:lnTo>
                  <a:pt x="305" y="610"/>
                </a:lnTo>
                <a:lnTo>
                  <a:pt x="295" y="566"/>
                </a:lnTo>
                <a:lnTo>
                  <a:pt x="295" y="561"/>
                </a:lnTo>
                <a:lnTo>
                  <a:pt x="298" y="561"/>
                </a:lnTo>
                <a:lnTo>
                  <a:pt x="298" y="547"/>
                </a:lnTo>
                <a:lnTo>
                  <a:pt x="290" y="547"/>
                </a:lnTo>
                <a:lnTo>
                  <a:pt x="290" y="547"/>
                </a:lnTo>
                <a:lnTo>
                  <a:pt x="290" y="547"/>
                </a:lnTo>
                <a:lnTo>
                  <a:pt x="286" y="547"/>
                </a:lnTo>
                <a:lnTo>
                  <a:pt x="286" y="554"/>
                </a:lnTo>
                <a:lnTo>
                  <a:pt x="286" y="554"/>
                </a:lnTo>
                <a:lnTo>
                  <a:pt x="286" y="569"/>
                </a:lnTo>
                <a:lnTo>
                  <a:pt x="288" y="569"/>
                </a:lnTo>
                <a:lnTo>
                  <a:pt x="276" y="622"/>
                </a:lnTo>
                <a:lnTo>
                  <a:pt x="276" y="622"/>
                </a:lnTo>
                <a:lnTo>
                  <a:pt x="274" y="627"/>
                </a:lnTo>
                <a:lnTo>
                  <a:pt x="274" y="676"/>
                </a:lnTo>
                <a:lnTo>
                  <a:pt x="269" y="693"/>
                </a:lnTo>
                <a:lnTo>
                  <a:pt x="269" y="693"/>
                </a:lnTo>
                <a:lnTo>
                  <a:pt x="269" y="693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746"/>
                </a:lnTo>
                <a:lnTo>
                  <a:pt x="261" y="756"/>
                </a:lnTo>
                <a:lnTo>
                  <a:pt x="261" y="756"/>
                </a:lnTo>
                <a:lnTo>
                  <a:pt x="261" y="758"/>
                </a:lnTo>
                <a:lnTo>
                  <a:pt x="261" y="758"/>
                </a:lnTo>
                <a:lnTo>
                  <a:pt x="252" y="758"/>
                </a:lnTo>
                <a:lnTo>
                  <a:pt x="252" y="748"/>
                </a:lnTo>
                <a:lnTo>
                  <a:pt x="244" y="748"/>
                </a:lnTo>
                <a:lnTo>
                  <a:pt x="244" y="712"/>
                </a:lnTo>
                <a:lnTo>
                  <a:pt x="244" y="710"/>
                </a:lnTo>
                <a:lnTo>
                  <a:pt x="240" y="710"/>
                </a:lnTo>
                <a:lnTo>
                  <a:pt x="225" y="574"/>
                </a:lnTo>
                <a:lnTo>
                  <a:pt x="225" y="574"/>
                </a:lnTo>
                <a:lnTo>
                  <a:pt x="232" y="574"/>
                </a:lnTo>
                <a:lnTo>
                  <a:pt x="232" y="537"/>
                </a:lnTo>
                <a:lnTo>
                  <a:pt x="215" y="537"/>
                </a:lnTo>
                <a:lnTo>
                  <a:pt x="215" y="574"/>
                </a:lnTo>
                <a:lnTo>
                  <a:pt x="220" y="574"/>
                </a:lnTo>
                <a:lnTo>
                  <a:pt x="208" y="710"/>
                </a:lnTo>
                <a:lnTo>
                  <a:pt x="208" y="710"/>
                </a:lnTo>
                <a:lnTo>
                  <a:pt x="208" y="710"/>
                </a:lnTo>
                <a:lnTo>
                  <a:pt x="201" y="710"/>
                </a:lnTo>
                <a:lnTo>
                  <a:pt x="201" y="748"/>
                </a:lnTo>
                <a:lnTo>
                  <a:pt x="194" y="748"/>
                </a:lnTo>
                <a:lnTo>
                  <a:pt x="194" y="758"/>
                </a:lnTo>
                <a:lnTo>
                  <a:pt x="179" y="758"/>
                </a:lnTo>
                <a:lnTo>
                  <a:pt x="179" y="758"/>
                </a:lnTo>
                <a:lnTo>
                  <a:pt x="174" y="746"/>
                </a:lnTo>
                <a:lnTo>
                  <a:pt x="174" y="688"/>
                </a:lnTo>
                <a:lnTo>
                  <a:pt x="174" y="688"/>
                </a:lnTo>
                <a:lnTo>
                  <a:pt x="174" y="688"/>
                </a:lnTo>
                <a:lnTo>
                  <a:pt x="172" y="688"/>
                </a:lnTo>
                <a:lnTo>
                  <a:pt x="172" y="685"/>
                </a:lnTo>
                <a:lnTo>
                  <a:pt x="172" y="685"/>
                </a:lnTo>
                <a:lnTo>
                  <a:pt x="172" y="685"/>
                </a:lnTo>
                <a:lnTo>
                  <a:pt x="169" y="683"/>
                </a:lnTo>
                <a:lnTo>
                  <a:pt x="169" y="617"/>
                </a:lnTo>
                <a:lnTo>
                  <a:pt x="169" y="617"/>
                </a:lnTo>
                <a:lnTo>
                  <a:pt x="169" y="615"/>
                </a:lnTo>
                <a:lnTo>
                  <a:pt x="167" y="615"/>
                </a:lnTo>
                <a:lnTo>
                  <a:pt x="167" y="615"/>
                </a:lnTo>
                <a:lnTo>
                  <a:pt x="167" y="610"/>
                </a:lnTo>
                <a:lnTo>
                  <a:pt x="167" y="610"/>
                </a:lnTo>
                <a:lnTo>
                  <a:pt x="167" y="610"/>
                </a:lnTo>
                <a:lnTo>
                  <a:pt x="165" y="610"/>
                </a:lnTo>
                <a:lnTo>
                  <a:pt x="165" y="610"/>
                </a:lnTo>
                <a:lnTo>
                  <a:pt x="155" y="569"/>
                </a:lnTo>
                <a:lnTo>
                  <a:pt x="157" y="569"/>
                </a:lnTo>
                <a:lnTo>
                  <a:pt x="157" y="557"/>
                </a:lnTo>
                <a:lnTo>
                  <a:pt x="155" y="557"/>
                </a:lnTo>
                <a:lnTo>
                  <a:pt x="155" y="547"/>
                </a:lnTo>
                <a:lnTo>
                  <a:pt x="148" y="547"/>
                </a:lnTo>
                <a:lnTo>
                  <a:pt x="148" y="547"/>
                </a:lnTo>
                <a:lnTo>
                  <a:pt x="148" y="547"/>
                </a:lnTo>
                <a:lnTo>
                  <a:pt x="143" y="547"/>
                </a:lnTo>
                <a:lnTo>
                  <a:pt x="143" y="561"/>
                </a:lnTo>
                <a:lnTo>
                  <a:pt x="145" y="561"/>
                </a:lnTo>
                <a:lnTo>
                  <a:pt x="136" y="603"/>
                </a:lnTo>
                <a:lnTo>
                  <a:pt x="123" y="479"/>
                </a:lnTo>
                <a:lnTo>
                  <a:pt x="131" y="476"/>
                </a:lnTo>
                <a:lnTo>
                  <a:pt x="131" y="476"/>
                </a:lnTo>
                <a:lnTo>
                  <a:pt x="131" y="467"/>
                </a:lnTo>
                <a:lnTo>
                  <a:pt x="128" y="464"/>
                </a:lnTo>
                <a:lnTo>
                  <a:pt x="123" y="464"/>
                </a:lnTo>
                <a:lnTo>
                  <a:pt x="116" y="370"/>
                </a:lnTo>
                <a:lnTo>
                  <a:pt x="116" y="370"/>
                </a:lnTo>
                <a:lnTo>
                  <a:pt x="121" y="370"/>
                </a:lnTo>
                <a:lnTo>
                  <a:pt x="121" y="343"/>
                </a:lnTo>
                <a:lnTo>
                  <a:pt x="121" y="304"/>
                </a:lnTo>
                <a:lnTo>
                  <a:pt x="99" y="304"/>
                </a:lnTo>
                <a:lnTo>
                  <a:pt x="99" y="343"/>
                </a:lnTo>
                <a:lnTo>
                  <a:pt x="99" y="370"/>
                </a:lnTo>
                <a:lnTo>
                  <a:pt x="104" y="370"/>
                </a:lnTo>
                <a:lnTo>
                  <a:pt x="97" y="464"/>
                </a:lnTo>
                <a:lnTo>
                  <a:pt x="90" y="464"/>
                </a:lnTo>
                <a:lnTo>
                  <a:pt x="90" y="474"/>
                </a:lnTo>
                <a:lnTo>
                  <a:pt x="90" y="474"/>
                </a:lnTo>
                <a:lnTo>
                  <a:pt x="90" y="476"/>
                </a:lnTo>
                <a:lnTo>
                  <a:pt x="94" y="476"/>
                </a:lnTo>
                <a:lnTo>
                  <a:pt x="82" y="603"/>
                </a:lnTo>
                <a:lnTo>
                  <a:pt x="75" y="569"/>
                </a:lnTo>
                <a:lnTo>
                  <a:pt x="75" y="569"/>
                </a:lnTo>
                <a:lnTo>
                  <a:pt x="75" y="554"/>
                </a:lnTo>
                <a:lnTo>
                  <a:pt x="70" y="554"/>
                </a:lnTo>
                <a:lnTo>
                  <a:pt x="70" y="549"/>
                </a:lnTo>
                <a:lnTo>
                  <a:pt x="65" y="549"/>
                </a:lnTo>
                <a:lnTo>
                  <a:pt x="65" y="547"/>
                </a:lnTo>
                <a:lnTo>
                  <a:pt x="65" y="549"/>
                </a:lnTo>
                <a:lnTo>
                  <a:pt x="60" y="549"/>
                </a:lnTo>
                <a:lnTo>
                  <a:pt x="60" y="561"/>
                </a:lnTo>
                <a:lnTo>
                  <a:pt x="63" y="561"/>
                </a:lnTo>
                <a:lnTo>
                  <a:pt x="51" y="610"/>
                </a:lnTo>
                <a:lnTo>
                  <a:pt x="51" y="610"/>
                </a:lnTo>
                <a:lnTo>
                  <a:pt x="48" y="610"/>
                </a:lnTo>
                <a:lnTo>
                  <a:pt x="46" y="610"/>
                </a:lnTo>
                <a:lnTo>
                  <a:pt x="46" y="683"/>
                </a:lnTo>
                <a:lnTo>
                  <a:pt x="41" y="685"/>
                </a:lnTo>
                <a:lnTo>
                  <a:pt x="41" y="700"/>
                </a:lnTo>
                <a:lnTo>
                  <a:pt x="41" y="746"/>
                </a:lnTo>
                <a:lnTo>
                  <a:pt x="34" y="756"/>
                </a:lnTo>
                <a:lnTo>
                  <a:pt x="34" y="758"/>
                </a:lnTo>
                <a:lnTo>
                  <a:pt x="19" y="758"/>
                </a:lnTo>
                <a:lnTo>
                  <a:pt x="17" y="746"/>
                </a:lnTo>
                <a:lnTo>
                  <a:pt x="17" y="739"/>
                </a:lnTo>
                <a:lnTo>
                  <a:pt x="17" y="739"/>
                </a:lnTo>
                <a:lnTo>
                  <a:pt x="12" y="739"/>
                </a:lnTo>
                <a:lnTo>
                  <a:pt x="12" y="746"/>
                </a:lnTo>
                <a:lnTo>
                  <a:pt x="7" y="836"/>
                </a:lnTo>
                <a:lnTo>
                  <a:pt x="7" y="848"/>
                </a:lnTo>
                <a:lnTo>
                  <a:pt x="5" y="851"/>
                </a:lnTo>
                <a:lnTo>
                  <a:pt x="10" y="365"/>
                </a:lnTo>
                <a:lnTo>
                  <a:pt x="12" y="30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Freeform 16"/>
          <p:cNvSpPr>
            <a:spLocks/>
          </p:cNvSpPr>
          <p:nvPr/>
        </p:nvSpPr>
        <p:spPr bwMode="auto">
          <a:xfrm>
            <a:off x="4070883" y="2652781"/>
            <a:ext cx="2027498" cy="2261074"/>
          </a:xfrm>
          <a:custGeom>
            <a:avLst/>
            <a:gdLst>
              <a:gd name="T0" fmla="*/ 1242 w 1276"/>
              <a:gd name="T1" fmla="*/ 529 h 1423"/>
              <a:gd name="T2" fmla="*/ 1225 w 1276"/>
              <a:gd name="T3" fmla="*/ 527 h 1423"/>
              <a:gd name="T4" fmla="*/ 1196 w 1276"/>
              <a:gd name="T5" fmla="*/ 505 h 1423"/>
              <a:gd name="T6" fmla="*/ 1172 w 1276"/>
              <a:gd name="T7" fmla="*/ 483 h 1423"/>
              <a:gd name="T8" fmla="*/ 1148 w 1276"/>
              <a:gd name="T9" fmla="*/ 461 h 1423"/>
              <a:gd name="T10" fmla="*/ 1126 w 1276"/>
              <a:gd name="T11" fmla="*/ 439 h 1423"/>
              <a:gd name="T12" fmla="*/ 1043 w 1276"/>
              <a:gd name="T13" fmla="*/ 434 h 1423"/>
              <a:gd name="T14" fmla="*/ 1005 w 1276"/>
              <a:gd name="T15" fmla="*/ 447 h 1423"/>
              <a:gd name="T16" fmla="*/ 985 w 1276"/>
              <a:gd name="T17" fmla="*/ 461 h 1423"/>
              <a:gd name="T18" fmla="*/ 981 w 1276"/>
              <a:gd name="T19" fmla="*/ 481 h 1423"/>
              <a:gd name="T20" fmla="*/ 959 w 1276"/>
              <a:gd name="T21" fmla="*/ 495 h 1423"/>
              <a:gd name="T22" fmla="*/ 939 w 1276"/>
              <a:gd name="T23" fmla="*/ 505 h 1423"/>
              <a:gd name="T24" fmla="*/ 937 w 1276"/>
              <a:gd name="T25" fmla="*/ 524 h 1423"/>
              <a:gd name="T26" fmla="*/ 913 w 1276"/>
              <a:gd name="T27" fmla="*/ 529 h 1423"/>
              <a:gd name="T28" fmla="*/ 840 w 1276"/>
              <a:gd name="T29" fmla="*/ 534 h 1423"/>
              <a:gd name="T30" fmla="*/ 840 w 1276"/>
              <a:gd name="T31" fmla="*/ 595 h 1423"/>
              <a:gd name="T32" fmla="*/ 765 w 1276"/>
              <a:gd name="T33" fmla="*/ 876 h 1423"/>
              <a:gd name="T34" fmla="*/ 763 w 1276"/>
              <a:gd name="T35" fmla="*/ 544 h 1423"/>
              <a:gd name="T36" fmla="*/ 690 w 1276"/>
              <a:gd name="T37" fmla="*/ 539 h 1423"/>
              <a:gd name="T38" fmla="*/ 668 w 1276"/>
              <a:gd name="T39" fmla="*/ 534 h 1423"/>
              <a:gd name="T40" fmla="*/ 661 w 1276"/>
              <a:gd name="T41" fmla="*/ 515 h 1423"/>
              <a:gd name="T42" fmla="*/ 646 w 1276"/>
              <a:gd name="T43" fmla="*/ 502 h 1423"/>
              <a:gd name="T44" fmla="*/ 625 w 1276"/>
              <a:gd name="T45" fmla="*/ 490 h 1423"/>
              <a:gd name="T46" fmla="*/ 617 w 1276"/>
              <a:gd name="T47" fmla="*/ 471 h 1423"/>
              <a:gd name="T48" fmla="*/ 600 w 1276"/>
              <a:gd name="T49" fmla="*/ 456 h 1423"/>
              <a:gd name="T50" fmla="*/ 559 w 1276"/>
              <a:gd name="T51" fmla="*/ 444 h 1423"/>
              <a:gd name="T52" fmla="*/ 482 w 1276"/>
              <a:gd name="T53" fmla="*/ 449 h 1423"/>
              <a:gd name="T54" fmla="*/ 460 w 1276"/>
              <a:gd name="T55" fmla="*/ 471 h 1423"/>
              <a:gd name="T56" fmla="*/ 436 w 1276"/>
              <a:gd name="T57" fmla="*/ 493 h 1423"/>
              <a:gd name="T58" fmla="*/ 411 w 1276"/>
              <a:gd name="T59" fmla="*/ 512 h 1423"/>
              <a:gd name="T60" fmla="*/ 385 w 1276"/>
              <a:gd name="T61" fmla="*/ 534 h 1423"/>
              <a:gd name="T62" fmla="*/ 382 w 1276"/>
              <a:gd name="T63" fmla="*/ 536 h 1423"/>
              <a:gd name="T64" fmla="*/ 322 w 1276"/>
              <a:gd name="T65" fmla="*/ 328 h 1423"/>
              <a:gd name="T66" fmla="*/ 264 w 1276"/>
              <a:gd name="T67" fmla="*/ 274 h 1423"/>
              <a:gd name="T68" fmla="*/ 201 w 1276"/>
              <a:gd name="T69" fmla="*/ 233 h 1423"/>
              <a:gd name="T70" fmla="*/ 179 w 1276"/>
              <a:gd name="T71" fmla="*/ 328 h 1423"/>
              <a:gd name="T72" fmla="*/ 181 w 1276"/>
              <a:gd name="T73" fmla="*/ 255 h 1423"/>
              <a:gd name="T74" fmla="*/ 179 w 1276"/>
              <a:gd name="T75" fmla="*/ 252 h 1423"/>
              <a:gd name="T76" fmla="*/ 181 w 1276"/>
              <a:gd name="T77" fmla="*/ 213 h 1423"/>
              <a:gd name="T78" fmla="*/ 179 w 1276"/>
              <a:gd name="T79" fmla="*/ 213 h 1423"/>
              <a:gd name="T80" fmla="*/ 181 w 1276"/>
              <a:gd name="T81" fmla="*/ 174 h 1423"/>
              <a:gd name="T82" fmla="*/ 179 w 1276"/>
              <a:gd name="T83" fmla="*/ 172 h 1423"/>
              <a:gd name="T84" fmla="*/ 116 w 1276"/>
              <a:gd name="T85" fmla="*/ 109 h 1423"/>
              <a:gd name="T86" fmla="*/ 29 w 1276"/>
              <a:gd name="T87" fmla="*/ 104 h 1423"/>
              <a:gd name="T88" fmla="*/ 29 w 1276"/>
              <a:gd name="T89" fmla="*/ 31 h 1423"/>
              <a:gd name="T90" fmla="*/ 29 w 1276"/>
              <a:gd name="T91" fmla="*/ 9 h 1423"/>
              <a:gd name="T92" fmla="*/ 29 w 1276"/>
              <a:gd name="T93" fmla="*/ 0 h 1423"/>
              <a:gd name="T94" fmla="*/ 0 w 1276"/>
              <a:gd name="T95" fmla="*/ 1423 h 1423"/>
              <a:gd name="T96" fmla="*/ 1276 w 1276"/>
              <a:gd name="T97" fmla="*/ 534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76" h="1423">
                <a:moveTo>
                  <a:pt x="1276" y="534"/>
                </a:moveTo>
                <a:lnTo>
                  <a:pt x="1242" y="529"/>
                </a:lnTo>
                <a:lnTo>
                  <a:pt x="1223" y="532"/>
                </a:lnTo>
                <a:lnTo>
                  <a:pt x="1225" y="527"/>
                </a:lnTo>
                <a:lnTo>
                  <a:pt x="1196" y="524"/>
                </a:lnTo>
                <a:lnTo>
                  <a:pt x="1196" y="505"/>
                </a:lnTo>
                <a:lnTo>
                  <a:pt x="1172" y="502"/>
                </a:lnTo>
                <a:lnTo>
                  <a:pt x="1172" y="483"/>
                </a:lnTo>
                <a:lnTo>
                  <a:pt x="1148" y="481"/>
                </a:lnTo>
                <a:lnTo>
                  <a:pt x="1148" y="461"/>
                </a:lnTo>
                <a:lnTo>
                  <a:pt x="1123" y="459"/>
                </a:lnTo>
                <a:lnTo>
                  <a:pt x="1126" y="439"/>
                </a:lnTo>
                <a:lnTo>
                  <a:pt x="1094" y="434"/>
                </a:lnTo>
                <a:lnTo>
                  <a:pt x="1043" y="434"/>
                </a:lnTo>
                <a:lnTo>
                  <a:pt x="1007" y="439"/>
                </a:lnTo>
                <a:lnTo>
                  <a:pt x="1005" y="447"/>
                </a:lnTo>
                <a:lnTo>
                  <a:pt x="1005" y="459"/>
                </a:lnTo>
                <a:lnTo>
                  <a:pt x="985" y="461"/>
                </a:lnTo>
                <a:lnTo>
                  <a:pt x="983" y="471"/>
                </a:lnTo>
                <a:lnTo>
                  <a:pt x="981" y="481"/>
                </a:lnTo>
                <a:lnTo>
                  <a:pt x="964" y="483"/>
                </a:lnTo>
                <a:lnTo>
                  <a:pt x="959" y="495"/>
                </a:lnTo>
                <a:lnTo>
                  <a:pt x="959" y="502"/>
                </a:lnTo>
                <a:lnTo>
                  <a:pt x="939" y="505"/>
                </a:lnTo>
                <a:lnTo>
                  <a:pt x="937" y="517"/>
                </a:lnTo>
                <a:lnTo>
                  <a:pt x="937" y="524"/>
                </a:lnTo>
                <a:lnTo>
                  <a:pt x="915" y="527"/>
                </a:lnTo>
                <a:lnTo>
                  <a:pt x="913" y="529"/>
                </a:lnTo>
                <a:lnTo>
                  <a:pt x="893" y="527"/>
                </a:lnTo>
                <a:lnTo>
                  <a:pt x="840" y="534"/>
                </a:lnTo>
                <a:lnTo>
                  <a:pt x="840" y="595"/>
                </a:lnTo>
                <a:lnTo>
                  <a:pt x="840" y="595"/>
                </a:lnTo>
                <a:lnTo>
                  <a:pt x="840" y="876"/>
                </a:lnTo>
                <a:lnTo>
                  <a:pt x="765" y="876"/>
                </a:lnTo>
                <a:lnTo>
                  <a:pt x="763" y="600"/>
                </a:lnTo>
                <a:lnTo>
                  <a:pt x="763" y="544"/>
                </a:lnTo>
                <a:lnTo>
                  <a:pt x="707" y="536"/>
                </a:lnTo>
                <a:lnTo>
                  <a:pt x="690" y="539"/>
                </a:lnTo>
                <a:lnTo>
                  <a:pt x="688" y="536"/>
                </a:lnTo>
                <a:lnTo>
                  <a:pt x="668" y="534"/>
                </a:lnTo>
                <a:lnTo>
                  <a:pt x="668" y="527"/>
                </a:lnTo>
                <a:lnTo>
                  <a:pt x="661" y="515"/>
                </a:lnTo>
                <a:lnTo>
                  <a:pt x="646" y="512"/>
                </a:lnTo>
                <a:lnTo>
                  <a:pt x="646" y="502"/>
                </a:lnTo>
                <a:lnTo>
                  <a:pt x="639" y="493"/>
                </a:lnTo>
                <a:lnTo>
                  <a:pt x="625" y="490"/>
                </a:lnTo>
                <a:lnTo>
                  <a:pt x="625" y="481"/>
                </a:lnTo>
                <a:lnTo>
                  <a:pt x="617" y="471"/>
                </a:lnTo>
                <a:lnTo>
                  <a:pt x="603" y="468"/>
                </a:lnTo>
                <a:lnTo>
                  <a:pt x="600" y="456"/>
                </a:lnTo>
                <a:lnTo>
                  <a:pt x="598" y="449"/>
                </a:lnTo>
                <a:lnTo>
                  <a:pt x="559" y="444"/>
                </a:lnTo>
                <a:lnTo>
                  <a:pt x="511" y="444"/>
                </a:lnTo>
                <a:lnTo>
                  <a:pt x="482" y="449"/>
                </a:lnTo>
                <a:lnTo>
                  <a:pt x="482" y="466"/>
                </a:lnTo>
                <a:lnTo>
                  <a:pt x="460" y="471"/>
                </a:lnTo>
                <a:lnTo>
                  <a:pt x="460" y="488"/>
                </a:lnTo>
                <a:lnTo>
                  <a:pt x="436" y="493"/>
                </a:lnTo>
                <a:lnTo>
                  <a:pt x="436" y="510"/>
                </a:lnTo>
                <a:lnTo>
                  <a:pt x="411" y="512"/>
                </a:lnTo>
                <a:lnTo>
                  <a:pt x="411" y="532"/>
                </a:lnTo>
                <a:lnTo>
                  <a:pt x="385" y="534"/>
                </a:lnTo>
                <a:lnTo>
                  <a:pt x="385" y="536"/>
                </a:lnTo>
                <a:lnTo>
                  <a:pt x="382" y="536"/>
                </a:lnTo>
                <a:lnTo>
                  <a:pt x="382" y="328"/>
                </a:lnTo>
                <a:lnTo>
                  <a:pt x="322" y="328"/>
                </a:lnTo>
                <a:lnTo>
                  <a:pt x="322" y="274"/>
                </a:lnTo>
                <a:lnTo>
                  <a:pt x="264" y="274"/>
                </a:lnTo>
                <a:lnTo>
                  <a:pt x="264" y="233"/>
                </a:lnTo>
                <a:lnTo>
                  <a:pt x="201" y="233"/>
                </a:lnTo>
                <a:lnTo>
                  <a:pt x="201" y="328"/>
                </a:lnTo>
                <a:lnTo>
                  <a:pt x="179" y="328"/>
                </a:lnTo>
                <a:lnTo>
                  <a:pt x="179" y="257"/>
                </a:lnTo>
                <a:lnTo>
                  <a:pt x="181" y="255"/>
                </a:lnTo>
                <a:lnTo>
                  <a:pt x="181" y="252"/>
                </a:lnTo>
                <a:lnTo>
                  <a:pt x="179" y="252"/>
                </a:lnTo>
                <a:lnTo>
                  <a:pt x="179" y="218"/>
                </a:lnTo>
                <a:lnTo>
                  <a:pt x="181" y="213"/>
                </a:lnTo>
                <a:lnTo>
                  <a:pt x="181" y="213"/>
                </a:lnTo>
                <a:lnTo>
                  <a:pt x="179" y="213"/>
                </a:lnTo>
                <a:lnTo>
                  <a:pt x="179" y="177"/>
                </a:lnTo>
                <a:lnTo>
                  <a:pt x="181" y="174"/>
                </a:lnTo>
                <a:lnTo>
                  <a:pt x="181" y="172"/>
                </a:lnTo>
                <a:lnTo>
                  <a:pt x="179" y="172"/>
                </a:lnTo>
                <a:lnTo>
                  <a:pt x="179" y="114"/>
                </a:lnTo>
                <a:lnTo>
                  <a:pt x="116" y="109"/>
                </a:lnTo>
                <a:lnTo>
                  <a:pt x="43" y="104"/>
                </a:lnTo>
                <a:lnTo>
                  <a:pt x="29" y="104"/>
                </a:lnTo>
                <a:lnTo>
                  <a:pt x="29" y="51"/>
                </a:lnTo>
                <a:lnTo>
                  <a:pt x="29" y="31"/>
                </a:lnTo>
                <a:lnTo>
                  <a:pt x="29" y="26"/>
                </a:lnTo>
                <a:lnTo>
                  <a:pt x="29" y="9"/>
                </a:lnTo>
                <a:lnTo>
                  <a:pt x="29" y="4"/>
                </a:lnTo>
                <a:lnTo>
                  <a:pt x="29" y="0"/>
                </a:lnTo>
                <a:lnTo>
                  <a:pt x="0" y="0"/>
                </a:lnTo>
                <a:lnTo>
                  <a:pt x="0" y="1423"/>
                </a:lnTo>
                <a:lnTo>
                  <a:pt x="1276" y="1423"/>
                </a:lnTo>
                <a:lnTo>
                  <a:pt x="1276" y="53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Freeform 17"/>
          <p:cNvSpPr>
            <a:spLocks/>
          </p:cNvSpPr>
          <p:nvPr/>
        </p:nvSpPr>
        <p:spPr bwMode="auto">
          <a:xfrm>
            <a:off x="2035441" y="2169741"/>
            <a:ext cx="2035444" cy="2744114"/>
          </a:xfrm>
          <a:custGeom>
            <a:avLst/>
            <a:gdLst>
              <a:gd name="T0" fmla="*/ 1281 w 1281"/>
              <a:gd name="T1" fmla="*/ 1727 h 1727"/>
              <a:gd name="T2" fmla="*/ 1194 w 1281"/>
              <a:gd name="T3" fmla="*/ 304 h 1727"/>
              <a:gd name="T4" fmla="*/ 1194 w 1281"/>
              <a:gd name="T5" fmla="*/ 284 h 1727"/>
              <a:gd name="T6" fmla="*/ 1194 w 1281"/>
              <a:gd name="T7" fmla="*/ 265 h 1727"/>
              <a:gd name="T8" fmla="*/ 1080 w 1281"/>
              <a:gd name="T9" fmla="*/ 126 h 1727"/>
              <a:gd name="T10" fmla="*/ 1073 w 1281"/>
              <a:gd name="T11" fmla="*/ 80 h 1727"/>
              <a:gd name="T12" fmla="*/ 1063 w 1281"/>
              <a:gd name="T13" fmla="*/ 92 h 1727"/>
              <a:gd name="T14" fmla="*/ 1063 w 1281"/>
              <a:gd name="T15" fmla="*/ 12 h 1727"/>
              <a:gd name="T16" fmla="*/ 1061 w 1281"/>
              <a:gd name="T17" fmla="*/ 0 h 1727"/>
              <a:gd name="T18" fmla="*/ 1053 w 1281"/>
              <a:gd name="T19" fmla="*/ 92 h 1727"/>
              <a:gd name="T20" fmla="*/ 1053 w 1281"/>
              <a:gd name="T21" fmla="*/ 12 h 1727"/>
              <a:gd name="T22" fmla="*/ 1048 w 1281"/>
              <a:gd name="T23" fmla="*/ 0 h 1727"/>
              <a:gd name="T24" fmla="*/ 1041 w 1281"/>
              <a:gd name="T25" fmla="*/ 92 h 1727"/>
              <a:gd name="T26" fmla="*/ 1041 w 1281"/>
              <a:gd name="T27" fmla="*/ 12 h 1727"/>
              <a:gd name="T28" fmla="*/ 1039 w 1281"/>
              <a:gd name="T29" fmla="*/ 0 h 1727"/>
              <a:gd name="T30" fmla="*/ 1031 w 1281"/>
              <a:gd name="T31" fmla="*/ 92 h 1727"/>
              <a:gd name="T32" fmla="*/ 1031 w 1281"/>
              <a:gd name="T33" fmla="*/ 12 h 1727"/>
              <a:gd name="T34" fmla="*/ 1027 w 1281"/>
              <a:gd name="T35" fmla="*/ 0 h 1727"/>
              <a:gd name="T36" fmla="*/ 1019 w 1281"/>
              <a:gd name="T37" fmla="*/ 92 h 1727"/>
              <a:gd name="T38" fmla="*/ 1019 w 1281"/>
              <a:gd name="T39" fmla="*/ 12 h 1727"/>
              <a:gd name="T40" fmla="*/ 1017 w 1281"/>
              <a:gd name="T41" fmla="*/ 0 h 1727"/>
              <a:gd name="T42" fmla="*/ 1010 w 1281"/>
              <a:gd name="T43" fmla="*/ 92 h 1727"/>
              <a:gd name="T44" fmla="*/ 1000 w 1281"/>
              <a:gd name="T45" fmla="*/ 80 h 1727"/>
              <a:gd name="T46" fmla="*/ 1000 w 1281"/>
              <a:gd name="T47" fmla="*/ 257 h 1727"/>
              <a:gd name="T48" fmla="*/ 1000 w 1281"/>
              <a:gd name="T49" fmla="*/ 282 h 1727"/>
              <a:gd name="T50" fmla="*/ 971 w 1281"/>
              <a:gd name="T51" fmla="*/ 304 h 1727"/>
              <a:gd name="T52" fmla="*/ 971 w 1281"/>
              <a:gd name="T53" fmla="*/ 313 h 1727"/>
              <a:gd name="T54" fmla="*/ 971 w 1281"/>
              <a:gd name="T55" fmla="*/ 335 h 1727"/>
              <a:gd name="T56" fmla="*/ 971 w 1281"/>
              <a:gd name="T57" fmla="*/ 403 h 1727"/>
              <a:gd name="T58" fmla="*/ 968 w 1281"/>
              <a:gd name="T59" fmla="*/ 413 h 1727"/>
              <a:gd name="T60" fmla="*/ 932 w 1281"/>
              <a:gd name="T61" fmla="*/ 738 h 1727"/>
              <a:gd name="T62" fmla="*/ 814 w 1281"/>
              <a:gd name="T63" fmla="*/ 515 h 1727"/>
              <a:gd name="T64" fmla="*/ 746 w 1281"/>
              <a:gd name="T65" fmla="*/ 386 h 1727"/>
              <a:gd name="T66" fmla="*/ 719 w 1281"/>
              <a:gd name="T67" fmla="*/ 515 h 1727"/>
              <a:gd name="T68" fmla="*/ 608 w 1281"/>
              <a:gd name="T69" fmla="*/ 386 h 1727"/>
              <a:gd name="T70" fmla="*/ 557 w 1281"/>
              <a:gd name="T71" fmla="*/ 515 h 1727"/>
              <a:gd name="T72" fmla="*/ 513 w 1281"/>
              <a:gd name="T73" fmla="*/ 1195 h 1727"/>
              <a:gd name="T74" fmla="*/ 458 w 1281"/>
              <a:gd name="T75" fmla="*/ 1200 h 1727"/>
              <a:gd name="T76" fmla="*/ 431 w 1281"/>
              <a:gd name="T77" fmla="*/ 1202 h 1727"/>
              <a:gd name="T78" fmla="*/ 412 w 1281"/>
              <a:gd name="T79" fmla="*/ 1180 h 1727"/>
              <a:gd name="T80" fmla="*/ 370 w 1281"/>
              <a:gd name="T81" fmla="*/ 1207 h 1727"/>
              <a:gd name="T82" fmla="*/ 370 w 1281"/>
              <a:gd name="T83" fmla="*/ 1210 h 1727"/>
              <a:gd name="T84" fmla="*/ 370 w 1281"/>
              <a:gd name="T85" fmla="*/ 1200 h 1727"/>
              <a:gd name="T86" fmla="*/ 322 w 1281"/>
              <a:gd name="T87" fmla="*/ 1188 h 1727"/>
              <a:gd name="T88" fmla="*/ 312 w 1281"/>
              <a:gd name="T89" fmla="*/ 1202 h 1727"/>
              <a:gd name="T90" fmla="*/ 269 w 1281"/>
              <a:gd name="T91" fmla="*/ 1197 h 1727"/>
              <a:gd name="T92" fmla="*/ 140 w 1281"/>
              <a:gd name="T93" fmla="*/ 1193 h 1727"/>
              <a:gd name="T94" fmla="*/ 0 w 1281"/>
              <a:gd name="T95" fmla="*/ 121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1" h="1727">
                <a:moveTo>
                  <a:pt x="0" y="1727"/>
                </a:moveTo>
                <a:lnTo>
                  <a:pt x="1281" y="1727"/>
                </a:lnTo>
                <a:lnTo>
                  <a:pt x="1281" y="304"/>
                </a:lnTo>
                <a:lnTo>
                  <a:pt x="1194" y="304"/>
                </a:lnTo>
                <a:lnTo>
                  <a:pt x="1194" y="291"/>
                </a:lnTo>
                <a:lnTo>
                  <a:pt x="1194" y="284"/>
                </a:lnTo>
                <a:lnTo>
                  <a:pt x="1194" y="267"/>
                </a:lnTo>
                <a:lnTo>
                  <a:pt x="1194" y="265"/>
                </a:lnTo>
                <a:lnTo>
                  <a:pt x="1080" y="265"/>
                </a:lnTo>
                <a:lnTo>
                  <a:pt x="1080" y="126"/>
                </a:lnTo>
                <a:lnTo>
                  <a:pt x="1080" y="80"/>
                </a:lnTo>
                <a:lnTo>
                  <a:pt x="1073" y="80"/>
                </a:lnTo>
                <a:lnTo>
                  <a:pt x="1073" y="92"/>
                </a:lnTo>
                <a:lnTo>
                  <a:pt x="1063" y="92"/>
                </a:lnTo>
                <a:lnTo>
                  <a:pt x="1063" y="12"/>
                </a:lnTo>
                <a:lnTo>
                  <a:pt x="1063" y="12"/>
                </a:lnTo>
                <a:lnTo>
                  <a:pt x="1063" y="0"/>
                </a:lnTo>
                <a:lnTo>
                  <a:pt x="1061" y="0"/>
                </a:lnTo>
                <a:lnTo>
                  <a:pt x="1061" y="92"/>
                </a:lnTo>
                <a:lnTo>
                  <a:pt x="1053" y="92"/>
                </a:lnTo>
                <a:lnTo>
                  <a:pt x="1053" y="12"/>
                </a:lnTo>
                <a:lnTo>
                  <a:pt x="1053" y="12"/>
                </a:lnTo>
                <a:lnTo>
                  <a:pt x="1053" y="0"/>
                </a:lnTo>
                <a:lnTo>
                  <a:pt x="1048" y="0"/>
                </a:lnTo>
                <a:lnTo>
                  <a:pt x="1048" y="92"/>
                </a:lnTo>
                <a:lnTo>
                  <a:pt x="1041" y="92"/>
                </a:lnTo>
                <a:lnTo>
                  <a:pt x="1041" y="12"/>
                </a:lnTo>
                <a:lnTo>
                  <a:pt x="1041" y="12"/>
                </a:lnTo>
                <a:lnTo>
                  <a:pt x="1041" y="0"/>
                </a:lnTo>
                <a:lnTo>
                  <a:pt x="1039" y="0"/>
                </a:lnTo>
                <a:lnTo>
                  <a:pt x="1039" y="92"/>
                </a:lnTo>
                <a:lnTo>
                  <a:pt x="1031" y="92"/>
                </a:lnTo>
                <a:lnTo>
                  <a:pt x="1031" y="12"/>
                </a:lnTo>
                <a:lnTo>
                  <a:pt x="1031" y="12"/>
                </a:lnTo>
                <a:lnTo>
                  <a:pt x="1029" y="0"/>
                </a:lnTo>
                <a:lnTo>
                  <a:pt x="1027" y="0"/>
                </a:lnTo>
                <a:lnTo>
                  <a:pt x="1027" y="92"/>
                </a:lnTo>
                <a:lnTo>
                  <a:pt x="1019" y="92"/>
                </a:lnTo>
                <a:lnTo>
                  <a:pt x="1019" y="12"/>
                </a:lnTo>
                <a:lnTo>
                  <a:pt x="1019" y="12"/>
                </a:lnTo>
                <a:lnTo>
                  <a:pt x="1019" y="0"/>
                </a:lnTo>
                <a:lnTo>
                  <a:pt x="1017" y="0"/>
                </a:lnTo>
                <a:lnTo>
                  <a:pt x="1017" y="92"/>
                </a:lnTo>
                <a:lnTo>
                  <a:pt x="1010" y="92"/>
                </a:lnTo>
                <a:lnTo>
                  <a:pt x="1007" y="80"/>
                </a:lnTo>
                <a:lnTo>
                  <a:pt x="1000" y="80"/>
                </a:lnTo>
                <a:lnTo>
                  <a:pt x="1000" y="253"/>
                </a:lnTo>
                <a:lnTo>
                  <a:pt x="1000" y="257"/>
                </a:lnTo>
                <a:lnTo>
                  <a:pt x="1000" y="274"/>
                </a:lnTo>
                <a:lnTo>
                  <a:pt x="1000" y="282"/>
                </a:lnTo>
                <a:lnTo>
                  <a:pt x="1000" y="304"/>
                </a:lnTo>
                <a:lnTo>
                  <a:pt x="971" y="304"/>
                </a:lnTo>
                <a:lnTo>
                  <a:pt x="971" y="308"/>
                </a:lnTo>
                <a:lnTo>
                  <a:pt x="971" y="313"/>
                </a:lnTo>
                <a:lnTo>
                  <a:pt x="971" y="333"/>
                </a:lnTo>
                <a:lnTo>
                  <a:pt x="971" y="335"/>
                </a:lnTo>
                <a:lnTo>
                  <a:pt x="971" y="355"/>
                </a:lnTo>
                <a:lnTo>
                  <a:pt x="971" y="403"/>
                </a:lnTo>
                <a:lnTo>
                  <a:pt x="968" y="403"/>
                </a:lnTo>
                <a:lnTo>
                  <a:pt x="968" y="413"/>
                </a:lnTo>
                <a:lnTo>
                  <a:pt x="932" y="413"/>
                </a:lnTo>
                <a:lnTo>
                  <a:pt x="932" y="738"/>
                </a:lnTo>
                <a:lnTo>
                  <a:pt x="814" y="738"/>
                </a:lnTo>
                <a:lnTo>
                  <a:pt x="814" y="515"/>
                </a:lnTo>
                <a:lnTo>
                  <a:pt x="746" y="515"/>
                </a:lnTo>
                <a:lnTo>
                  <a:pt x="746" y="386"/>
                </a:lnTo>
                <a:lnTo>
                  <a:pt x="719" y="386"/>
                </a:lnTo>
                <a:lnTo>
                  <a:pt x="719" y="515"/>
                </a:lnTo>
                <a:lnTo>
                  <a:pt x="608" y="515"/>
                </a:lnTo>
                <a:lnTo>
                  <a:pt x="608" y="386"/>
                </a:lnTo>
                <a:lnTo>
                  <a:pt x="557" y="386"/>
                </a:lnTo>
                <a:lnTo>
                  <a:pt x="557" y="515"/>
                </a:lnTo>
                <a:lnTo>
                  <a:pt x="513" y="515"/>
                </a:lnTo>
                <a:lnTo>
                  <a:pt x="513" y="1195"/>
                </a:lnTo>
                <a:lnTo>
                  <a:pt x="475" y="1197"/>
                </a:lnTo>
                <a:lnTo>
                  <a:pt x="458" y="1200"/>
                </a:lnTo>
                <a:lnTo>
                  <a:pt x="433" y="1202"/>
                </a:lnTo>
                <a:lnTo>
                  <a:pt x="431" y="1202"/>
                </a:lnTo>
                <a:lnTo>
                  <a:pt x="421" y="1188"/>
                </a:lnTo>
                <a:lnTo>
                  <a:pt x="412" y="1180"/>
                </a:lnTo>
                <a:lnTo>
                  <a:pt x="373" y="1200"/>
                </a:lnTo>
                <a:lnTo>
                  <a:pt x="370" y="1207"/>
                </a:lnTo>
                <a:lnTo>
                  <a:pt x="370" y="1210"/>
                </a:lnTo>
                <a:lnTo>
                  <a:pt x="370" y="1210"/>
                </a:lnTo>
                <a:lnTo>
                  <a:pt x="370" y="1207"/>
                </a:lnTo>
                <a:lnTo>
                  <a:pt x="370" y="1200"/>
                </a:lnTo>
                <a:lnTo>
                  <a:pt x="332" y="1180"/>
                </a:lnTo>
                <a:lnTo>
                  <a:pt x="322" y="1188"/>
                </a:lnTo>
                <a:lnTo>
                  <a:pt x="312" y="1202"/>
                </a:lnTo>
                <a:lnTo>
                  <a:pt x="312" y="1202"/>
                </a:lnTo>
                <a:lnTo>
                  <a:pt x="288" y="1200"/>
                </a:lnTo>
                <a:lnTo>
                  <a:pt x="269" y="1197"/>
                </a:lnTo>
                <a:lnTo>
                  <a:pt x="160" y="1193"/>
                </a:lnTo>
                <a:lnTo>
                  <a:pt x="140" y="1193"/>
                </a:lnTo>
                <a:lnTo>
                  <a:pt x="22" y="1205"/>
                </a:lnTo>
                <a:lnTo>
                  <a:pt x="0" y="1210"/>
                </a:lnTo>
                <a:lnTo>
                  <a:pt x="0" y="1727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Freeform 18"/>
          <p:cNvSpPr>
            <a:spLocks noEditPoints="1"/>
          </p:cNvSpPr>
          <p:nvPr/>
        </p:nvSpPr>
        <p:spPr bwMode="auto">
          <a:xfrm>
            <a:off x="3175" y="2258722"/>
            <a:ext cx="2032266" cy="2655133"/>
          </a:xfrm>
          <a:custGeom>
            <a:avLst/>
            <a:gdLst>
              <a:gd name="T0" fmla="*/ 933 w 1279"/>
              <a:gd name="T1" fmla="*/ 988 h 1671"/>
              <a:gd name="T2" fmla="*/ 712 w 1279"/>
              <a:gd name="T3" fmla="*/ 933 h 1671"/>
              <a:gd name="T4" fmla="*/ 577 w 1279"/>
              <a:gd name="T5" fmla="*/ 1207 h 1671"/>
              <a:gd name="T6" fmla="*/ 303 w 1279"/>
              <a:gd name="T7" fmla="*/ 1336 h 1671"/>
              <a:gd name="T8" fmla="*/ 230 w 1279"/>
              <a:gd name="T9" fmla="*/ 517 h 1671"/>
              <a:gd name="T10" fmla="*/ 194 w 1279"/>
              <a:gd name="T11" fmla="*/ 505 h 1671"/>
              <a:gd name="T12" fmla="*/ 240 w 1279"/>
              <a:gd name="T13" fmla="*/ 498 h 1671"/>
              <a:gd name="T14" fmla="*/ 211 w 1279"/>
              <a:gd name="T15" fmla="*/ 486 h 1671"/>
              <a:gd name="T16" fmla="*/ 194 w 1279"/>
              <a:gd name="T17" fmla="*/ 481 h 1671"/>
              <a:gd name="T18" fmla="*/ 192 w 1279"/>
              <a:gd name="T19" fmla="*/ 432 h 1671"/>
              <a:gd name="T20" fmla="*/ 182 w 1279"/>
              <a:gd name="T21" fmla="*/ 427 h 1671"/>
              <a:gd name="T22" fmla="*/ 204 w 1279"/>
              <a:gd name="T23" fmla="*/ 425 h 1671"/>
              <a:gd name="T24" fmla="*/ 218 w 1279"/>
              <a:gd name="T25" fmla="*/ 425 h 1671"/>
              <a:gd name="T26" fmla="*/ 233 w 1279"/>
              <a:gd name="T27" fmla="*/ 418 h 1671"/>
              <a:gd name="T28" fmla="*/ 235 w 1279"/>
              <a:gd name="T29" fmla="*/ 410 h 1671"/>
              <a:gd name="T30" fmla="*/ 189 w 1279"/>
              <a:gd name="T31" fmla="*/ 398 h 1671"/>
              <a:gd name="T32" fmla="*/ 172 w 1279"/>
              <a:gd name="T33" fmla="*/ 379 h 1671"/>
              <a:gd name="T34" fmla="*/ 168 w 1279"/>
              <a:gd name="T35" fmla="*/ 245 h 1671"/>
              <a:gd name="T36" fmla="*/ 163 w 1279"/>
              <a:gd name="T37" fmla="*/ 146 h 1671"/>
              <a:gd name="T38" fmla="*/ 158 w 1279"/>
              <a:gd name="T39" fmla="*/ 63 h 1671"/>
              <a:gd name="T40" fmla="*/ 155 w 1279"/>
              <a:gd name="T41" fmla="*/ 0 h 1671"/>
              <a:gd name="T42" fmla="*/ 153 w 1279"/>
              <a:gd name="T43" fmla="*/ 0 h 1671"/>
              <a:gd name="T44" fmla="*/ 151 w 1279"/>
              <a:gd name="T45" fmla="*/ 65 h 1671"/>
              <a:gd name="T46" fmla="*/ 148 w 1279"/>
              <a:gd name="T47" fmla="*/ 146 h 1671"/>
              <a:gd name="T48" fmla="*/ 146 w 1279"/>
              <a:gd name="T49" fmla="*/ 374 h 1671"/>
              <a:gd name="T50" fmla="*/ 138 w 1279"/>
              <a:gd name="T51" fmla="*/ 386 h 1671"/>
              <a:gd name="T52" fmla="*/ 117 w 1279"/>
              <a:gd name="T53" fmla="*/ 401 h 1671"/>
              <a:gd name="T54" fmla="*/ 80 w 1279"/>
              <a:gd name="T55" fmla="*/ 418 h 1671"/>
              <a:gd name="T56" fmla="*/ 95 w 1279"/>
              <a:gd name="T57" fmla="*/ 425 h 1671"/>
              <a:gd name="T58" fmla="*/ 112 w 1279"/>
              <a:gd name="T59" fmla="*/ 427 h 1671"/>
              <a:gd name="T60" fmla="*/ 129 w 1279"/>
              <a:gd name="T61" fmla="*/ 427 h 1671"/>
              <a:gd name="T62" fmla="*/ 119 w 1279"/>
              <a:gd name="T63" fmla="*/ 439 h 1671"/>
              <a:gd name="T64" fmla="*/ 121 w 1279"/>
              <a:gd name="T65" fmla="*/ 481 h 1671"/>
              <a:gd name="T66" fmla="*/ 100 w 1279"/>
              <a:gd name="T67" fmla="*/ 486 h 1671"/>
              <a:gd name="T68" fmla="*/ 75 w 1279"/>
              <a:gd name="T69" fmla="*/ 498 h 1671"/>
              <a:gd name="T70" fmla="*/ 121 w 1279"/>
              <a:gd name="T71" fmla="*/ 507 h 1671"/>
              <a:gd name="T72" fmla="*/ 85 w 1279"/>
              <a:gd name="T73" fmla="*/ 520 h 1671"/>
              <a:gd name="T74" fmla="*/ 27 w 1279"/>
              <a:gd name="T75" fmla="*/ 1333 h 1671"/>
              <a:gd name="T76" fmla="*/ 126 w 1279"/>
              <a:gd name="T77" fmla="*/ 498 h 1671"/>
              <a:gd name="T78" fmla="*/ 121 w 1279"/>
              <a:gd name="T79" fmla="*/ 498 h 1671"/>
              <a:gd name="T80" fmla="*/ 121 w 1279"/>
              <a:gd name="T81" fmla="*/ 568 h 1671"/>
              <a:gd name="T82" fmla="*/ 119 w 1279"/>
              <a:gd name="T83" fmla="*/ 656 h 1671"/>
              <a:gd name="T84" fmla="*/ 138 w 1279"/>
              <a:gd name="T85" fmla="*/ 799 h 1671"/>
              <a:gd name="T86" fmla="*/ 124 w 1279"/>
              <a:gd name="T87" fmla="*/ 814 h 1671"/>
              <a:gd name="T88" fmla="*/ 119 w 1279"/>
              <a:gd name="T89" fmla="*/ 937 h 1671"/>
              <a:gd name="T90" fmla="*/ 141 w 1279"/>
              <a:gd name="T91" fmla="*/ 1071 h 1671"/>
              <a:gd name="T92" fmla="*/ 121 w 1279"/>
              <a:gd name="T93" fmla="*/ 1188 h 1671"/>
              <a:gd name="T94" fmla="*/ 129 w 1279"/>
              <a:gd name="T95" fmla="*/ 1185 h 1671"/>
              <a:gd name="T96" fmla="*/ 182 w 1279"/>
              <a:gd name="T97" fmla="*/ 656 h 1671"/>
              <a:gd name="T98" fmla="*/ 189 w 1279"/>
              <a:gd name="T99" fmla="*/ 799 h 1671"/>
              <a:gd name="T100" fmla="*/ 199 w 1279"/>
              <a:gd name="T101" fmla="*/ 937 h 1671"/>
              <a:gd name="T102" fmla="*/ 199 w 1279"/>
              <a:gd name="T103" fmla="*/ 957 h 1671"/>
              <a:gd name="T104" fmla="*/ 184 w 1279"/>
              <a:gd name="T105" fmla="*/ 1185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79" h="1671">
                <a:moveTo>
                  <a:pt x="1279" y="1154"/>
                </a:moveTo>
                <a:lnTo>
                  <a:pt x="1182" y="1178"/>
                </a:lnTo>
                <a:lnTo>
                  <a:pt x="1100" y="1212"/>
                </a:lnTo>
                <a:lnTo>
                  <a:pt x="1063" y="1212"/>
                </a:lnTo>
                <a:lnTo>
                  <a:pt x="1063" y="988"/>
                </a:lnTo>
                <a:lnTo>
                  <a:pt x="933" y="988"/>
                </a:lnTo>
                <a:lnTo>
                  <a:pt x="933" y="933"/>
                </a:lnTo>
                <a:lnTo>
                  <a:pt x="894" y="933"/>
                </a:lnTo>
                <a:lnTo>
                  <a:pt x="894" y="877"/>
                </a:lnTo>
                <a:lnTo>
                  <a:pt x="783" y="877"/>
                </a:lnTo>
                <a:lnTo>
                  <a:pt x="783" y="933"/>
                </a:lnTo>
                <a:lnTo>
                  <a:pt x="712" y="933"/>
                </a:lnTo>
                <a:lnTo>
                  <a:pt x="712" y="988"/>
                </a:lnTo>
                <a:lnTo>
                  <a:pt x="671" y="988"/>
                </a:lnTo>
                <a:lnTo>
                  <a:pt x="671" y="1183"/>
                </a:lnTo>
                <a:lnTo>
                  <a:pt x="659" y="1180"/>
                </a:lnTo>
                <a:lnTo>
                  <a:pt x="618" y="1188"/>
                </a:lnTo>
                <a:lnTo>
                  <a:pt x="577" y="1207"/>
                </a:lnTo>
                <a:lnTo>
                  <a:pt x="543" y="1236"/>
                </a:lnTo>
                <a:lnTo>
                  <a:pt x="519" y="1275"/>
                </a:lnTo>
                <a:lnTo>
                  <a:pt x="506" y="1309"/>
                </a:lnTo>
                <a:lnTo>
                  <a:pt x="315" y="1309"/>
                </a:lnTo>
                <a:lnTo>
                  <a:pt x="303" y="1314"/>
                </a:lnTo>
                <a:lnTo>
                  <a:pt x="303" y="1336"/>
                </a:lnTo>
                <a:lnTo>
                  <a:pt x="247" y="1333"/>
                </a:lnTo>
                <a:lnTo>
                  <a:pt x="243" y="520"/>
                </a:lnTo>
                <a:lnTo>
                  <a:pt x="243" y="520"/>
                </a:lnTo>
                <a:lnTo>
                  <a:pt x="240" y="520"/>
                </a:lnTo>
                <a:lnTo>
                  <a:pt x="235" y="517"/>
                </a:lnTo>
                <a:lnTo>
                  <a:pt x="230" y="517"/>
                </a:lnTo>
                <a:lnTo>
                  <a:pt x="230" y="517"/>
                </a:lnTo>
                <a:lnTo>
                  <a:pt x="230" y="510"/>
                </a:lnTo>
                <a:lnTo>
                  <a:pt x="228" y="507"/>
                </a:lnTo>
                <a:lnTo>
                  <a:pt x="221" y="507"/>
                </a:lnTo>
                <a:lnTo>
                  <a:pt x="209" y="507"/>
                </a:lnTo>
                <a:lnTo>
                  <a:pt x="194" y="505"/>
                </a:lnTo>
                <a:lnTo>
                  <a:pt x="184" y="505"/>
                </a:lnTo>
                <a:lnTo>
                  <a:pt x="184" y="500"/>
                </a:lnTo>
                <a:lnTo>
                  <a:pt x="192" y="500"/>
                </a:lnTo>
                <a:lnTo>
                  <a:pt x="211" y="500"/>
                </a:lnTo>
                <a:lnTo>
                  <a:pt x="228" y="498"/>
                </a:lnTo>
                <a:lnTo>
                  <a:pt x="240" y="498"/>
                </a:lnTo>
                <a:lnTo>
                  <a:pt x="247" y="495"/>
                </a:lnTo>
                <a:lnTo>
                  <a:pt x="247" y="493"/>
                </a:lnTo>
                <a:lnTo>
                  <a:pt x="247" y="490"/>
                </a:lnTo>
                <a:lnTo>
                  <a:pt x="240" y="488"/>
                </a:lnTo>
                <a:lnTo>
                  <a:pt x="228" y="486"/>
                </a:lnTo>
                <a:lnTo>
                  <a:pt x="211" y="486"/>
                </a:lnTo>
                <a:lnTo>
                  <a:pt x="189" y="486"/>
                </a:lnTo>
                <a:lnTo>
                  <a:pt x="184" y="486"/>
                </a:lnTo>
                <a:lnTo>
                  <a:pt x="184" y="483"/>
                </a:lnTo>
                <a:lnTo>
                  <a:pt x="187" y="483"/>
                </a:lnTo>
                <a:lnTo>
                  <a:pt x="192" y="481"/>
                </a:lnTo>
                <a:lnTo>
                  <a:pt x="194" y="481"/>
                </a:lnTo>
                <a:lnTo>
                  <a:pt x="194" y="478"/>
                </a:lnTo>
                <a:lnTo>
                  <a:pt x="194" y="469"/>
                </a:lnTo>
                <a:lnTo>
                  <a:pt x="192" y="459"/>
                </a:lnTo>
                <a:lnTo>
                  <a:pt x="192" y="449"/>
                </a:lnTo>
                <a:lnTo>
                  <a:pt x="192" y="439"/>
                </a:lnTo>
                <a:lnTo>
                  <a:pt x="192" y="432"/>
                </a:lnTo>
                <a:lnTo>
                  <a:pt x="192" y="430"/>
                </a:lnTo>
                <a:lnTo>
                  <a:pt x="192" y="430"/>
                </a:lnTo>
                <a:lnTo>
                  <a:pt x="189" y="427"/>
                </a:lnTo>
                <a:lnTo>
                  <a:pt x="184" y="427"/>
                </a:lnTo>
                <a:lnTo>
                  <a:pt x="182" y="427"/>
                </a:lnTo>
                <a:lnTo>
                  <a:pt x="182" y="427"/>
                </a:lnTo>
                <a:lnTo>
                  <a:pt x="184" y="427"/>
                </a:lnTo>
                <a:lnTo>
                  <a:pt x="189" y="427"/>
                </a:lnTo>
                <a:lnTo>
                  <a:pt x="189" y="427"/>
                </a:lnTo>
                <a:lnTo>
                  <a:pt x="199" y="427"/>
                </a:lnTo>
                <a:lnTo>
                  <a:pt x="204" y="425"/>
                </a:lnTo>
                <a:lnTo>
                  <a:pt x="204" y="425"/>
                </a:lnTo>
                <a:lnTo>
                  <a:pt x="204" y="425"/>
                </a:lnTo>
                <a:lnTo>
                  <a:pt x="209" y="425"/>
                </a:lnTo>
                <a:lnTo>
                  <a:pt x="214" y="425"/>
                </a:lnTo>
                <a:lnTo>
                  <a:pt x="214" y="425"/>
                </a:lnTo>
                <a:lnTo>
                  <a:pt x="214" y="425"/>
                </a:lnTo>
                <a:lnTo>
                  <a:pt x="218" y="425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30" y="418"/>
                </a:lnTo>
                <a:lnTo>
                  <a:pt x="233" y="418"/>
                </a:lnTo>
                <a:lnTo>
                  <a:pt x="233" y="418"/>
                </a:lnTo>
                <a:lnTo>
                  <a:pt x="235" y="415"/>
                </a:lnTo>
                <a:lnTo>
                  <a:pt x="235" y="413"/>
                </a:lnTo>
                <a:lnTo>
                  <a:pt x="235" y="413"/>
                </a:lnTo>
                <a:lnTo>
                  <a:pt x="235" y="410"/>
                </a:lnTo>
                <a:lnTo>
                  <a:pt x="235" y="410"/>
                </a:lnTo>
                <a:lnTo>
                  <a:pt x="221" y="403"/>
                </a:lnTo>
                <a:lnTo>
                  <a:pt x="218" y="403"/>
                </a:lnTo>
                <a:lnTo>
                  <a:pt x="209" y="401"/>
                </a:lnTo>
                <a:lnTo>
                  <a:pt x="197" y="401"/>
                </a:lnTo>
                <a:lnTo>
                  <a:pt x="194" y="401"/>
                </a:lnTo>
                <a:lnTo>
                  <a:pt x="189" y="398"/>
                </a:lnTo>
                <a:lnTo>
                  <a:pt x="187" y="396"/>
                </a:lnTo>
                <a:lnTo>
                  <a:pt x="182" y="393"/>
                </a:lnTo>
                <a:lnTo>
                  <a:pt x="180" y="391"/>
                </a:lnTo>
                <a:lnTo>
                  <a:pt x="177" y="386"/>
                </a:lnTo>
                <a:lnTo>
                  <a:pt x="175" y="381"/>
                </a:lnTo>
                <a:lnTo>
                  <a:pt x="172" y="379"/>
                </a:lnTo>
                <a:lnTo>
                  <a:pt x="170" y="374"/>
                </a:lnTo>
                <a:lnTo>
                  <a:pt x="170" y="374"/>
                </a:lnTo>
                <a:lnTo>
                  <a:pt x="168" y="374"/>
                </a:lnTo>
                <a:lnTo>
                  <a:pt x="168" y="374"/>
                </a:lnTo>
                <a:lnTo>
                  <a:pt x="168" y="245"/>
                </a:lnTo>
                <a:lnTo>
                  <a:pt x="168" y="245"/>
                </a:lnTo>
                <a:lnTo>
                  <a:pt x="165" y="243"/>
                </a:lnTo>
                <a:lnTo>
                  <a:pt x="165" y="243"/>
                </a:lnTo>
                <a:lnTo>
                  <a:pt x="163" y="243"/>
                </a:lnTo>
                <a:lnTo>
                  <a:pt x="163" y="146"/>
                </a:lnTo>
                <a:lnTo>
                  <a:pt x="163" y="146"/>
                </a:lnTo>
                <a:lnTo>
                  <a:pt x="163" y="146"/>
                </a:lnTo>
                <a:lnTo>
                  <a:pt x="160" y="146"/>
                </a:lnTo>
                <a:lnTo>
                  <a:pt x="160" y="146"/>
                </a:lnTo>
                <a:lnTo>
                  <a:pt x="160" y="65"/>
                </a:lnTo>
                <a:lnTo>
                  <a:pt x="160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0"/>
                </a:lnTo>
                <a:lnTo>
                  <a:pt x="158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3" y="0"/>
                </a:lnTo>
                <a:lnTo>
                  <a:pt x="153" y="0"/>
                </a:lnTo>
                <a:lnTo>
                  <a:pt x="153" y="0"/>
                </a:lnTo>
                <a:lnTo>
                  <a:pt x="153" y="2"/>
                </a:lnTo>
                <a:lnTo>
                  <a:pt x="153" y="2"/>
                </a:lnTo>
                <a:lnTo>
                  <a:pt x="153" y="63"/>
                </a:lnTo>
                <a:lnTo>
                  <a:pt x="153" y="63"/>
                </a:lnTo>
                <a:lnTo>
                  <a:pt x="153" y="63"/>
                </a:lnTo>
                <a:lnTo>
                  <a:pt x="151" y="65"/>
                </a:lnTo>
                <a:lnTo>
                  <a:pt x="151" y="65"/>
                </a:lnTo>
                <a:lnTo>
                  <a:pt x="151" y="65"/>
                </a:lnTo>
                <a:lnTo>
                  <a:pt x="151" y="146"/>
                </a:lnTo>
                <a:lnTo>
                  <a:pt x="151" y="146"/>
                </a:lnTo>
                <a:lnTo>
                  <a:pt x="151" y="146"/>
                </a:lnTo>
                <a:lnTo>
                  <a:pt x="148" y="146"/>
                </a:lnTo>
                <a:lnTo>
                  <a:pt x="148" y="146"/>
                </a:lnTo>
                <a:lnTo>
                  <a:pt x="148" y="243"/>
                </a:lnTo>
                <a:lnTo>
                  <a:pt x="148" y="243"/>
                </a:lnTo>
                <a:lnTo>
                  <a:pt x="146" y="245"/>
                </a:lnTo>
                <a:lnTo>
                  <a:pt x="146" y="245"/>
                </a:lnTo>
                <a:lnTo>
                  <a:pt x="146" y="374"/>
                </a:lnTo>
                <a:lnTo>
                  <a:pt x="146" y="374"/>
                </a:lnTo>
                <a:lnTo>
                  <a:pt x="143" y="374"/>
                </a:lnTo>
                <a:lnTo>
                  <a:pt x="143" y="374"/>
                </a:lnTo>
                <a:lnTo>
                  <a:pt x="141" y="379"/>
                </a:lnTo>
                <a:lnTo>
                  <a:pt x="141" y="384"/>
                </a:lnTo>
                <a:lnTo>
                  <a:pt x="138" y="386"/>
                </a:lnTo>
                <a:lnTo>
                  <a:pt x="136" y="391"/>
                </a:lnTo>
                <a:lnTo>
                  <a:pt x="131" y="393"/>
                </a:lnTo>
                <a:lnTo>
                  <a:pt x="129" y="396"/>
                </a:lnTo>
                <a:lnTo>
                  <a:pt x="124" y="398"/>
                </a:lnTo>
                <a:lnTo>
                  <a:pt x="121" y="401"/>
                </a:lnTo>
                <a:lnTo>
                  <a:pt x="117" y="401"/>
                </a:lnTo>
                <a:lnTo>
                  <a:pt x="105" y="403"/>
                </a:lnTo>
                <a:lnTo>
                  <a:pt x="97" y="403"/>
                </a:lnTo>
                <a:lnTo>
                  <a:pt x="92" y="405"/>
                </a:lnTo>
                <a:lnTo>
                  <a:pt x="80" y="413"/>
                </a:lnTo>
                <a:lnTo>
                  <a:pt x="80" y="413"/>
                </a:lnTo>
                <a:lnTo>
                  <a:pt x="80" y="418"/>
                </a:lnTo>
                <a:lnTo>
                  <a:pt x="80" y="418"/>
                </a:lnTo>
                <a:lnTo>
                  <a:pt x="80" y="420"/>
                </a:lnTo>
                <a:lnTo>
                  <a:pt x="85" y="420"/>
                </a:lnTo>
                <a:lnTo>
                  <a:pt x="95" y="425"/>
                </a:lnTo>
                <a:lnTo>
                  <a:pt x="95" y="425"/>
                </a:lnTo>
                <a:lnTo>
                  <a:pt x="95" y="425"/>
                </a:lnTo>
                <a:lnTo>
                  <a:pt x="100" y="425"/>
                </a:lnTo>
                <a:lnTo>
                  <a:pt x="100" y="425"/>
                </a:lnTo>
                <a:lnTo>
                  <a:pt x="102" y="425"/>
                </a:lnTo>
                <a:lnTo>
                  <a:pt x="102" y="425"/>
                </a:lnTo>
                <a:lnTo>
                  <a:pt x="107" y="427"/>
                </a:lnTo>
                <a:lnTo>
                  <a:pt x="112" y="427"/>
                </a:lnTo>
                <a:lnTo>
                  <a:pt x="112" y="427"/>
                </a:lnTo>
                <a:lnTo>
                  <a:pt x="119" y="427"/>
                </a:lnTo>
                <a:lnTo>
                  <a:pt x="124" y="427"/>
                </a:lnTo>
                <a:lnTo>
                  <a:pt x="124" y="427"/>
                </a:lnTo>
                <a:lnTo>
                  <a:pt x="124" y="427"/>
                </a:lnTo>
                <a:lnTo>
                  <a:pt x="129" y="427"/>
                </a:lnTo>
                <a:lnTo>
                  <a:pt x="129" y="427"/>
                </a:lnTo>
                <a:lnTo>
                  <a:pt x="126" y="430"/>
                </a:lnTo>
                <a:lnTo>
                  <a:pt x="121" y="430"/>
                </a:lnTo>
                <a:lnTo>
                  <a:pt x="119" y="430"/>
                </a:lnTo>
                <a:lnTo>
                  <a:pt x="119" y="432"/>
                </a:lnTo>
                <a:lnTo>
                  <a:pt x="119" y="439"/>
                </a:lnTo>
                <a:lnTo>
                  <a:pt x="119" y="449"/>
                </a:lnTo>
                <a:lnTo>
                  <a:pt x="119" y="459"/>
                </a:lnTo>
                <a:lnTo>
                  <a:pt x="119" y="469"/>
                </a:lnTo>
                <a:lnTo>
                  <a:pt x="119" y="478"/>
                </a:lnTo>
                <a:lnTo>
                  <a:pt x="119" y="481"/>
                </a:lnTo>
                <a:lnTo>
                  <a:pt x="121" y="481"/>
                </a:lnTo>
                <a:lnTo>
                  <a:pt x="124" y="483"/>
                </a:lnTo>
                <a:lnTo>
                  <a:pt x="129" y="483"/>
                </a:lnTo>
                <a:lnTo>
                  <a:pt x="131" y="483"/>
                </a:lnTo>
                <a:lnTo>
                  <a:pt x="131" y="486"/>
                </a:lnTo>
                <a:lnTo>
                  <a:pt x="119" y="486"/>
                </a:lnTo>
                <a:lnTo>
                  <a:pt x="100" y="486"/>
                </a:lnTo>
                <a:lnTo>
                  <a:pt x="83" y="488"/>
                </a:lnTo>
                <a:lnTo>
                  <a:pt x="73" y="490"/>
                </a:lnTo>
                <a:lnTo>
                  <a:pt x="66" y="490"/>
                </a:lnTo>
                <a:lnTo>
                  <a:pt x="66" y="495"/>
                </a:lnTo>
                <a:lnTo>
                  <a:pt x="68" y="498"/>
                </a:lnTo>
                <a:lnTo>
                  <a:pt x="75" y="498"/>
                </a:lnTo>
                <a:lnTo>
                  <a:pt x="88" y="500"/>
                </a:lnTo>
                <a:lnTo>
                  <a:pt x="105" y="500"/>
                </a:lnTo>
                <a:lnTo>
                  <a:pt x="124" y="500"/>
                </a:lnTo>
                <a:lnTo>
                  <a:pt x="131" y="500"/>
                </a:lnTo>
                <a:lnTo>
                  <a:pt x="131" y="505"/>
                </a:lnTo>
                <a:lnTo>
                  <a:pt x="121" y="507"/>
                </a:lnTo>
                <a:lnTo>
                  <a:pt x="107" y="507"/>
                </a:lnTo>
                <a:lnTo>
                  <a:pt x="95" y="507"/>
                </a:lnTo>
                <a:lnTo>
                  <a:pt x="88" y="510"/>
                </a:lnTo>
                <a:lnTo>
                  <a:pt x="88" y="510"/>
                </a:lnTo>
                <a:lnTo>
                  <a:pt x="88" y="520"/>
                </a:lnTo>
                <a:lnTo>
                  <a:pt x="85" y="520"/>
                </a:lnTo>
                <a:lnTo>
                  <a:pt x="80" y="520"/>
                </a:lnTo>
                <a:lnTo>
                  <a:pt x="75" y="520"/>
                </a:lnTo>
                <a:lnTo>
                  <a:pt x="73" y="520"/>
                </a:lnTo>
                <a:lnTo>
                  <a:pt x="73" y="520"/>
                </a:lnTo>
                <a:lnTo>
                  <a:pt x="78" y="1331"/>
                </a:lnTo>
                <a:lnTo>
                  <a:pt x="27" y="1333"/>
                </a:lnTo>
                <a:lnTo>
                  <a:pt x="27" y="1350"/>
                </a:lnTo>
                <a:lnTo>
                  <a:pt x="0" y="1353"/>
                </a:lnTo>
                <a:lnTo>
                  <a:pt x="0" y="1671"/>
                </a:lnTo>
                <a:lnTo>
                  <a:pt x="1279" y="1671"/>
                </a:lnTo>
                <a:lnTo>
                  <a:pt x="1279" y="1154"/>
                </a:lnTo>
                <a:close/>
                <a:moveTo>
                  <a:pt x="126" y="498"/>
                </a:moveTo>
                <a:lnTo>
                  <a:pt x="124" y="498"/>
                </a:lnTo>
                <a:lnTo>
                  <a:pt x="121" y="498"/>
                </a:lnTo>
                <a:lnTo>
                  <a:pt x="119" y="498"/>
                </a:lnTo>
                <a:lnTo>
                  <a:pt x="117" y="498"/>
                </a:lnTo>
                <a:lnTo>
                  <a:pt x="119" y="498"/>
                </a:lnTo>
                <a:lnTo>
                  <a:pt x="121" y="498"/>
                </a:lnTo>
                <a:lnTo>
                  <a:pt x="124" y="498"/>
                </a:lnTo>
                <a:lnTo>
                  <a:pt x="126" y="498"/>
                </a:lnTo>
                <a:lnTo>
                  <a:pt x="131" y="498"/>
                </a:lnTo>
                <a:lnTo>
                  <a:pt x="126" y="498"/>
                </a:lnTo>
                <a:close/>
                <a:moveTo>
                  <a:pt x="117" y="568"/>
                </a:moveTo>
                <a:lnTo>
                  <a:pt x="121" y="568"/>
                </a:lnTo>
                <a:lnTo>
                  <a:pt x="131" y="568"/>
                </a:lnTo>
                <a:lnTo>
                  <a:pt x="138" y="568"/>
                </a:lnTo>
                <a:lnTo>
                  <a:pt x="138" y="656"/>
                </a:lnTo>
                <a:lnTo>
                  <a:pt x="134" y="656"/>
                </a:lnTo>
                <a:lnTo>
                  <a:pt x="124" y="656"/>
                </a:lnTo>
                <a:lnTo>
                  <a:pt x="119" y="656"/>
                </a:lnTo>
                <a:lnTo>
                  <a:pt x="117" y="568"/>
                </a:lnTo>
                <a:close/>
                <a:moveTo>
                  <a:pt x="119" y="673"/>
                </a:moveTo>
                <a:lnTo>
                  <a:pt x="126" y="673"/>
                </a:lnTo>
                <a:lnTo>
                  <a:pt x="136" y="673"/>
                </a:lnTo>
                <a:lnTo>
                  <a:pt x="138" y="673"/>
                </a:lnTo>
                <a:lnTo>
                  <a:pt x="138" y="799"/>
                </a:lnTo>
                <a:lnTo>
                  <a:pt x="136" y="799"/>
                </a:lnTo>
                <a:lnTo>
                  <a:pt x="126" y="799"/>
                </a:lnTo>
                <a:lnTo>
                  <a:pt x="119" y="799"/>
                </a:lnTo>
                <a:lnTo>
                  <a:pt x="119" y="673"/>
                </a:lnTo>
                <a:close/>
                <a:moveTo>
                  <a:pt x="119" y="814"/>
                </a:moveTo>
                <a:lnTo>
                  <a:pt x="124" y="814"/>
                </a:lnTo>
                <a:lnTo>
                  <a:pt x="136" y="814"/>
                </a:lnTo>
                <a:lnTo>
                  <a:pt x="141" y="814"/>
                </a:lnTo>
                <a:lnTo>
                  <a:pt x="141" y="937"/>
                </a:lnTo>
                <a:lnTo>
                  <a:pt x="136" y="937"/>
                </a:lnTo>
                <a:lnTo>
                  <a:pt x="129" y="937"/>
                </a:lnTo>
                <a:lnTo>
                  <a:pt x="119" y="937"/>
                </a:lnTo>
                <a:lnTo>
                  <a:pt x="119" y="814"/>
                </a:lnTo>
                <a:close/>
                <a:moveTo>
                  <a:pt x="119" y="957"/>
                </a:moveTo>
                <a:lnTo>
                  <a:pt x="126" y="957"/>
                </a:lnTo>
                <a:lnTo>
                  <a:pt x="136" y="957"/>
                </a:lnTo>
                <a:lnTo>
                  <a:pt x="141" y="957"/>
                </a:lnTo>
                <a:lnTo>
                  <a:pt x="141" y="1071"/>
                </a:lnTo>
                <a:lnTo>
                  <a:pt x="138" y="1071"/>
                </a:lnTo>
                <a:lnTo>
                  <a:pt x="129" y="1071"/>
                </a:lnTo>
                <a:lnTo>
                  <a:pt x="121" y="1073"/>
                </a:lnTo>
                <a:lnTo>
                  <a:pt x="119" y="957"/>
                </a:lnTo>
                <a:close/>
                <a:moveTo>
                  <a:pt x="129" y="1185"/>
                </a:moveTo>
                <a:lnTo>
                  <a:pt x="121" y="1188"/>
                </a:lnTo>
                <a:lnTo>
                  <a:pt x="121" y="1095"/>
                </a:lnTo>
                <a:lnTo>
                  <a:pt x="126" y="1095"/>
                </a:lnTo>
                <a:lnTo>
                  <a:pt x="136" y="1095"/>
                </a:lnTo>
                <a:lnTo>
                  <a:pt x="141" y="1095"/>
                </a:lnTo>
                <a:lnTo>
                  <a:pt x="141" y="1185"/>
                </a:lnTo>
                <a:lnTo>
                  <a:pt x="129" y="1185"/>
                </a:lnTo>
                <a:close/>
                <a:moveTo>
                  <a:pt x="182" y="568"/>
                </a:moveTo>
                <a:lnTo>
                  <a:pt x="189" y="568"/>
                </a:lnTo>
                <a:lnTo>
                  <a:pt x="197" y="568"/>
                </a:lnTo>
                <a:lnTo>
                  <a:pt x="197" y="656"/>
                </a:lnTo>
                <a:lnTo>
                  <a:pt x="194" y="656"/>
                </a:lnTo>
                <a:lnTo>
                  <a:pt x="182" y="656"/>
                </a:lnTo>
                <a:lnTo>
                  <a:pt x="182" y="568"/>
                </a:lnTo>
                <a:close/>
                <a:moveTo>
                  <a:pt x="182" y="673"/>
                </a:moveTo>
                <a:lnTo>
                  <a:pt x="189" y="673"/>
                </a:lnTo>
                <a:lnTo>
                  <a:pt x="197" y="673"/>
                </a:lnTo>
                <a:lnTo>
                  <a:pt x="199" y="799"/>
                </a:lnTo>
                <a:lnTo>
                  <a:pt x="189" y="799"/>
                </a:lnTo>
                <a:lnTo>
                  <a:pt x="182" y="799"/>
                </a:lnTo>
                <a:lnTo>
                  <a:pt x="182" y="673"/>
                </a:lnTo>
                <a:close/>
                <a:moveTo>
                  <a:pt x="182" y="814"/>
                </a:moveTo>
                <a:lnTo>
                  <a:pt x="194" y="814"/>
                </a:lnTo>
                <a:lnTo>
                  <a:pt x="199" y="814"/>
                </a:lnTo>
                <a:lnTo>
                  <a:pt x="199" y="937"/>
                </a:lnTo>
                <a:lnTo>
                  <a:pt x="192" y="937"/>
                </a:lnTo>
                <a:lnTo>
                  <a:pt x="184" y="937"/>
                </a:lnTo>
                <a:lnTo>
                  <a:pt x="182" y="814"/>
                </a:lnTo>
                <a:close/>
                <a:moveTo>
                  <a:pt x="184" y="957"/>
                </a:moveTo>
                <a:lnTo>
                  <a:pt x="194" y="957"/>
                </a:lnTo>
                <a:lnTo>
                  <a:pt x="199" y="957"/>
                </a:lnTo>
                <a:lnTo>
                  <a:pt x="199" y="1071"/>
                </a:lnTo>
                <a:lnTo>
                  <a:pt x="192" y="1071"/>
                </a:lnTo>
                <a:lnTo>
                  <a:pt x="184" y="1071"/>
                </a:lnTo>
                <a:lnTo>
                  <a:pt x="184" y="957"/>
                </a:lnTo>
                <a:close/>
                <a:moveTo>
                  <a:pt x="199" y="1188"/>
                </a:moveTo>
                <a:lnTo>
                  <a:pt x="184" y="1185"/>
                </a:lnTo>
                <a:lnTo>
                  <a:pt x="184" y="1098"/>
                </a:lnTo>
                <a:lnTo>
                  <a:pt x="197" y="1098"/>
                </a:lnTo>
                <a:lnTo>
                  <a:pt x="199" y="1098"/>
                </a:lnTo>
                <a:lnTo>
                  <a:pt x="201" y="1188"/>
                </a:lnTo>
                <a:lnTo>
                  <a:pt x="199" y="118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Rectangle 9"/>
          <p:cNvSpPr/>
          <p:nvPr/>
        </p:nvSpPr>
        <p:spPr>
          <a:xfrm>
            <a:off x="0" y="4913855"/>
            <a:ext cx="12192000" cy="1944145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6" name="Straight Connector 24"/>
          <p:cNvCxnSpPr/>
          <p:nvPr/>
        </p:nvCxnSpPr>
        <p:spPr>
          <a:xfrm>
            <a:off x="7979275" y="4931231"/>
            <a:ext cx="0" cy="1562907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dash"/>
            <a:miter lim="800000"/>
            <a:headEnd type="oval"/>
            <a:tailEnd type="oval"/>
          </a:ln>
          <a:effectLst/>
        </p:spPr>
      </p:cxnSp>
      <p:sp>
        <p:nvSpPr>
          <p:cNvPr id="67" name="TextBox 30"/>
          <p:cNvSpPr txBox="1"/>
          <p:nvPr/>
        </p:nvSpPr>
        <p:spPr>
          <a:xfrm>
            <a:off x="8877899" y="5086584"/>
            <a:ext cx="2647829" cy="338554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600" b="1" kern="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K9.4 Tím lepšie dáta</a:t>
            </a:r>
            <a:endParaRPr kumimoji="0" lang="id-ID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8" name="Group 63"/>
          <p:cNvGrpSpPr/>
          <p:nvPr/>
        </p:nvGrpSpPr>
        <p:grpSpPr>
          <a:xfrm>
            <a:off x="8335982" y="5733107"/>
            <a:ext cx="3723527" cy="315188"/>
            <a:chOff x="8335982" y="5733107"/>
            <a:chExt cx="3723527" cy="315188"/>
          </a:xfrm>
          <a:solidFill>
            <a:schemeClr val="accent1">
              <a:lumMod val="50000"/>
            </a:schemeClr>
          </a:solidFill>
        </p:grpSpPr>
        <p:sp>
          <p:nvSpPr>
            <p:cNvPr id="69" name="TextBox 33"/>
            <p:cNvSpPr txBox="1"/>
            <p:nvPr/>
          </p:nvSpPr>
          <p:spPr>
            <a:xfrm>
              <a:off x="8844831" y="5740518"/>
              <a:ext cx="3214678" cy="3077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www.informatizacia.sk</a:t>
              </a:r>
            </a:p>
          </p:txBody>
        </p:sp>
        <p:sp>
          <p:nvSpPr>
            <p:cNvPr id="72" name="Freeform 52"/>
            <p:cNvSpPr>
              <a:spLocks/>
            </p:cNvSpPr>
            <p:nvPr/>
          </p:nvSpPr>
          <p:spPr bwMode="auto">
            <a:xfrm>
              <a:off x="8335982" y="5733107"/>
              <a:ext cx="212310" cy="195029"/>
            </a:xfrm>
            <a:custGeom>
              <a:avLst/>
              <a:gdLst>
                <a:gd name="T0" fmla="*/ 20 w 48"/>
                <a:gd name="T1" fmla="*/ 32 h 44"/>
                <a:gd name="T2" fmla="*/ 40 w 48"/>
                <a:gd name="T3" fmla="*/ 32 h 44"/>
                <a:gd name="T4" fmla="*/ 48 w 48"/>
                <a:gd name="T5" fmla="*/ 24 h 44"/>
                <a:gd name="T6" fmla="*/ 48 w 48"/>
                <a:gd name="T7" fmla="*/ 8 h 44"/>
                <a:gd name="T8" fmla="*/ 40 w 48"/>
                <a:gd name="T9" fmla="*/ 0 h 44"/>
                <a:gd name="T10" fmla="*/ 8 w 48"/>
                <a:gd name="T11" fmla="*/ 0 h 44"/>
                <a:gd name="T12" fmla="*/ 0 w 48"/>
                <a:gd name="T13" fmla="*/ 8 h 44"/>
                <a:gd name="T14" fmla="*/ 0 w 48"/>
                <a:gd name="T15" fmla="*/ 24 h 44"/>
                <a:gd name="T16" fmla="*/ 8 w 48"/>
                <a:gd name="T17" fmla="*/ 32 h 44"/>
                <a:gd name="T18" fmla="*/ 8 w 48"/>
                <a:gd name="T19" fmla="*/ 44 h 44"/>
                <a:gd name="T20" fmla="*/ 20 w 48"/>
                <a:gd name="T2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4">
                  <a:moveTo>
                    <a:pt x="20" y="32"/>
                  </a:moveTo>
                  <a:cubicBezTo>
                    <a:pt x="40" y="32"/>
                    <a:pt x="40" y="32"/>
                    <a:pt x="40" y="32"/>
                  </a:cubicBezTo>
                  <a:cubicBezTo>
                    <a:pt x="44" y="32"/>
                    <a:pt x="48" y="28"/>
                    <a:pt x="48" y="2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4"/>
                    <a:pt x="44" y="0"/>
                    <a:pt x="4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8" y="44"/>
                    <a:pt x="8" y="44"/>
                    <a:pt x="8" y="44"/>
                  </a:cubicBezTo>
                  <a:lnTo>
                    <a:pt x="2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8" name="TextBox 53"/>
          <p:cNvSpPr txBox="1"/>
          <p:nvPr/>
        </p:nvSpPr>
        <p:spPr>
          <a:xfrm>
            <a:off x="1560533" y="5217299"/>
            <a:ext cx="5553187" cy="67710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sk-SK" sz="3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Ďakujeme za pozornosť</a:t>
            </a:r>
            <a:endParaRPr lang="en-US" sz="38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" name="Group 135"/>
          <p:cNvGrpSpPr/>
          <p:nvPr/>
        </p:nvGrpSpPr>
        <p:grpSpPr>
          <a:xfrm>
            <a:off x="8280422" y="5046081"/>
            <a:ext cx="535740" cy="509772"/>
            <a:chOff x="1588" y="4763"/>
            <a:chExt cx="6746875" cy="6419850"/>
          </a:xfrm>
          <a:solidFill>
            <a:schemeClr val="bg1"/>
          </a:solidFill>
        </p:grpSpPr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1588" y="4763"/>
              <a:ext cx="6746875" cy="6419850"/>
            </a:xfrm>
            <a:custGeom>
              <a:avLst/>
              <a:gdLst>
                <a:gd name="T0" fmla="*/ 1645 w 1796"/>
                <a:gd name="T1" fmla="*/ 0 h 1709"/>
                <a:gd name="T2" fmla="*/ 151 w 1796"/>
                <a:gd name="T3" fmla="*/ 0 h 1709"/>
                <a:gd name="T4" fmla="*/ 0 w 1796"/>
                <a:gd name="T5" fmla="*/ 151 h 1709"/>
                <a:gd name="T6" fmla="*/ 0 w 1796"/>
                <a:gd name="T7" fmla="*/ 1307 h 1709"/>
                <a:gd name="T8" fmla="*/ 151 w 1796"/>
                <a:gd name="T9" fmla="*/ 1458 h 1709"/>
                <a:gd name="T10" fmla="*/ 606 w 1796"/>
                <a:gd name="T11" fmla="*/ 1458 h 1709"/>
                <a:gd name="T12" fmla="*/ 526 w 1796"/>
                <a:gd name="T13" fmla="*/ 1545 h 1709"/>
                <a:gd name="T14" fmla="*/ 483 w 1796"/>
                <a:gd name="T15" fmla="*/ 1590 h 1709"/>
                <a:gd name="T16" fmla="*/ 479 w 1796"/>
                <a:gd name="T17" fmla="*/ 1659 h 1709"/>
                <a:gd name="T18" fmla="*/ 593 w 1796"/>
                <a:gd name="T19" fmla="*/ 1709 h 1709"/>
                <a:gd name="T20" fmla="*/ 1203 w 1796"/>
                <a:gd name="T21" fmla="*/ 1709 h 1709"/>
                <a:gd name="T22" fmla="*/ 1316 w 1796"/>
                <a:gd name="T23" fmla="*/ 1659 h 1709"/>
                <a:gd name="T24" fmla="*/ 1312 w 1796"/>
                <a:gd name="T25" fmla="*/ 1590 h 1709"/>
                <a:gd name="T26" fmla="*/ 1270 w 1796"/>
                <a:gd name="T27" fmla="*/ 1545 h 1709"/>
                <a:gd name="T28" fmla="*/ 1190 w 1796"/>
                <a:gd name="T29" fmla="*/ 1458 h 1709"/>
                <a:gd name="T30" fmla="*/ 1645 w 1796"/>
                <a:gd name="T31" fmla="*/ 1458 h 1709"/>
                <a:gd name="T32" fmla="*/ 1796 w 1796"/>
                <a:gd name="T33" fmla="*/ 1307 h 1709"/>
                <a:gd name="T34" fmla="*/ 1796 w 1796"/>
                <a:gd name="T35" fmla="*/ 151 h 1709"/>
                <a:gd name="T36" fmla="*/ 1645 w 1796"/>
                <a:gd name="T37" fmla="*/ 0 h 1709"/>
                <a:gd name="T38" fmla="*/ 1231 w 1796"/>
                <a:gd name="T39" fmla="*/ 1585 h 1709"/>
                <a:gd name="T40" fmla="*/ 1267 w 1796"/>
                <a:gd name="T41" fmla="*/ 1622 h 1709"/>
                <a:gd name="T42" fmla="*/ 1265 w 1796"/>
                <a:gd name="T43" fmla="*/ 1635 h 1709"/>
                <a:gd name="T44" fmla="*/ 1203 w 1796"/>
                <a:gd name="T45" fmla="*/ 1653 h 1709"/>
                <a:gd name="T46" fmla="*/ 593 w 1796"/>
                <a:gd name="T47" fmla="*/ 1653 h 1709"/>
                <a:gd name="T48" fmla="*/ 530 w 1796"/>
                <a:gd name="T49" fmla="*/ 1635 h 1709"/>
                <a:gd name="T50" fmla="*/ 528 w 1796"/>
                <a:gd name="T51" fmla="*/ 1623 h 1709"/>
                <a:gd name="T52" fmla="*/ 528 w 1796"/>
                <a:gd name="T53" fmla="*/ 1623 h 1709"/>
                <a:gd name="T54" fmla="*/ 565 w 1796"/>
                <a:gd name="T55" fmla="*/ 1585 h 1709"/>
                <a:gd name="T56" fmla="*/ 672 w 1796"/>
                <a:gd name="T57" fmla="*/ 1458 h 1709"/>
                <a:gd name="T58" fmla="*/ 1124 w 1796"/>
                <a:gd name="T59" fmla="*/ 1458 h 1709"/>
                <a:gd name="T60" fmla="*/ 1231 w 1796"/>
                <a:gd name="T61" fmla="*/ 1585 h 1709"/>
                <a:gd name="T62" fmla="*/ 1684 w 1796"/>
                <a:gd name="T63" fmla="*/ 1307 h 1709"/>
                <a:gd name="T64" fmla="*/ 1645 w 1796"/>
                <a:gd name="T65" fmla="*/ 1346 h 1709"/>
                <a:gd name="T66" fmla="*/ 151 w 1796"/>
                <a:gd name="T67" fmla="*/ 1346 h 1709"/>
                <a:gd name="T68" fmla="*/ 112 w 1796"/>
                <a:gd name="T69" fmla="*/ 1307 h 1709"/>
                <a:gd name="T70" fmla="*/ 112 w 1796"/>
                <a:gd name="T71" fmla="*/ 151 h 1709"/>
                <a:gd name="T72" fmla="*/ 151 w 1796"/>
                <a:gd name="T73" fmla="*/ 112 h 1709"/>
                <a:gd name="T74" fmla="*/ 1645 w 1796"/>
                <a:gd name="T75" fmla="*/ 112 h 1709"/>
                <a:gd name="T76" fmla="*/ 1684 w 1796"/>
                <a:gd name="T77" fmla="*/ 151 h 1709"/>
                <a:gd name="T78" fmla="*/ 1684 w 1796"/>
                <a:gd name="T79" fmla="*/ 1307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6" h="1709">
                  <a:moveTo>
                    <a:pt x="1645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68" y="0"/>
                    <a:pt x="0" y="67"/>
                    <a:pt x="0" y="151"/>
                  </a:cubicBezTo>
                  <a:cubicBezTo>
                    <a:pt x="0" y="1307"/>
                    <a:pt x="0" y="1307"/>
                    <a:pt x="0" y="1307"/>
                  </a:cubicBezTo>
                  <a:cubicBezTo>
                    <a:pt x="0" y="1390"/>
                    <a:pt x="68" y="1458"/>
                    <a:pt x="151" y="1458"/>
                  </a:cubicBezTo>
                  <a:cubicBezTo>
                    <a:pt x="606" y="1458"/>
                    <a:pt x="606" y="1458"/>
                    <a:pt x="606" y="1458"/>
                  </a:cubicBezTo>
                  <a:cubicBezTo>
                    <a:pt x="582" y="1488"/>
                    <a:pt x="544" y="1527"/>
                    <a:pt x="526" y="1545"/>
                  </a:cubicBezTo>
                  <a:cubicBezTo>
                    <a:pt x="506" y="1564"/>
                    <a:pt x="491" y="1579"/>
                    <a:pt x="483" y="1590"/>
                  </a:cubicBezTo>
                  <a:cubicBezTo>
                    <a:pt x="472" y="1605"/>
                    <a:pt x="467" y="1634"/>
                    <a:pt x="479" y="1659"/>
                  </a:cubicBezTo>
                  <a:cubicBezTo>
                    <a:pt x="491" y="1682"/>
                    <a:pt x="520" y="1709"/>
                    <a:pt x="593" y="1709"/>
                  </a:cubicBezTo>
                  <a:cubicBezTo>
                    <a:pt x="1203" y="1709"/>
                    <a:pt x="1203" y="1709"/>
                    <a:pt x="1203" y="1709"/>
                  </a:cubicBezTo>
                  <a:cubicBezTo>
                    <a:pt x="1276" y="1709"/>
                    <a:pt x="1305" y="1682"/>
                    <a:pt x="1316" y="1659"/>
                  </a:cubicBezTo>
                  <a:cubicBezTo>
                    <a:pt x="1329" y="1634"/>
                    <a:pt x="1324" y="1605"/>
                    <a:pt x="1312" y="1590"/>
                  </a:cubicBezTo>
                  <a:cubicBezTo>
                    <a:pt x="1304" y="1579"/>
                    <a:pt x="1289" y="1564"/>
                    <a:pt x="1270" y="1545"/>
                  </a:cubicBezTo>
                  <a:cubicBezTo>
                    <a:pt x="1252" y="1527"/>
                    <a:pt x="1213" y="1488"/>
                    <a:pt x="1190" y="1458"/>
                  </a:cubicBezTo>
                  <a:cubicBezTo>
                    <a:pt x="1645" y="1458"/>
                    <a:pt x="1645" y="1458"/>
                    <a:pt x="1645" y="1458"/>
                  </a:cubicBezTo>
                  <a:cubicBezTo>
                    <a:pt x="1728" y="1458"/>
                    <a:pt x="1796" y="1390"/>
                    <a:pt x="1796" y="1307"/>
                  </a:cubicBezTo>
                  <a:cubicBezTo>
                    <a:pt x="1796" y="151"/>
                    <a:pt x="1796" y="151"/>
                    <a:pt x="1796" y="151"/>
                  </a:cubicBezTo>
                  <a:cubicBezTo>
                    <a:pt x="1796" y="67"/>
                    <a:pt x="1728" y="0"/>
                    <a:pt x="1645" y="0"/>
                  </a:cubicBezTo>
                  <a:close/>
                  <a:moveTo>
                    <a:pt x="1231" y="1585"/>
                  </a:moveTo>
                  <a:cubicBezTo>
                    <a:pt x="1247" y="1601"/>
                    <a:pt x="1262" y="1616"/>
                    <a:pt x="1267" y="1622"/>
                  </a:cubicBezTo>
                  <a:cubicBezTo>
                    <a:pt x="1267" y="1622"/>
                    <a:pt x="1269" y="1629"/>
                    <a:pt x="1265" y="1635"/>
                  </a:cubicBezTo>
                  <a:cubicBezTo>
                    <a:pt x="1258" y="1646"/>
                    <a:pt x="1235" y="1653"/>
                    <a:pt x="1203" y="1653"/>
                  </a:cubicBezTo>
                  <a:cubicBezTo>
                    <a:pt x="593" y="1653"/>
                    <a:pt x="593" y="1653"/>
                    <a:pt x="593" y="1653"/>
                  </a:cubicBezTo>
                  <a:cubicBezTo>
                    <a:pt x="561" y="1653"/>
                    <a:pt x="538" y="1646"/>
                    <a:pt x="530" y="1635"/>
                  </a:cubicBezTo>
                  <a:cubicBezTo>
                    <a:pt x="527" y="1629"/>
                    <a:pt x="528" y="1623"/>
                    <a:pt x="528" y="1623"/>
                  </a:cubicBezTo>
                  <a:cubicBezTo>
                    <a:pt x="528" y="1623"/>
                    <a:pt x="528" y="1623"/>
                    <a:pt x="528" y="1623"/>
                  </a:cubicBezTo>
                  <a:cubicBezTo>
                    <a:pt x="534" y="1616"/>
                    <a:pt x="549" y="1601"/>
                    <a:pt x="565" y="1585"/>
                  </a:cubicBezTo>
                  <a:cubicBezTo>
                    <a:pt x="614" y="1536"/>
                    <a:pt x="654" y="1494"/>
                    <a:pt x="672" y="1458"/>
                  </a:cubicBezTo>
                  <a:cubicBezTo>
                    <a:pt x="1124" y="1458"/>
                    <a:pt x="1124" y="1458"/>
                    <a:pt x="1124" y="1458"/>
                  </a:cubicBezTo>
                  <a:cubicBezTo>
                    <a:pt x="1142" y="1494"/>
                    <a:pt x="1182" y="1536"/>
                    <a:pt x="1231" y="1585"/>
                  </a:cubicBezTo>
                  <a:close/>
                  <a:moveTo>
                    <a:pt x="1684" y="1307"/>
                  </a:moveTo>
                  <a:cubicBezTo>
                    <a:pt x="1684" y="1328"/>
                    <a:pt x="1666" y="1346"/>
                    <a:pt x="1645" y="1346"/>
                  </a:cubicBezTo>
                  <a:cubicBezTo>
                    <a:pt x="151" y="1346"/>
                    <a:pt x="151" y="1346"/>
                    <a:pt x="151" y="1346"/>
                  </a:cubicBezTo>
                  <a:cubicBezTo>
                    <a:pt x="129" y="1346"/>
                    <a:pt x="112" y="1328"/>
                    <a:pt x="112" y="1307"/>
                  </a:cubicBezTo>
                  <a:cubicBezTo>
                    <a:pt x="112" y="151"/>
                    <a:pt x="112" y="151"/>
                    <a:pt x="112" y="151"/>
                  </a:cubicBezTo>
                  <a:cubicBezTo>
                    <a:pt x="112" y="129"/>
                    <a:pt x="129" y="112"/>
                    <a:pt x="151" y="112"/>
                  </a:cubicBezTo>
                  <a:cubicBezTo>
                    <a:pt x="1645" y="112"/>
                    <a:pt x="1645" y="112"/>
                    <a:pt x="1645" y="112"/>
                  </a:cubicBezTo>
                  <a:cubicBezTo>
                    <a:pt x="1666" y="112"/>
                    <a:pt x="1684" y="129"/>
                    <a:pt x="1684" y="151"/>
                  </a:cubicBezTo>
                  <a:lnTo>
                    <a:pt x="1684" y="1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842963" y="846138"/>
              <a:ext cx="5064125" cy="3376613"/>
            </a:xfrm>
            <a:custGeom>
              <a:avLst/>
              <a:gdLst>
                <a:gd name="T0" fmla="*/ 1252 w 1348"/>
                <a:gd name="T1" fmla="*/ 0 h 899"/>
                <a:gd name="T2" fmla="*/ 96 w 1348"/>
                <a:gd name="T3" fmla="*/ 0 h 899"/>
                <a:gd name="T4" fmla="*/ 0 w 1348"/>
                <a:gd name="T5" fmla="*/ 95 h 899"/>
                <a:gd name="T6" fmla="*/ 0 w 1348"/>
                <a:gd name="T7" fmla="*/ 803 h 899"/>
                <a:gd name="T8" fmla="*/ 96 w 1348"/>
                <a:gd name="T9" fmla="*/ 899 h 899"/>
                <a:gd name="T10" fmla="*/ 1252 w 1348"/>
                <a:gd name="T11" fmla="*/ 899 h 899"/>
                <a:gd name="T12" fmla="*/ 1348 w 1348"/>
                <a:gd name="T13" fmla="*/ 803 h 899"/>
                <a:gd name="T14" fmla="*/ 1348 w 1348"/>
                <a:gd name="T15" fmla="*/ 95 h 899"/>
                <a:gd name="T16" fmla="*/ 1252 w 1348"/>
                <a:gd name="T17" fmla="*/ 0 h 899"/>
                <a:gd name="T18" fmla="*/ 1291 w 1348"/>
                <a:gd name="T19" fmla="*/ 803 h 899"/>
                <a:gd name="T20" fmla="*/ 1252 w 1348"/>
                <a:gd name="T21" fmla="*/ 843 h 899"/>
                <a:gd name="T22" fmla="*/ 96 w 1348"/>
                <a:gd name="T23" fmla="*/ 843 h 899"/>
                <a:gd name="T24" fmla="*/ 56 w 1348"/>
                <a:gd name="T25" fmla="*/ 803 h 899"/>
                <a:gd name="T26" fmla="*/ 56 w 1348"/>
                <a:gd name="T27" fmla="*/ 95 h 899"/>
                <a:gd name="T28" fmla="*/ 96 w 1348"/>
                <a:gd name="T29" fmla="*/ 56 h 899"/>
                <a:gd name="T30" fmla="*/ 1252 w 1348"/>
                <a:gd name="T31" fmla="*/ 56 h 899"/>
                <a:gd name="T32" fmla="*/ 1291 w 1348"/>
                <a:gd name="T33" fmla="*/ 95 h 899"/>
                <a:gd name="T34" fmla="*/ 1291 w 1348"/>
                <a:gd name="T35" fmla="*/ 803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8" h="899">
                  <a:moveTo>
                    <a:pt x="1252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5"/>
                  </a:cubicBezTo>
                  <a:cubicBezTo>
                    <a:pt x="0" y="803"/>
                    <a:pt x="0" y="803"/>
                    <a:pt x="0" y="803"/>
                  </a:cubicBezTo>
                  <a:cubicBezTo>
                    <a:pt x="0" y="856"/>
                    <a:pt x="43" y="899"/>
                    <a:pt x="96" y="899"/>
                  </a:cubicBezTo>
                  <a:cubicBezTo>
                    <a:pt x="1252" y="899"/>
                    <a:pt x="1252" y="899"/>
                    <a:pt x="1252" y="899"/>
                  </a:cubicBezTo>
                  <a:cubicBezTo>
                    <a:pt x="1305" y="899"/>
                    <a:pt x="1348" y="856"/>
                    <a:pt x="1348" y="803"/>
                  </a:cubicBezTo>
                  <a:cubicBezTo>
                    <a:pt x="1348" y="95"/>
                    <a:pt x="1348" y="95"/>
                    <a:pt x="1348" y="95"/>
                  </a:cubicBezTo>
                  <a:cubicBezTo>
                    <a:pt x="1348" y="43"/>
                    <a:pt x="1305" y="0"/>
                    <a:pt x="1252" y="0"/>
                  </a:cubicBezTo>
                  <a:close/>
                  <a:moveTo>
                    <a:pt x="1291" y="803"/>
                  </a:moveTo>
                  <a:cubicBezTo>
                    <a:pt x="1291" y="825"/>
                    <a:pt x="1274" y="843"/>
                    <a:pt x="1252" y="843"/>
                  </a:cubicBezTo>
                  <a:cubicBezTo>
                    <a:pt x="96" y="843"/>
                    <a:pt x="96" y="843"/>
                    <a:pt x="96" y="843"/>
                  </a:cubicBezTo>
                  <a:cubicBezTo>
                    <a:pt x="74" y="843"/>
                    <a:pt x="56" y="825"/>
                    <a:pt x="56" y="803"/>
                  </a:cubicBezTo>
                  <a:cubicBezTo>
                    <a:pt x="56" y="95"/>
                    <a:pt x="56" y="95"/>
                    <a:pt x="56" y="95"/>
                  </a:cubicBezTo>
                  <a:cubicBezTo>
                    <a:pt x="56" y="74"/>
                    <a:pt x="74" y="56"/>
                    <a:pt x="96" y="56"/>
                  </a:cubicBezTo>
                  <a:cubicBezTo>
                    <a:pt x="1252" y="56"/>
                    <a:pt x="1252" y="56"/>
                    <a:pt x="1252" y="56"/>
                  </a:cubicBezTo>
                  <a:cubicBezTo>
                    <a:pt x="1274" y="56"/>
                    <a:pt x="1291" y="74"/>
                    <a:pt x="1291" y="95"/>
                  </a:cubicBezTo>
                  <a:lnTo>
                    <a:pt x="1291" y="8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3059113" y="4321176"/>
              <a:ext cx="631825" cy="630238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84 w 168"/>
                <a:gd name="T5" fmla="*/ 168 h 168"/>
                <a:gd name="T6" fmla="*/ 168 w 168"/>
                <a:gd name="T7" fmla="*/ 84 h 168"/>
                <a:gd name="T8" fmla="*/ 84 w 168"/>
                <a:gd name="T9" fmla="*/ 0 h 168"/>
                <a:gd name="T10" fmla="*/ 84 w 168"/>
                <a:gd name="T11" fmla="*/ 112 h 168"/>
                <a:gd name="T12" fmla="*/ 56 w 168"/>
                <a:gd name="T13" fmla="*/ 84 h 168"/>
                <a:gd name="T14" fmla="*/ 84 w 168"/>
                <a:gd name="T15" fmla="*/ 56 h 168"/>
                <a:gd name="T16" fmla="*/ 112 w 168"/>
                <a:gd name="T17" fmla="*/ 84 h 168"/>
                <a:gd name="T18" fmla="*/ 84 w 168"/>
                <a:gd name="T19" fmla="*/ 11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1"/>
                    <a:pt x="38" y="168"/>
                    <a:pt x="84" y="168"/>
                  </a:cubicBezTo>
                  <a:cubicBezTo>
                    <a:pt x="130" y="168"/>
                    <a:pt x="168" y="131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close/>
                  <a:moveTo>
                    <a:pt x="84" y="112"/>
                  </a:moveTo>
                  <a:cubicBezTo>
                    <a:pt x="68" y="112"/>
                    <a:pt x="56" y="100"/>
                    <a:pt x="56" y="84"/>
                  </a:cubicBezTo>
                  <a:cubicBezTo>
                    <a:pt x="56" y="69"/>
                    <a:pt x="68" y="56"/>
                    <a:pt x="84" y="56"/>
                  </a:cubicBezTo>
                  <a:cubicBezTo>
                    <a:pt x="99" y="56"/>
                    <a:pt x="112" y="69"/>
                    <a:pt x="112" y="84"/>
                  </a:cubicBezTo>
                  <a:cubicBezTo>
                    <a:pt x="112" y="100"/>
                    <a:pt x="99" y="112"/>
                    <a:pt x="8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2528888" y="2533651"/>
              <a:ext cx="628650" cy="1262063"/>
            </a:xfrm>
            <a:custGeom>
              <a:avLst/>
              <a:gdLst>
                <a:gd name="T0" fmla="*/ 125 w 167"/>
                <a:gd name="T1" fmla="*/ 0 h 336"/>
                <a:gd name="T2" fmla="*/ 42 w 167"/>
                <a:gd name="T3" fmla="*/ 0 h 336"/>
                <a:gd name="T4" fmla="*/ 0 w 167"/>
                <a:gd name="T5" fmla="*/ 42 h 336"/>
                <a:gd name="T6" fmla="*/ 0 w 167"/>
                <a:gd name="T7" fmla="*/ 294 h 336"/>
                <a:gd name="T8" fmla="*/ 42 w 167"/>
                <a:gd name="T9" fmla="*/ 336 h 336"/>
                <a:gd name="T10" fmla="*/ 125 w 167"/>
                <a:gd name="T11" fmla="*/ 336 h 336"/>
                <a:gd name="T12" fmla="*/ 167 w 167"/>
                <a:gd name="T13" fmla="*/ 294 h 336"/>
                <a:gd name="T14" fmla="*/ 167 w 167"/>
                <a:gd name="T15" fmla="*/ 42 h 336"/>
                <a:gd name="T16" fmla="*/ 125 w 167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336">
                  <a:moveTo>
                    <a:pt x="125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8"/>
                    <a:pt x="0" y="42"/>
                  </a:cubicBezTo>
                  <a:cubicBezTo>
                    <a:pt x="0" y="294"/>
                    <a:pt x="0" y="294"/>
                    <a:pt x="0" y="294"/>
                  </a:cubicBezTo>
                  <a:cubicBezTo>
                    <a:pt x="0" y="317"/>
                    <a:pt x="19" y="336"/>
                    <a:pt x="42" y="336"/>
                  </a:cubicBezTo>
                  <a:cubicBezTo>
                    <a:pt x="125" y="336"/>
                    <a:pt x="125" y="336"/>
                    <a:pt x="125" y="336"/>
                  </a:cubicBezTo>
                  <a:cubicBezTo>
                    <a:pt x="148" y="336"/>
                    <a:pt x="167" y="317"/>
                    <a:pt x="167" y="294"/>
                  </a:cubicBezTo>
                  <a:cubicBezTo>
                    <a:pt x="167" y="42"/>
                    <a:pt x="167" y="42"/>
                    <a:pt x="167" y="42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Freeform 9"/>
            <p:cNvSpPr>
              <a:spLocks/>
            </p:cNvSpPr>
            <p:nvPr/>
          </p:nvSpPr>
          <p:spPr bwMode="auto">
            <a:xfrm>
              <a:off x="4632326" y="1266826"/>
              <a:ext cx="635000" cy="2528888"/>
            </a:xfrm>
            <a:custGeom>
              <a:avLst/>
              <a:gdLst>
                <a:gd name="T0" fmla="*/ 126 w 169"/>
                <a:gd name="T1" fmla="*/ 0 h 673"/>
                <a:gd name="T2" fmla="*/ 42 w 169"/>
                <a:gd name="T3" fmla="*/ 0 h 673"/>
                <a:gd name="T4" fmla="*/ 0 w 169"/>
                <a:gd name="T5" fmla="*/ 41 h 673"/>
                <a:gd name="T6" fmla="*/ 0 w 169"/>
                <a:gd name="T7" fmla="*/ 632 h 673"/>
                <a:gd name="T8" fmla="*/ 42 w 169"/>
                <a:gd name="T9" fmla="*/ 673 h 673"/>
                <a:gd name="T10" fmla="*/ 126 w 169"/>
                <a:gd name="T11" fmla="*/ 673 h 673"/>
                <a:gd name="T12" fmla="*/ 169 w 169"/>
                <a:gd name="T13" fmla="*/ 632 h 673"/>
                <a:gd name="T14" fmla="*/ 169 w 169"/>
                <a:gd name="T15" fmla="*/ 41 h 673"/>
                <a:gd name="T16" fmla="*/ 126 w 169"/>
                <a:gd name="T1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673">
                  <a:moveTo>
                    <a:pt x="12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32"/>
                    <a:pt x="0" y="632"/>
                    <a:pt x="0" y="632"/>
                  </a:cubicBezTo>
                  <a:cubicBezTo>
                    <a:pt x="0" y="655"/>
                    <a:pt x="19" y="673"/>
                    <a:pt x="42" y="673"/>
                  </a:cubicBezTo>
                  <a:cubicBezTo>
                    <a:pt x="126" y="673"/>
                    <a:pt x="126" y="673"/>
                    <a:pt x="126" y="673"/>
                  </a:cubicBezTo>
                  <a:cubicBezTo>
                    <a:pt x="150" y="673"/>
                    <a:pt x="169" y="655"/>
                    <a:pt x="169" y="632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169" y="19"/>
                    <a:pt x="150" y="0"/>
                    <a:pt x="1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Freeform 10"/>
            <p:cNvSpPr>
              <a:spLocks/>
            </p:cNvSpPr>
            <p:nvPr/>
          </p:nvSpPr>
          <p:spPr bwMode="auto">
            <a:xfrm>
              <a:off x="3584576" y="2112963"/>
              <a:ext cx="627063" cy="1682750"/>
            </a:xfrm>
            <a:custGeom>
              <a:avLst/>
              <a:gdLst>
                <a:gd name="T0" fmla="*/ 125 w 167"/>
                <a:gd name="T1" fmla="*/ 0 h 448"/>
                <a:gd name="T2" fmla="*/ 41 w 167"/>
                <a:gd name="T3" fmla="*/ 0 h 448"/>
                <a:gd name="T4" fmla="*/ 0 w 167"/>
                <a:gd name="T5" fmla="*/ 40 h 448"/>
                <a:gd name="T6" fmla="*/ 0 w 167"/>
                <a:gd name="T7" fmla="*/ 407 h 448"/>
                <a:gd name="T8" fmla="*/ 41 w 167"/>
                <a:gd name="T9" fmla="*/ 448 h 448"/>
                <a:gd name="T10" fmla="*/ 125 w 167"/>
                <a:gd name="T11" fmla="*/ 448 h 448"/>
                <a:gd name="T12" fmla="*/ 167 w 167"/>
                <a:gd name="T13" fmla="*/ 407 h 448"/>
                <a:gd name="T14" fmla="*/ 167 w 167"/>
                <a:gd name="T15" fmla="*/ 40 h 448"/>
                <a:gd name="T16" fmla="*/ 125 w 167"/>
                <a:gd name="T17" fmla="*/ 0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448">
                  <a:moveTo>
                    <a:pt x="125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30"/>
                    <a:pt x="18" y="448"/>
                    <a:pt x="41" y="448"/>
                  </a:cubicBezTo>
                  <a:cubicBezTo>
                    <a:pt x="125" y="448"/>
                    <a:pt x="125" y="448"/>
                    <a:pt x="125" y="448"/>
                  </a:cubicBezTo>
                  <a:cubicBezTo>
                    <a:pt x="148" y="448"/>
                    <a:pt x="167" y="430"/>
                    <a:pt x="167" y="407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7" y="18"/>
                    <a:pt x="148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Freeform 11"/>
            <p:cNvSpPr>
              <a:spLocks/>
            </p:cNvSpPr>
            <p:nvPr/>
          </p:nvSpPr>
          <p:spPr bwMode="auto">
            <a:xfrm>
              <a:off x="1474788" y="1687513"/>
              <a:ext cx="633413" cy="2108200"/>
            </a:xfrm>
            <a:custGeom>
              <a:avLst/>
              <a:gdLst>
                <a:gd name="T0" fmla="*/ 127 w 169"/>
                <a:gd name="T1" fmla="*/ 0 h 561"/>
                <a:gd name="T2" fmla="*/ 43 w 169"/>
                <a:gd name="T3" fmla="*/ 0 h 561"/>
                <a:gd name="T4" fmla="*/ 0 w 169"/>
                <a:gd name="T5" fmla="*/ 40 h 561"/>
                <a:gd name="T6" fmla="*/ 0 w 169"/>
                <a:gd name="T7" fmla="*/ 521 h 561"/>
                <a:gd name="T8" fmla="*/ 43 w 169"/>
                <a:gd name="T9" fmla="*/ 561 h 561"/>
                <a:gd name="T10" fmla="*/ 127 w 169"/>
                <a:gd name="T11" fmla="*/ 561 h 561"/>
                <a:gd name="T12" fmla="*/ 169 w 169"/>
                <a:gd name="T13" fmla="*/ 521 h 561"/>
                <a:gd name="T14" fmla="*/ 169 w 169"/>
                <a:gd name="T15" fmla="*/ 40 h 561"/>
                <a:gd name="T16" fmla="*/ 127 w 169"/>
                <a:gd name="T17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9" h="561">
                  <a:moveTo>
                    <a:pt x="127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521"/>
                    <a:pt x="0" y="521"/>
                    <a:pt x="0" y="521"/>
                  </a:cubicBezTo>
                  <a:cubicBezTo>
                    <a:pt x="0" y="543"/>
                    <a:pt x="19" y="561"/>
                    <a:pt x="43" y="561"/>
                  </a:cubicBezTo>
                  <a:cubicBezTo>
                    <a:pt x="127" y="561"/>
                    <a:pt x="127" y="561"/>
                    <a:pt x="127" y="561"/>
                  </a:cubicBezTo>
                  <a:cubicBezTo>
                    <a:pt x="150" y="561"/>
                    <a:pt x="169" y="543"/>
                    <a:pt x="169" y="521"/>
                  </a:cubicBezTo>
                  <a:cubicBezTo>
                    <a:pt x="169" y="40"/>
                    <a:pt x="169" y="40"/>
                    <a:pt x="169" y="40"/>
                  </a:cubicBezTo>
                  <a:cubicBezTo>
                    <a:pt x="169" y="18"/>
                    <a:pt x="150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134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Úvodný pohľad</a:t>
            </a:r>
            <a:endParaRPr lang="en-US" dirty="0"/>
          </a:p>
        </p:txBody>
      </p:sp>
      <p:sp>
        <p:nvSpPr>
          <p:cNvPr id="39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1"/>
            <a:ext cx="10515600" cy="484898"/>
          </a:xfrm>
        </p:spPr>
        <p:txBody>
          <a:bodyPr/>
          <a:lstStyle/>
          <a:p>
            <a:r>
              <a:rPr lang="sk-SK" dirty="0"/>
              <a:t>Je potrebné navrhnúť procesy pre </a:t>
            </a:r>
            <a:r>
              <a:rPr lang="sk-SK" b="1" dirty="0"/>
              <a:t>Životný cyklus údajov</a:t>
            </a:r>
            <a:r>
              <a:rPr lang="sk-SK" dirty="0"/>
              <a:t> vo verejnej správe</a:t>
            </a:r>
            <a:endParaRPr lang="en-US" dirty="0"/>
          </a:p>
        </p:txBody>
      </p:sp>
      <p:grpSp>
        <p:nvGrpSpPr>
          <p:cNvPr id="155" name="Group 51"/>
          <p:cNvGrpSpPr/>
          <p:nvPr/>
        </p:nvGrpSpPr>
        <p:grpSpPr>
          <a:xfrm>
            <a:off x="2419964" y="2650773"/>
            <a:ext cx="423629" cy="370251"/>
            <a:chOff x="8296275" y="8293096"/>
            <a:chExt cx="1385888" cy="1211261"/>
          </a:xfrm>
          <a:solidFill>
            <a:sysClr val="window" lastClr="FFFFFF"/>
          </a:solidFill>
        </p:grpSpPr>
        <p:sp>
          <p:nvSpPr>
            <p:cNvPr id="156" name="Freeform 8"/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7" name="Freeform 9"/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58" name="Oval 54"/>
          <p:cNvSpPr/>
          <p:nvPr/>
        </p:nvSpPr>
        <p:spPr>
          <a:xfrm>
            <a:off x="2169865" y="4411693"/>
            <a:ext cx="923827" cy="923827"/>
          </a:xfrm>
          <a:prstGeom prst="ellipse">
            <a:avLst/>
          </a:prstGeom>
          <a:solidFill>
            <a:schemeClr val="tx2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Oval 57"/>
          <p:cNvSpPr/>
          <p:nvPr/>
        </p:nvSpPr>
        <p:spPr>
          <a:xfrm>
            <a:off x="2197999" y="2373985"/>
            <a:ext cx="923827" cy="923827"/>
          </a:xfrm>
          <a:prstGeom prst="ellipse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2" name="TextBox 58"/>
          <p:cNvSpPr txBox="1"/>
          <p:nvPr/>
        </p:nvSpPr>
        <p:spPr>
          <a:xfrm>
            <a:off x="5133294" y="3338666"/>
            <a:ext cx="1671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Dátová kvalita</a:t>
            </a:r>
            <a:endParaRPr lang="id-ID" sz="1600" b="1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4" name="Oval 60"/>
          <p:cNvSpPr/>
          <p:nvPr/>
        </p:nvSpPr>
        <p:spPr>
          <a:xfrm>
            <a:off x="5545210" y="4411693"/>
            <a:ext cx="923827" cy="923827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5" name="TextBox 61"/>
          <p:cNvSpPr txBox="1"/>
          <p:nvPr/>
        </p:nvSpPr>
        <p:spPr>
          <a:xfrm>
            <a:off x="4894934" y="5376374"/>
            <a:ext cx="2224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Konsolidácia údajov</a:t>
            </a:r>
            <a:endParaRPr lang="id-ID" sz="1600" b="1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7" name="Oval 63"/>
          <p:cNvSpPr/>
          <p:nvPr/>
        </p:nvSpPr>
        <p:spPr>
          <a:xfrm>
            <a:off x="8934263" y="2373985"/>
            <a:ext cx="923827" cy="923827"/>
          </a:xfrm>
          <a:prstGeom prst="ellipse">
            <a:avLst/>
          </a:prstGeom>
          <a:solidFill>
            <a:srgbClr val="7BB8E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8" name="TextBox 64"/>
          <p:cNvSpPr txBox="1"/>
          <p:nvPr/>
        </p:nvSpPr>
        <p:spPr>
          <a:xfrm>
            <a:off x="1574642" y="3338666"/>
            <a:ext cx="2310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Kategorizácia údajov</a:t>
            </a:r>
            <a:endParaRPr lang="id-ID" sz="1600" b="1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9" name="Rectangle 65"/>
          <p:cNvSpPr/>
          <p:nvPr/>
        </p:nvSpPr>
        <p:spPr>
          <a:xfrm>
            <a:off x="1718288" y="3594096"/>
            <a:ext cx="2032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Aké typy</a:t>
            </a:r>
            <a:r>
              <a:rPr kumimoji="0" lang="sk-SK" sz="1200" b="0" i="0" u="none" strike="noStrike" kern="0" cap="none" spc="0" normalizeH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údajov máme a ako je možné s nimi narábať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6" name="Oval 72"/>
          <p:cNvSpPr/>
          <p:nvPr/>
        </p:nvSpPr>
        <p:spPr>
          <a:xfrm>
            <a:off x="5464008" y="2373985"/>
            <a:ext cx="923827" cy="923827"/>
          </a:xfrm>
          <a:prstGeom prst="ellipse">
            <a:avLst/>
          </a:prstGeom>
          <a:solidFill>
            <a:srgbClr val="4098D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7" name="TextBox 73"/>
          <p:cNvSpPr txBox="1"/>
          <p:nvPr/>
        </p:nvSpPr>
        <p:spPr>
          <a:xfrm>
            <a:off x="8372631" y="3338666"/>
            <a:ext cx="2201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Využiteľnosť údajov</a:t>
            </a:r>
            <a:endParaRPr lang="id-ID" sz="1600" b="1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8" name="Rectangle 74"/>
          <p:cNvSpPr/>
          <p:nvPr/>
        </p:nvSpPr>
        <p:spPr>
          <a:xfrm>
            <a:off x="8423523" y="3594096"/>
            <a:ext cx="21227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Akým spôsobom bude možné údaje používať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9" name="Oval 75"/>
          <p:cNvSpPr/>
          <p:nvPr/>
        </p:nvSpPr>
        <p:spPr>
          <a:xfrm>
            <a:off x="9020944" y="4411693"/>
            <a:ext cx="923827" cy="923827"/>
          </a:xfrm>
          <a:prstGeom prst="ellipse">
            <a:avLst/>
          </a:prstGeom>
          <a:solidFill>
            <a:srgbClr val="1F608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0" name="TextBox 76"/>
          <p:cNvSpPr txBox="1"/>
          <p:nvPr/>
        </p:nvSpPr>
        <p:spPr>
          <a:xfrm>
            <a:off x="8437191" y="5376374"/>
            <a:ext cx="2091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Štandardizácia dát</a:t>
            </a:r>
            <a:endParaRPr lang="id-ID" sz="1600" b="1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1" name="Rectangle 77"/>
          <p:cNvSpPr/>
          <p:nvPr/>
        </p:nvSpPr>
        <p:spPr>
          <a:xfrm>
            <a:off x="8458718" y="5631804"/>
            <a:ext cx="20325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Formáty, v akých</a:t>
            </a:r>
            <a:r>
              <a:rPr kumimoji="0" lang="sk-SK" sz="1200" b="0" i="0" u="none" strike="noStrike" kern="0" cap="none" spc="0" normalizeH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budú dáta ukladané a komunikované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kern="0" noProof="0" dirty="0">
                <a:solidFill>
                  <a:prstClr val="white">
                    <a:lumMod val="65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Ontologický model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82" name="Group 78"/>
          <p:cNvGrpSpPr/>
          <p:nvPr/>
        </p:nvGrpSpPr>
        <p:grpSpPr>
          <a:xfrm>
            <a:off x="9271043" y="4688481"/>
            <a:ext cx="423629" cy="370251"/>
            <a:chOff x="8296275" y="8293096"/>
            <a:chExt cx="1385888" cy="1211261"/>
          </a:xfrm>
          <a:solidFill>
            <a:sysClr val="window" lastClr="FFFFFF"/>
          </a:solidFill>
        </p:grpSpPr>
        <p:sp>
          <p:nvSpPr>
            <p:cNvPr id="183" name="Freeform 8"/>
            <p:cNvSpPr>
              <a:spLocks noEditPoints="1"/>
            </p:cNvSpPr>
            <p:nvPr/>
          </p:nvSpPr>
          <p:spPr bwMode="auto">
            <a:xfrm>
              <a:off x="8296275" y="8293096"/>
              <a:ext cx="1385888" cy="1211261"/>
            </a:xfrm>
            <a:custGeom>
              <a:avLst/>
              <a:gdLst>
                <a:gd name="T0" fmla="*/ 368 w 369"/>
                <a:gd name="T1" fmla="*/ 190 h 323"/>
                <a:gd name="T2" fmla="*/ 322 w 369"/>
                <a:gd name="T3" fmla="*/ 17 h 323"/>
                <a:gd name="T4" fmla="*/ 299 w 369"/>
                <a:gd name="T5" fmla="*/ 0 h 323"/>
                <a:gd name="T6" fmla="*/ 184 w 369"/>
                <a:gd name="T7" fmla="*/ 0 h 323"/>
                <a:gd name="T8" fmla="*/ 69 w 369"/>
                <a:gd name="T9" fmla="*/ 0 h 323"/>
                <a:gd name="T10" fmla="*/ 47 w 369"/>
                <a:gd name="T11" fmla="*/ 17 h 323"/>
                <a:gd name="T12" fmla="*/ 1 w 369"/>
                <a:gd name="T13" fmla="*/ 190 h 323"/>
                <a:gd name="T14" fmla="*/ 0 w 369"/>
                <a:gd name="T15" fmla="*/ 196 h 323"/>
                <a:gd name="T16" fmla="*/ 0 w 369"/>
                <a:gd name="T17" fmla="*/ 276 h 323"/>
                <a:gd name="T18" fmla="*/ 46 w 369"/>
                <a:gd name="T19" fmla="*/ 323 h 323"/>
                <a:gd name="T20" fmla="*/ 323 w 369"/>
                <a:gd name="T21" fmla="*/ 323 h 323"/>
                <a:gd name="T22" fmla="*/ 369 w 369"/>
                <a:gd name="T23" fmla="*/ 276 h 323"/>
                <a:gd name="T24" fmla="*/ 369 w 369"/>
                <a:gd name="T25" fmla="*/ 196 h 323"/>
                <a:gd name="T26" fmla="*/ 368 w 369"/>
                <a:gd name="T27" fmla="*/ 190 h 323"/>
                <a:gd name="T28" fmla="*/ 346 w 369"/>
                <a:gd name="T29" fmla="*/ 276 h 323"/>
                <a:gd name="T30" fmla="*/ 323 w 369"/>
                <a:gd name="T31" fmla="*/ 299 h 323"/>
                <a:gd name="T32" fmla="*/ 46 w 369"/>
                <a:gd name="T33" fmla="*/ 299 h 323"/>
                <a:gd name="T34" fmla="*/ 23 w 369"/>
                <a:gd name="T35" fmla="*/ 276 h 323"/>
                <a:gd name="T36" fmla="*/ 23 w 369"/>
                <a:gd name="T37" fmla="*/ 196 h 323"/>
                <a:gd name="T38" fmla="*/ 69 w 369"/>
                <a:gd name="T39" fmla="*/ 23 h 323"/>
                <a:gd name="T40" fmla="*/ 299 w 369"/>
                <a:gd name="T41" fmla="*/ 23 h 323"/>
                <a:gd name="T42" fmla="*/ 346 w 369"/>
                <a:gd name="T43" fmla="*/ 196 h 323"/>
                <a:gd name="T44" fmla="*/ 346 w 369"/>
                <a:gd name="T45" fmla="*/ 27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323">
                  <a:moveTo>
                    <a:pt x="368" y="190"/>
                  </a:moveTo>
                  <a:cubicBezTo>
                    <a:pt x="322" y="17"/>
                    <a:pt x="322" y="17"/>
                    <a:pt x="322" y="17"/>
                  </a:cubicBezTo>
                  <a:cubicBezTo>
                    <a:pt x="319" y="7"/>
                    <a:pt x="310" y="0"/>
                    <a:pt x="299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59" y="0"/>
                    <a:pt x="50" y="7"/>
                    <a:pt x="47" y="17"/>
                  </a:cubicBezTo>
                  <a:cubicBezTo>
                    <a:pt x="1" y="190"/>
                    <a:pt x="1" y="190"/>
                    <a:pt x="1" y="190"/>
                  </a:cubicBezTo>
                  <a:cubicBezTo>
                    <a:pt x="0" y="192"/>
                    <a:pt x="0" y="194"/>
                    <a:pt x="0" y="19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302"/>
                    <a:pt x="21" y="323"/>
                    <a:pt x="46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48" y="323"/>
                    <a:pt x="369" y="302"/>
                    <a:pt x="369" y="276"/>
                  </a:cubicBezTo>
                  <a:cubicBezTo>
                    <a:pt x="369" y="196"/>
                    <a:pt x="369" y="196"/>
                    <a:pt x="369" y="196"/>
                  </a:cubicBezTo>
                  <a:cubicBezTo>
                    <a:pt x="369" y="194"/>
                    <a:pt x="368" y="192"/>
                    <a:pt x="368" y="190"/>
                  </a:cubicBezTo>
                  <a:close/>
                  <a:moveTo>
                    <a:pt x="346" y="276"/>
                  </a:moveTo>
                  <a:cubicBezTo>
                    <a:pt x="346" y="289"/>
                    <a:pt x="335" y="299"/>
                    <a:pt x="323" y="299"/>
                  </a:cubicBezTo>
                  <a:cubicBezTo>
                    <a:pt x="46" y="299"/>
                    <a:pt x="46" y="299"/>
                    <a:pt x="46" y="299"/>
                  </a:cubicBezTo>
                  <a:cubicBezTo>
                    <a:pt x="34" y="299"/>
                    <a:pt x="23" y="289"/>
                    <a:pt x="23" y="276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46" y="196"/>
                    <a:pt x="346" y="196"/>
                    <a:pt x="346" y="196"/>
                  </a:cubicBezTo>
                  <a:lnTo>
                    <a:pt x="34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4" name="Freeform 9"/>
            <p:cNvSpPr>
              <a:spLocks noEditPoints="1"/>
            </p:cNvSpPr>
            <p:nvPr/>
          </p:nvSpPr>
          <p:spPr bwMode="auto">
            <a:xfrm>
              <a:off x="8461376" y="8466137"/>
              <a:ext cx="1055689" cy="776288"/>
            </a:xfrm>
            <a:custGeom>
              <a:avLst/>
              <a:gdLst>
                <a:gd name="T0" fmla="*/ 229 w 281"/>
                <a:gd name="T1" fmla="*/ 0 h 207"/>
                <a:gd name="T2" fmla="*/ 51 w 281"/>
                <a:gd name="T3" fmla="*/ 0 h 207"/>
                <a:gd name="T4" fmla="*/ 40 w 281"/>
                <a:gd name="T5" fmla="*/ 9 h 207"/>
                <a:gd name="T6" fmla="*/ 0 w 281"/>
                <a:gd name="T7" fmla="*/ 147 h 207"/>
                <a:gd name="T8" fmla="*/ 2 w 281"/>
                <a:gd name="T9" fmla="*/ 157 h 207"/>
                <a:gd name="T10" fmla="*/ 12 w 281"/>
                <a:gd name="T11" fmla="*/ 161 h 207"/>
                <a:gd name="T12" fmla="*/ 45 w 281"/>
                <a:gd name="T13" fmla="*/ 161 h 207"/>
                <a:gd name="T14" fmla="*/ 58 w 281"/>
                <a:gd name="T15" fmla="*/ 161 h 207"/>
                <a:gd name="T16" fmla="*/ 64 w 281"/>
                <a:gd name="T17" fmla="*/ 161 h 207"/>
                <a:gd name="T18" fmla="*/ 81 w 281"/>
                <a:gd name="T19" fmla="*/ 195 h 207"/>
                <a:gd name="T20" fmla="*/ 101 w 281"/>
                <a:gd name="T21" fmla="*/ 207 h 207"/>
                <a:gd name="T22" fmla="*/ 179 w 281"/>
                <a:gd name="T23" fmla="*/ 207 h 207"/>
                <a:gd name="T24" fmla="*/ 200 w 281"/>
                <a:gd name="T25" fmla="*/ 195 h 207"/>
                <a:gd name="T26" fmla="*/ 217 w 281"/>
                <a:gd name="T27" fmla="*/ 161 h 207"/>
                <a:gd name="T28" fmla="*/ 223 w 281"/>
                <a:gd name="T29" fmla="*/ 161 h 207"/>
                <a:gd name="T30" fmla="*/ 236 w 281"/>
                <a:gd name="T31" fmla="*/ 161 h 207"/>
                <a:gd name="T32" fmla="*/ 269 w 281"/>
                <a:gd name="T33" fmla="*/ 161 h 207"/>
                <a:gd name="T34" fmla="*/ 278 w 281"/>
                <a:gd name="T35" fmla="*/ 157 h 207"/>
                <a:gd name="T36" fmla="*/ 280 w 281"/>
                <a:gd name="T37" fmla="*/ 147 h 207"/>
                <a:gd name="T38" fmla="*/ 241 w 281"/>
                <a:gd name="T39" fmla="*/ 9 h 207"/>
                <a:gd name="T40" fmla="*/ 229 w 281"/>
                <a:gd name="T41" fmla="*/ 0 h 207"/>
                <a:gd name="T42" fmla="*/ 236 w 281"/>
                <a:gd name="T43" fmla="*/ 138 h 207"/>
                <a:gd name="T44" fmla="*/ 217 w 281"/>
                <a:gd name="T45" fmla="*/ 138 h 207"/>
                <a:gd name="T46" fmla="*/ 196 w 281"/>
                <a:gd name="T47" fmla="*/ 151 h 207"/>
                <a:gd name="T48" fmla="*/ 179 w 281"/>
                <a:gd name="T49" fmla="*/ 184 h 207"/>
                <a:gd name="T50" fmla="*/ 101 w 281"/>
                <a:gd name="T51" fmla="*/ 184 h 207"/>
                <a:gd name="T52" fmla="*/ 85 w 281"/>
                <a:gd name="T53" fmla="*/ 151 h 207"/>
                <a:gd name="T54" fmla="*/ 64 w 281"/>
                <a:gd name="T55" fmla="*/ 138 h 207"/>
                <a:gd name="T56" fmla="*/ 45 w 281"/>
                <a:gd name="T57" fmla="*/ 138 h 207"/>
                <a:gd name="T58" fmla="*/ 18 w 281"/>
                <a:gd name="T59" fmla="*/ 138 h 207"/>
                <a:gd name="T60" fmla="*/ 51 w 281"/>
                <a:gd name="T61" fmla="*/ 12 h 207"/>
                <a:gd name="T62" fmla="*/ 229 w 281"/>
                <a:gd name="T63" fmla="*/ 12 h 207"/>
                <a:gd name="T64" fmla="*/ 263 w 281"/>
                <a:gd name="T65" fmla="*/ 138 h 207"/>
                <a:gd name="T66" fmla="*/ 236 w 281"/>
                <a:gd name="T67" fmla="*/ 138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81" h="207">
                  <a:moveTo>
                    <a:pt x="229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1" y="4"/>
                    <a:pt x="40" y="9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50"/>
                    <a:pt x="0" y="154"/>
                    <a:pt x="2" y="157"/>
                  </a:cubicBezTo>
                  <a:cubicBezTo>
                    <a:pt x="5" y="160"/>
                    <a:pt x="8" y="161"/>
                    <a:pt x="12" y="161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64" y="161"/>
                    <a:pt x="64" y="161"/>
                    <a:pt x="64" y="161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5" y="203"/>
                    <a:pt x="93" y="207"/>
                    <a:pt x="101" y="207"/>
                  </a:cubicBezTo>
                  <a:cubicBezTo>
                    <a:pt x="179" y="207"/>
                    <a:pt x="179" y="207"/>
                    <a:pt x="179" y="207"/>
                  </a:cubicBezTo>
                  <a:cubicBezTo>
                    <a:pt x="188" y="207"/>
                    <a:pt x="196" y="203"/>
                    <a:pt x="200" y="195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3" y="161"/>
                    <a:pt x="223" y="161"/>
                    <a:pt x="223" y="161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3" y="161"/>
                    <a:pt x="276" y="160"/>
                    <a:pt x="278" y="157"/>
                  </a:cubicBezTo>
                  <a:cubicBezTo>
                    <a:pt x="280" y="154"/>
                    <a:pt x="281" y="150"/>
                    <a:pt x="280" y="147"/>
                  </a:cubicBezTo>
                  <a:cubicBezTo>
                    <a:pt x="241" y="9"/>
                    <a:pt x="241" y="9"/>
                    <a:pt x="241" y="9"/>
                  </a:cubicBezTo>
                  <a:cubicBezTo>
                    <a:pt x="239" y="4"/>
                    <a:pt x="235" y="0"/>
                    <a:pt x="229" y="0"/>
                  </a:cubicBezTo>
                  <a:close/>
                  <a:moveTo>
                    <a:pt x="236" y="138"/>
                  </a:moveTo>
                  <a:cubicBezTo>
                    <a:pt x="217" y="138"/>
                    <a:pt x="217" y="138"/>
                    <a:pt x="217" y="138"/>
                  </a:cubicBezTo>
                  <a:cubicBezTo>
                    <a:pt x="208" y="138"/>
                    <a:pt x="200" y="143"/>
                    <a:pt x="196" y="151"/>
                  </a:cubicBezTo>
                  <a:cubicBezTo>
                    <a:pt x="179" y="184"/>
                    <a:pt x="179" y="184"/>
                    <a:pt x="179" y="184"/>
                  </a:cubicBezTo>
                  <a:cubicBezTo>
                    <a:pt x="101" y="184"/>
                    <a:pt x="101" y="184"/>
                    <a:pt x="101" y="184"/>
                  </a:cubicBezTo>
                  <a:cubicBezTo>
                    <a:pt x="85" y="151"/>
                    <a:pt x="85" y="151"/>
                    <a:pt x="85" y="151"/>
                  </a:cubicBezTo>
                  <a:cubicBezTo>
                    <a:pt x="81" y="143"/>
                    <a:pt x="73" y="138"/>
                    <a:pt x="64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229" y="12"/>
                    <a:pt x="229" y="12"/>
                    <a:pt x="229" y="12"/>
                  </a:cubicBezTo>
                  <a:cubicBezTo>
                    <a:pt x="263" y="138"/>
                    <a:pt x="263" y="138"/>
                    <a:pt x="263" y="138"/>
                  </a:cubicBezTo>
                  <a:lnTo>
                    <a:pt x="23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85" name="Group 81"/>
          <p:cNvGrpSpPr/>
          <p:nvPr/>
        </p:nvGrpSpPr>
        <p:grpSpPr>
          <a:xfrm>
            <a:off x="9184362" y="2689058"/>
            <a:ext cx="432364" cy="330459"/>
            <a:chOff x="5516563" y="84138"/>
            <a:chExt cx="1414463" cy="1081087"/>
          </a:xfrm>
          <a:solidFill>
            <a:sysClr val="window" lastClr="FFFFFF"/>
          </a:solidFill>
        </p:grpSpPr>
        <p:sp>
          <p:nvSpPr>
            <p:cNvPr id="186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7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8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9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0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1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2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3" name="Group 89"/>
          <p:cNvGrpSpPr/>
          <p:nvPr/>
        </p:nvGrpSpPr>
        <p:grpSpPr>
          <a:xfrm>
            <a:off x="5725595" y="2619519"/>
            <a:ext cx="395484" cy="422173"/>
            <a:chOff x="8342313" y="10972800"/>
            <a:chExt cx="1293813" cy="1381125"/>
          </a:xfrm>
          <a:solidFill>
            <a:sysClr val="window" lastClr="FFFFFF"/>
          </a:solidFill>
        </p:grpSpPr>
        <p:sp>
          <p:nvSpPr>
            <p:cNvPr id="194" name="Freeform 5"/>
            <p:cNvSpPr>
              <a:spLocks noEditPoints="1"/>
            </p:cNvSpPr>
            <p:nvPr/>
          </p:nvSpPr>
          <p:spPr bwMode="auto">
            <a:xfrm>
              <a:off x="8342313" y="10972800"/>
              <a:ext cx="1293813" cy="1381125"/>
            </a:xfrm>
            <a:custGeom>
              <a:avLst/>
              <a:gdLst>
                <a:gd name="T0" fmla="*/ 299 w 345"/>
                <a:gd name="T1" fmla="*/ 0 h 368"/>
                <a:gd name="T2" fmla="*/ 46 w 345"/>
                <a:gd name="T3" fmla="*/ 0 h 368"/>
                <a:gd name="T4" fmla="*/ 0 w 345"/>
                <a:gd name="T5" fmla="*/ 46 h 368"/>
                <a:gd name="T6" fmla="*/ 0 w 345"/>
                <a:gd name="T7" fmla="*/ 322 h 368"/>
                <a:gd name="T8" fmla="*/ 46 w 345"/>
                <a:gd name="T9" fmla="*/ 368 h 368"/>
                <a:gd name="T10" fmla="*/ 299 w 345"/>
                <a:gd name="T11" fmla="*/ 368 h 368"/>
                <a:gd name="T12" fmla="*/ 345 w 345"/>
                <a:gd name="T13" fmla="*/ 322 h 368"/>
                <a:gd name="T14" fmla="*/ 345 w 345"/>
                <a:gd name="T15" fmla="*/ 46 h 368"/>
                <a:gd name="T16" fmla="*/ 299 w 345"/>
                <a:gd name="T17" fmla="*/ 0 h 368"/>
                <a:gd name="T18" fmla="*/ 322 w 345"/>
                <a:gd name="T19" fmla="*/ 322 h 368"/>
                <a:gd name="T20" fmla="*/ 299 w 345"/>
                <a:gd name="T21" fmla="*/ 345 h 368"/>
                <a:gd name="T22" fmla="*/ 46 w 345"/>
                <a:gd name="T23" fmla="*/ 345 h 368"/>
                <a:gd name="T24" fmla="*/ 23 w 345"/>
                <a:gd name="T25" fmla="*/ 322 h 368"/>
                <a:gd name="T26" fmla="*/ 23 w 345"/>
                <a:gd name="T27" fmla="*/ 46 h 368"/>
                <a:gd name="T28" fmla="*/ 46 w 345"/>
                <a:gd name="T29" fmla="*/ 23 h 368"/>
                <a:gd name="T30" fmla="*/ 299 w 345"/>
                <a:gd name="T31" fmla="*/ 23 h 368"/>
                <a:gd name="T32" fmla="*/ 322 w 345"/>
                <a:gd name="T33" fmla="*/ 46 h 368"/>
                <a:gd name="T34" fmla="*/ 322 w 345"/>
                <a:gd name="T35" fmla="*/ 322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45" h="368">
                  <a:moveTo>
                    <a:pt x="29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322"/>
                    <a:pt x="0" y="322"/>
                    <a:pt x="0" y="322"/>
                  </a:cubicBezTo>
                  <a:cubicBezTo>
                    <a:pt x="0" y="348"/>
                    <a:pt x="20" y="368"/>
                    <a:pt x="46" y="368"/>
                  </a:cubicBezTo>
                  <a:cubicBezTo>
                    <a:pt x="299" y="368"/>
                    <a:pt x="299" y="368"/>
                    <a:pt x="299" y="368"/>
                  </a:cubicBezTo>
                  <a:cubicBezTo>
                    <a:pt x="324" y="368"/>
                    <a:pt x="345" y="348"/>
                    <a:pt x="345" y="322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5" y="21"/>
                    <a:pt x="324" y="0"/>
                    <a:pt x="299" y="0"/>
                  </a:cubicBezTo>
                  <a:close/>
                  <a:moveTo>
                    <a:pt x="322" y="322"/>
                  </a:moveTo>
                  <a:cubicBezTo>
                    <a:pt x="322" y="335"/>
                    <a:pt x="312" y="345"/>
                    <a:pt x="299" y="345"/>
                  </a:cubicBezTo>
                  <a:cubicBezTo>
                    <a:pt x="46" y="345"/>
                    <a:pt x="46" y="345"/>
                    <a:pt x="46" y="345"/>
                  </a:cubicBezTo>
                  <a:cubicBezTo>
                    <a:pt x="33" y="345"/>
                    <a:pt x="23" y="335"/>
                    <a:pt x="23" y="322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33"/>
                    <a:pt x="33" y="23"/>
                    <a:pt x="46" y="23"/>
                  </a:cubicBezTo>
                  <a:cubicBezTo>
                    <a:pt x="299" y="23"/>
                    <a:pt x="299" y="23"/>
                    <a:pt x="299" y="23"/>
                  </a:cubicBezTo>
                  <a:cubicBezTo>
                    <a:pt x="312" y="23"/>
                    <a:pt x="322" y="33"/>
                    <a:pt x="322" y="46"/>
                  </a:cubicBezTo>
                  <a:lnTo>
                    <a:pt x="322" y="3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8" name="Freeform 6"/>
            <p:cNvSpPr>
              <a:spLocks noEditPoints="1"/>
            </p:cNvSpPr>
            <p:nvPr/>
          </p:nvSpPr>
          <p:spPr bwMode="auto">
            <a:xfrm>
              <a:off x="8513763" y="11145838"/>
              <a:ext cx="949325" cy="863600"/>
            </a:xfrm>
            <a:custGeom>
              <a:avLst/>
              <a:gdLst>
                <a:gd name="T0" fmla="*/ 241 w 253"/>
                <a:gd name="T1" fmla="*/ 0 h 230"/>
                <a:gd name="T2" fmla="*/ 11 w 253"/>
                <a:gd name="T3" fmla="*/ 0 h 230"/>
                <a:gd name="T4" fmla="*/ 0 w 253"/>
                <a:gd name="T5" fmla="*/ 11 h 230"/>
                <a:gd name="T6" fmla="*/ 0 w 253"/>
                <a:gd name="T7" fmla="*/ 219 h 230"/>
                <a:gd name="T8" fmla="*/ 11 w 253"/>
                <a:gd name="T9" fmla="*/ 230 h 230"/>
                <a:gd name="T10" fmla="*/ 241 w 253"/>
                <a:gd name="T11" fmla="*/ 230 h 230"/>
                <a:gd name="T12" fmla="*/ 253 w 253"/>
                <a:gd name="T13" fmla="*/ 219 h 230"/>
                <a:gd name="T14" fmla="*/ 253 w 253"/>
                <a:gd name="T15" fmla="*/ 11 h 230"/>
                <a:gd name="T16" fmla="*/ 241 w 253"/>
                <a:gd name="T17" fmla="*/ 0 h 230"/>
                <a:gd name="T18" fmla="*/ 241 w 253"/>
                <a:gd name="T19" fmla="*/ 11 h 230"/>
                <a:gd name="T20" fmla="*/ 241 w 253"/>
                <a:gd name="T21" fmla="*/ 171 h 230"/>
                <a:gd name="T22" fmla="*/ 204 w 253"/>
                <a:gd name="T23" fmla="*/ 130 h 230"/>
                <a:gd name="T24" fmla="*/ 195 w 253"/>
                <a:gd name="T25" fmla="*/ 127 h 230"/>
                <a:gd name="T26" fmla="*/ 187 w 253"/>
                <a:gd name="T27" fmla="*/ 130 h 230"/>
                <a:gd name="T28" fmla="*/ 157 w 253"/>
                <a:gd name="T29" fmla="*/ 164 h 230"/>
                <a:gd name="T30" fmla="*/ 66 w 253"/>
                <a:gd name="T31" fmla="*/ 61 h 230"/>
                <a:gd name="T32" fmla="*/ 57 w 253"/>
                <a:gd name="T33" fmla="*/ 57 h 230"/>
                <a:gd name="T34" fmla="*/ 49 w 253"/>
                <a:gd name="T35" fmla="*/ 61 h 230"/>
                <a:gd name="T36" fmla="*/ 11 w 253"/>
                <a:gd name="T37" fmla="*/ 105 h 230"/>
                <a:gd name="T38" fmla="*/ 11 w 253"/>
                <a:gd name="T39" fmla="*/ 11 h 230"/>
                <a:gd name="T40" fmla="*/ 241 w 253"/>
                <a:gd name="T41" fmla="*/ 11 h 230"/>
                <a:gd name="T42" fmla="*/ 11 w 253"/>
                <a:gd name="T43" fmla="*/ 122 h 230"/>
                <a:gd name="T44" fmla="*/ 57 w 253"/>
                <a:gd name="T45" fmla="*/ 69 h 230"/>
                <a:gd name="T46" fmla="*/ 150 w 253"/>
                <a:gd name="T47" fmla="*/ 174 h 230"/>
                <a:gd name="T48" fmla="*/ 157 w 253"/>
                <a:gd name="T49" fmla="*/ 182 h 230"/>
                <a:gd name="T50" fmla="*/ 189 w 253"/>
                <a:gd name="T51" fmla="*/ 219 h 230"/>
                <a:gd name="T52" fmla="*/ 11 w 253"/>
                <a:gd name="T53" fmla="*/ 219 h 230"/>
                <a:gd name="T54" fmla="*/ 11 w 253"/>
                <a:gd name="T55" fmla="*/ 122 h 230"/>
                <a:gd name="T56" fmla="*/ 204 w 253"/>
                <a:gd name="T57" fmla="*/ 219 h 230"/>
                <a:gd name="T58" fmla="*/ 165 w 253"/>
                <a:gd name="T59" fmla="*/ 173 h 230"/>
                <a:gd name="T60" fmla="*/ 195 w 253"/>
                <a:gd name="T61" fmla="*/ 138 h 230"/>
                <a:gd name="T62" fmla="*/ 241 w 253"/>
                <a:gd name="T63" fmla="*/ 188 h 230"/>
                <a:gd name="T64" fmla="*/ 241 w 253"/>
                <a:gd name="T65" fmla="*/ 219 h 230"/>
                <a:gd name="T66" fmla="*/ 204 w 253"/>
                <a:gd name="T67" fmla="*/ 21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3" h="230">
                  <a:moveTo>
                    <a:pt x="24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5"/>
                    <a:pt x="5" y="230"/>
                    <a:pt x="11" y="230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8" y="230"/>
                    <a:pt x="253" y="225"/>
                    <a:pt x="253" y="219"/>
                  </a:cubicBezTo>
                  <a:cubicBezTo>
                    <a:pt x="253" y="11"/>
                    <a:pt x="253" y="11"/>
                    <a:pt x="253" y="11"/>
                  </a:cubicBezTo>
                  <a:cubicBezTo>
                    <a:pt x="253" y="5"/>
                    <a:pt x="248" y="0"/>
                    <a:pt x="241" y="0"/>
                  </a:cubicBezTo>
                  <a:close/>
                  <a:moveTo>
                    <a:pt x="241" y="11"/>
                  </a:moveTo>
                  <a:cubicBezTo>
                    <a:pt x="241" y="171"/>
                    <a:pt x="241" y="171"/>
                    <a:pt x="241" y="171"/>
                  </a:cubicBezTo>
                  <a:cubicBezTo>
                    <a:pt x="204" y="130"/>
                    <a:pt x="204" y="130"/>
                    <a:pt x="204" y="130"/>
                  </a:cubicBezTo>
                  <a:cubicBezTo>
                    <a:pt x="202" y="128"/>
                    <a:pt x="199" y="127"/>
                    <a:pt x="195" y="127"/>
                  </a:cubicBezTo>
                  <a:cubicBezTo>
                    <a:pt x="192" y="127"/>
                    <a:pt x="189" y="128"/>
                    <a:pt x="187" y="130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4" y="59"/>
                    <a:pt x="61" y="57"/>
                    <a:pt x="57" y="57"/>
                  </a:cubicBezTo>
                  <a:cubicBezTo>
                    <a:pt x="54" y="57"/>
                    <a:pt x="51" y="59"/>
                    <a:pt x="49" y="61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1" y="11"/>
                    <a:pt x="11" y="11"/>
                    <a:pt x="11" y="11"/>
                  </a:cubicBezTo>
                  <a:lnTo>
                    <a:pt x="241" y="11"/>
                  </a:lnTo>
                  <a:close/>
                  <a:moveTo>
                    <a:pt x="11" y="122"/>
                  </a:moveTo>
                  <a:cubicBezTo>
                    <a:pt x="57" y="69"/>
                    <a:pt x="57" y="69"/>
                    <a:pt x="57" y="69"/>
                  </a:cubicBezTo>
                  <a:cubicBezTo>
                    <a:pt x="150" y="174"/>
                    <a:pt x="150" y="174"/>
                    <a:pt x="150" y="174"/>
                  </a:cubicBezTo>
                  <a:cubicBezTo>
                    <a:pt x="157" y="182"/>
                    <a:pt x="157" y="182"/>
                    <a:pt x="157" y="182"/>
                  </a:cubicBezTo>
                  <a:cubicBezTo>
                    <a:pt x="189" y="219"/>
                    <a:pt x="189" y="219"/>
                    <a:pt x="189" y="219"/>
                  </a:cubicBezTo>
                  <a:cubicBezTo>
                    <a:pt x="11" y="219"/>
                    <a:pt x="11" y="219"/>
                    <a:pt x="11" y="219"/>
                  </a:cubicBezTo>
                  <a:lnTo>
                    <a:pt x="11" y="122"/>
                  </a:lnTo>
                  <a:close/>
                  <a:moveTo>
                    <a:pt x="204" y="219"/>
                  </a:moveTo>
                  <a:cubicBezTo>
                    <a:pt x="165" y="173"/>
                    <a:pt x="165" y="173"/>
                    <a:pt x="165" y="173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241" y="219"/>
                    <a:pt x="241" y="219"/>
                    <a:pt x="241" y="219"/>
                  </a:cubicBezTo>
                  <a:lnTo>
                    <a:pt x="204" y="2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2" name="Freeform 7"/>
            <p:cNvSpPr>
              <a:spLocks noEditPoints="1"/>
            </p:cNvSpPr>
            <p:nvPr/>
          </p:nvSpPr>
          <p:spPr bwMode="auto">
            <a:xfrm>
              <a:off x="9032875" y="11272838"/>
              <a:ext cx="258763" cy="263525"/>
            </a:xfrm>
            <a:custGeom>
              <a:avLst/>
              <a:gdLst>
                <a:gd name="T0" fmla="*/ 34 w 69"/>
                <a:gd name="T1" fmla="*/ 70 h 70"/>
                <a:gd name="T2" fmla="*/ 69 w 69"/>
                <a:gd name="T3" fmla="*/ 35 h 70"/>
                <a:gd name="T4" fmla="*/ 34 w 69"/>
                <a:gd name="T5" fmla="*/ 0 h 70"/>
                <a:gd name="T6" fmla="*/ 0 w 69"/>
                <a:gd name="T7" fmla="*/ 35 h 70"/>
                <a:gd name="T8" fmla="*/ 34 w 69"/>
                <a:gd name="T9" fmla="*/ 70 h 70"/>
                <a:gd name="T10" fmla="*/ 34 w 69"/>
                <a:gd name="T11" fmla="*/ 12 h 70"/>
                <a:gd name="T12" fmla="*/ 57 w 69"/>
                <a:gd name="T13" fmla="*/ 35 h 70"/>
                <a:gd name="T14" fmla="*/ 34 w 69"/>
                <a:gd name="T15" fmla="*/ 58 h 70"/>
                <a:gd name="T16" fmla="*/ 11 w 69"/>
                <a:gd name="T17" fmla="*/ 35 h 70"/>
                <a:gd name="T18" fmla="*/ 34 w 69"/>
                <a:gd name="T19" fmla="*/ 1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70">
                  <a:moveTo>
                    <a:pt x="34" y="70"/>
                  </a:moveTo>
                  <a:cubicBezTo>
                    <a:pt x="53" y="70"/>
                    <a:pt x="69" y="54"/>
                    <a:pt x="69" y="35"/>
                  </a:cubicBezTo>
                  <a:cubicBezTo>
                    <a:pt x="69" y="16"/>
                    <a:pt x="53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54"/>
                    <a:pt x="15" y="70"/>
                    <a:pt x="34" y="70"/>
                  </a:cubicBezTo>
                  <a:close/>
                  <a:moveTo>
                    <a:pt x="34" y="12"/>
                  </a:moveTo>
                  <a:cubicBezTo>
                    <a:pt x="47" y="12"/>
                    <a:pt x="57" y="22"/>
                    <a:pt x="57" y="35"/>
                  </a:cubicBezTo>
                  <a:cubicBezTo>
                    <a:pt x="57" y="48"/>
                    <a:pt x="47" y="58"/>
                    <a:pt x="34" y="58"/>
                  </a:cubicBezTo>
                  <a:cubicBezTo>
                    <a:pt x="22" y="58"/>
                    <a:pt x="11" y="48"/>
                    <a:pt x="11" y="35"/>
                  </a:cubicBezTo>
                  <a:cubicBezTo>
                    <a:pt x="11" y="22"/>
                    <a:pt x="22" y="12"/>
                    <a:pt x="3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2" name="Group 93"/>
          <p:cNvGrpSpPr/>
          <p:nvPr/>
        </p:nvGrpSpPr>
        <p:grpSpPr>
          <a:xfrm>
            <a:off x="2421420" y="4679962"/>
            <a:ext cx="422173" cy="356663"/>
            <a:chOff x="13828713" y="2805113"/>
            <a:chExt cx="1381125" cy="1166812"/>
          </a:xfrm>
          <a:solidFill>
            <a:sysClr val="window" lastClr="FFFFFF"/>
          </a:solidFill>
        </p:grpSpPr>
        <p:sp>
          <p:nvSpPr>
            <p:cNvPr id="213" name="Freeform 10"/>
            <p:cNvSpPr>
              <a:spLocks noEditPoints="1"/>
            </p:cNvSpPr>
            <p:nvPr/>
          </p:nvSpPr>
          <p:spPr bwMode="auto">
            <a:xfrm>
              <a:off x="14173200" y="3109913"/>
              <a:ext cx="690563" cy="690562"/>
            </a:xfrm>
            <a:custGeom>
              <a:avLst/>
              <a:gdLst>
                <a:gd name="T0" fmla="*/ 92 w 184"/>
                <a:gd name="T1" fmla="*/ 0 h 184"/>
                <a:gd name="T2" fmla="*/ 0 w 184"/>
                <a:gd name="T3" fmla="*/ 92 h 184"/>
                <a:gd name="T4" fmla="*/ 92 w 184"/>
                <a:gd name="T5" fmla="*/ 184 h 184"/>
                <a:gd name="T6" fmla="*/ 184 w 184"/>
                <a:gd name="T7" fmla="*/ 92 h 184"/>
                <a:gd name="T8" fmla="*/ 92 w 184"/>
                <a:gd name="T9" fmla="*/ 0 h 184"/>
                <a:gd name="T10" fmla="*/ 144 w 184"/>
                <a:gd name="T11" fmla="*/ 137 h 184"/>
                <a:gd name="T12" fmla="*/ 47 w 184"/>
                <a:gd name="T13" fmla="*/ 144 h 184"/>
                <a:gd name="T14" fmla="*/ 39 w 184"/>
                <a:gd name="T15" fmla="*/ 47 h 184"/>
                <a:gd name="T16" fmla="*/ 137 w 184"/>
                <a:gd name="T17" fmla="*/ 39 h 184"/>
                <a:gd name="T18" fmla="*/ 144 w 184"/>
                <a:gd name="T19" fmla="*/ 13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184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3"/>
                    <a:pt x="41" y="184"/>
                    <a:pt x="92" y="184"/>
                  </a:cubicBezTo>
                  <a:cubicBezTo>
                    <a:pt x="143" y="184"/>
                    <a:pt x="184" y="143"/>
                    <a:pt x="184" y="92"/>
                  </a:cubicBezTo>
                  <a:cubicBezTo>
                    <a:pt x="184" y="41"/>
                    <a:pt x="143" y="0"/>
                    <a:pt x="92" y="0"/>
                  </a:cubicBezTo>
                  <a:close/>
                  <a:moveTo>
                    <a:pt x="144" y="137"/>
                  </a:moveTo>
                  <a:cubicBezTo>
                    <a:pt x="119" y="166"/>
                    <a:pt x="76" y="169"/>
                    <a:pt x="47" y="144"/>
                  </a:cubicBezTo>
                  <a:cubicBezTo>
                    <a:pt x="18" y="120"/>
                    <a:pt x="15" y="76"/>
                    <a:pt x="39" y="47"/>
                  </a:cubicBezTo>
                  <a:cubicBezTo>
                    <a:pt x="64" y="18"/>
                    <a:pt x="108" y="15"/>
                    <a:pt x="137" y="39"/>
                  </a:cubicBezTo>
                  <a:cubicBezTo>
                    <a:pt x="166" y="64"/>
                    <a:pt x="169" y="108"/>
                    <a:pt x="14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4" name="Freeform 11"/>
            <p:cNvSpPr>
              <a:spLocks/>
            </p:cNvSpPr>
            <p:nvPr/>
          </p:nvSpPr>
          <p:spPr bwMode="auto">
            <a:xfrm>
              <a:off x="14346238" y="3281363"/>
              <a:ext cx="195263" cy="195262"/>
            </a:xfrm>
            <a:custGeom>
              <a:avLst/>
              <a:gdLst>
                <a:gd name="T0" fmla="*/ 46 w 52"/>
                <a:gd name="T1" fmla="*/ 0 h 52"/>
                <a:gd name="T2" fmla="*/ 0 w 52"/>
                <a:gd name="T3" fmla="*/ 46 h 52"/>
                <a:gd name="T4" fmla="*/ 0 w 52"/>
                <a:gd name="T5" fmla="*/ 46 h 52"/>
                <a:gd name="T6" fmla="*/ 6 w 52"/>
                <a:gd name="T7" fmla="*/ 52 h 52"/>
                <a:gd name="T8" fmla="*/ 11 w 52"/>
                <a:gd name="T9" fmla="*/ 46 h 52"/>
                <a:gd name="T10" fmla="*/ 11 w 52"/>
                <a:gd name="T11" fmla="*/ 46 h 52"/>
                <a:gd name="T12" fmla="*/ 46 w 52"/>
                <a:gd name="T13" fmla="*/ 11 h 52"/>
                <a:gd name="T14" fmla="*/ 52 w 52"/>
                <a:gd name="T15" fmla="*/ 6 h 52"/>
                <a:gd name="T16" fmla="*/ 46 w 52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52">
                  <a:moveTo>
                    <a:pt x="46" y="0"/>
                  </a:moveTo>
                  <a:cubicBezTo>
                    <a:pt x="20" y="0"/>
                    <a:pt x="0" y="20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9"/>
                    <a:pt x="2" y="52"/>
                    <a:pt x="6" y="52"/>
                  </a:cubicBezTo>
                  <a:cubicBezTo>
                    <a:pt x="9" y="52"/>
                    <a:pt x="11" y="49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27"/>
                    <a:pt x="27" y="11"/>
                    <a:pt x="46" y="11"/>
                  </a:cubicBezTo>
                  <a:cubicBezTo>
                    <a:pt x="49" y="11"/>
                    <a:pt x="52" y="9"/>
                    <a:pt x="52" y="6"/>
                  </a:cubicBezTo>
                  <a:cubicBezTo>
                    <a:pt x="52" y="2"/>
                    <a:pt x="49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5" name="Freeform 12"/>
            <p:cNvSpPr>
              <a:spLocks noEditPoints="1"/>
            </p:cNvSpPr>
            <p:nvPr/>
          </p:nvSpPr>
          <p:spPr bwMode="auto">
            <a:xfrm>
              <a:off x="13828713" y="2805113"/>
              <a:ext cx="1381125" cy="1166812"/>
            </a:xfrm>
            <a:custGeom>
              <a:avLst/>
              <a:gdLst>
                <a:gd name="T0" fmla="*/ 339 w 368"/>
                <a:gd name="T1" fmla="*/ 70 h 311"/>
                <a:gd name="T2" fmla="*/ 289 w 368"/>
                <a:gd name="T3" fmla="*/ 61 h 311"/>
                <a:gd name="T4" fmla="*/ 273 w 368"/>
                <a:gd name="T5" fmla="*/ 22 h 311"/>
                <a:gd name="T6" fmla="*/ 241 w 368"/>
                <a:gd name="T7" fmla="*/ 0 h 311"/>
                <a:gd name="T8" fmla="*/ 126 w 368"/>
                <a:gd name="T9" fmla="*/ 0 h 311"/>
                <a:gd name="T10" fmla="*/ 94 w 368"/>
                <a:gd name="T11" fmla="*/ 22 h 311"/>
                <a:gd name="T12" fmla="*/ 78 w 368"/>
                <a:gd name="T13" fmla="*/ 61 h 311"/>
                <a:gd name="T14" fmla="*/ 29 w 368"/>
                <a:gd name="T15" fmla="*/ 70 h 311"/>
                <a:gd name="T16" fmla="*/ 0 w 368"/>
                <a:gd name="T17" fmla="*/ 104 h 311"/>
                <a:gd name="T18" fmla="*/ 0 w 368"/>
                <a:gd name="T19" fmla="*/ 277 h 311"/>
                <a:gd name="T20" fmla="*/ 34 w 368"/>
                <a:gd name="T21" fmla="*/ 311 h 311"/>
                <a:gd name="T22" fmla="*/ 333 w 368"/>
                <a:gd name="T23" fmla="*/ 311 h 311"/>
                <a:gd name="T24" fmla="*/ 368 w 368"/>
                <a:gd name="T25" fmla="*/ 277 h 311"/>
                <a:gd name="T26" fmla="*/ 368 w 368"/>
                <a:gd name="T27" fmla="*/ 104 h 311"/>
                <a:gd name="T28" fmla="*/ 339 w 368"/>
                <a:gd name="T29" fmla="*/ 70 h 311"/>
                <a:gd name="T30" fmla="*/ 345 w 368"/>
                <a:gd name="T31" fmla="*/ 277 h 311"/>
                <a:gd name="T32" fmla="*/ 333 w 368"/>
                <a:gd name="T33" fmla="*/ 288 h 311"/>
                <a:gd name="T34" fmla="*/ 34 w 368"/>
                <a:gd name="T35" fmla="*/ 288 h 311"/>
                <a:gd name="T36" fmla="*/ 23 w 368"/>
                <a:gd name="T37" fmla="*/ 277 h 311"/>
                <a:gd name="T38" fmla="*/ 23 w 368"/>
                <a:gd name="T39" fmla="*/ 104 h 311"/>
                <a:gd name="T40" fmla="*/ 32 w 368"/>
                <a:gd name="T41" fmla="*/ 92 h 311"/>
                <a:gd name="T42" fmla="*/ 95 w 368"/>
                <a:gd name="T43" fmla="*/ 82 h 311"/>
                <a:gd name="T44" fmla="*/ 116 w 368"/>
                <a:gd name="T45" fmla="*/ 31 h 311"/>
                <a:gd name="T46" fmla="*/ 126 w 368"/>
                <a:gd name="T47" fmla="*/ 23 h 311"/>
                <a:gd name="T48" fmla="*/ 241 w 368"/>
                <a:gd name="T49" fmla="*/ 23 h 311"/>
                <a:gd name="T50" fmla="*/ 252 w 368"/>
                <a:gd name="T51" fmla="*/ 31 h 311"/>
                <a:gd name="T52" fmla="*/ 273 w 368"/>
                <a:gd name="T53" fmla="*/ 82 h 311"/>
                <a:gd name="T54" fmla="*/ 335 w 368"/>
                <a:gd name="T55" fmla="*/ 92 h 311"/>
                <a:gd name="T56" fmla="*/ 345 w 368"/>
                <a:gd name="T57" fmla="*/ 104 h 311"/>
                <a:gd name="T58" fmla="*/ 345 w 368"/>
                <a:gd name="T59" fmla="*/ 27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8" h="311">
                  <a:moveTo>
                    <a:pt x="339" y="70"/>
                  </a:moveTo>
                  <a:cubicBezTo>
                    <a:pt x="289" y="61"/>
                    <a:pt x="289" y="61"/>
                    <a:pt x="289" y="61"/>
                  </a:cubicBezTo>
                  <a:cubicBezTo>
                    <a:pt x="273" y="22"/>
                    <a:pt x="273" y="22"/>
                    <a:pt x="273" y="22"/>
                  </a:cubicBezTo>
                  <a:cubicBezTo>
                    <a:pt x="268" y="9"/>
                    <a:pt x="256" y="0"/>
                    <a:pt x="241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12" y="0"/>
                    <a:pt x="99" y="9"/>
                    <a:pt x="94" y="22"/>
                  </a:cubicBezTo>
                  <a:cubicBezTo>
                    <a:pt x="78" y="61"/>
                    <a:pt x="78" y="61"/>
                    <a:pt x="78" y="61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12" y="73"/>
                    <a:pt x="0" y="87"/>
                    <a:pt x="0" y="104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296"/>
                    <a:pt x="15" y="311"/>
                    <a:pt x="34" y="311"/>
                  </a:cubicBezTo>
                  <a:cubicBezTo>
                    <a:pt x="333" y="311"/>
                    <a:pt x="333" y="311"/>
                    <a:pt x="333" y="311"/>
                  </a:cubicBezTo>
                  <a:cubicBezTo>
                    <a:pt x="353" y="311"/>
                    <a:pt x="368" y="296"/>
                    <a:pt x="368" y="277"/>
                  </a:cubicBezTo>
                  <a:cubicBezTo>
                    <a:pt x="368" y="104"/>
                    <a:pt x="368" y="104"/>
                    <a:pt x="368" y="104"/>
                  </a:cubicBezTo>
                  <a:cubicBezTo>
                    <a:pt x="368" y="87"/>
                    <a:pt x="356" y="73"/>
                    <a:pt x="339" y="70"/>
                  </a:cubicBezTo>
                  <a:close/>
                  <a:moveTo>
                    <a:pt x="345" y="277"/>
                  </a:moveTo>
                  <a:cubicBezTo>
                    <a:pt x="345" y="283"/>
                    <a:pt x="340" y="288"/>
                    <a:pt x="333" y="288"/>
                  </a:cubicBezTo>
                  <a:cubicBezTo>
                    <a:pt x="34" y="288"/>
                    <a:pt x="34" y="288"/>
                    <a:pt x="34" y="288"/>
                  </a:cubicBezTo>
                  <a:cubicBezTo>
                    <a:pt x="28" y="288"/>
                    <a:pt x="23" y="283"/>
                    <a:pt x="23" y="27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23" y="98"/>
                    <a:pt x="27" y="93"/>
                    <a:pt x="32" y="92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116" y="31"/>
                    <a:pt x="116" y="31"/>
                    <a:pt x="116" y="31"/>
                  </a:cubicBezTo>
                  <a:cubicBezTo>
                    <a:pt x="117" y="26"/>
                    <a:pt x="122" y="23"/>
                    <a:pt x="126" y="23"/>
                  </a:cubicBezTo>
                  <a:cubicBezTo>
                    <a:pt x="241" y="23"/>
                    <a:pt x="241" y="23"/>
                    <a:pt x="241" y="23"/>
                  </a:cubicBezTo>
                  <a:cubicBezTo>
                    <a:pt x="246" y="23"/>
                    <a:pt x="250" y="26"/>
                    <a:pt x="252" y="31"/>
                  </a:cubicBezTo>
                  <a:cubicBezTo>
                    <a:pt x="273" y="82"/>
                    <a:pt x="273" y="82"/>
                    <a:pt x="273" y="82"/>
                  </a:cubicBezTo>
                  <a:cubicBezTo>
                    <a:pt x="335" y="92"/>
                    <a:pt x="335" y="92"/>
                    <a:pt x="335" y="92"/>
                  </a:cubicBezTo>
                  <a:cubicBezTo>
                    <a:pt x="341" y="93"/>
                    <a:pt x="345" y="98"/>
                    <a:pt x="345" y="104"/>
                  </a:cubicBezTo>
                  <a:lnTo>
                    <a:pt x="345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7" name="Group 97"/>
          <p:cNvGrpSpPr/>
          <p:nvPr/>
        </p:nvGrpSpPr>
        <p:grpSpPr>
          <a:xfrm>
            <a:off x="5783418" y="4688481"/>
            <a:ext cx="447407" cy="385293"/>
            <a:chOff x="2727325" y="-39687"/>
            <a:chExt cx="1463675" cy="1260475"/>
          </a:xfrm>
          <a:solidFill>
            <a:sysClr val="window" lastClr="FFFFFF"/>
          </a:solidFill>
        </p:grpSpPr>
        <p:sp>
          <p:nvSpPr>
            <p:cNvPr id="218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0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1" name="Freeform 22"/>
          <p:cNvSpPr>
            <a:spLocks noEditPoints="1"/>
          </p:cNvSpPr>
          <p:nvPr/>
        </p:nvSpPr>
        <p:spPr bwMode="auto">
          <a:xfrm>
            <a:off x="2448825" y="2678478"/>
            <a:ext cx="422173" cy="304256"/>
          </a:xfrm>
          <a:custGeom>
            <a:avLst/>
            <a:gdLst>
              <a:gd name="T0" fmla="*/ 298 w 368"/>
              <a:gd name="T1" fmla="*/ 94 h 265"/>
              <a:gd name="T2" fmla="*/ 196 w 368"/>
              <a:gd name="T3" fmla="*/ 0 h 265"/>
              <a:gd name="T4" fmla="*/ 102 w 368"/>
              <a:gd name="T5" fmla="*/ 60 h 265"/>
              <a:gd name="T6" fmla="*/ 86 w 368"/>
              <a:gd name="T7" fmla="*/ 58 h 265"/>
              <a:gd name="T8" fmla="*/ 35 w 368"/>
              <a:gd name="T9" fmla="*/ 109 h 265"/>
              <a:gd name="T10" fmla="*/ 37 w 368"/>
              <a:gd name="T11" fmla="*/ 126 h 265"/>
              <a:gd name="T12" fmla="*/ 0 w 368"/>
              <a:gd name="T13" fmla="*/ 190 h 265"/>
              <a:gd name="T14" fmla="*/ 75 w 368"/>
              <a:gd name="T15" fmla="*/ 265 h 265"/>
              <a:gd name="T16" fmla="*/ 75 w 368"/>
              <a:gd name="T17" fmla="*/ 265 h 265"/>
              <a:gd name="T18" fmla="*/ 282 w 368"/>
              <a:gd name="T19" fmla="*/ 265 h 265"/>
              <a:gd name="T20" fmla="*/ 282 w 368"/>
              <a:gd name="T21" fmla="*/ 265 h 265"/>
              <a:gd name="T22" fmla="*/ 368 w 368"/>
              <a:gd name="T23" fmla="*/ 178 h 265"/>
              <a:gd name="T24" fmla="*/ 298 w 368"/>
              <a:gd name="T25" fmla="*/ 94 h 265"/>
              <a:gd name="T26" fmla="*/ 282 w 368"/>
              <a:gd name="T27" fmla="*/ 242 h 265"/>
              <a:gd name="T28" fmla="*/ 282 w 368"/>
              <a:gd name="T29" fmla="*/ 242 h 265"/>
              <a:gd name="T30" fmla="*/ 75 w 368"/>
              <a:gd name="T31" fmla="*/ 242 h 265"/>
              <a:gd name="T32" fmla="*/ 23 w 368"/>
              <a:gd name="T33" fmla="*/ 190 h 265"/>
              <a:gd name="T34" fmla="*/ 49 w 368"/>
              <a:gd name="T35" fmla="*/ 145 h 265"/>
              <a:gd name="T36" fmla="*/ 59 w 368"/>
              <a:gd name="T37" fmla="*/ 118 h 265"/>
              <a:gd name="T38" fmla="*/ 58 w 368"/>
              <a:gd name="T39" fmla="*/ 109 h 265"/>
              <a:gd name="T40" fmla="*/ 86 w 368"/>
              <a:gd name="T41" fmla="*/ 81 h 265"/>
              <a:gd name="T42" fmla="*/ 102 w 368"/>
              <a:gd name="T43" fmla="*/ 83 h 265"/>
              <a:gd name="T44" fmla="*/ 123 w 368"/>
              <a:gd name="T45" fmla="*/ 70 h 265"/>
              <a:gd name="T46" fmla="*/ 196 w 368"/>
              <a:gd name="T47" fmla="*/ 23 h 265"/>
              <a:gd name="T48" fmla="*/ 275 w 368"/>
              <a:gd name="T49" fmla="*/ 96 h 265"/>
              <a:gd name="T50" fmla="*/ 294 w 368"/>
              <a:gd name="T51" fmla="*/ 116 h 265"/>
              <a:gd name="T52" fmla="*/ 345 w 368"/>
              <a:gd name="T53" fmla="*/ 178 h 265"/>
              <a:gd name="T54" fmla="*/ 282 w 368"/>
              <a:gd name="T55" fmla="*/ 242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8" h="265">
                <a:moveTo>
                  <a:pt x="298" y="94"/>
                </a:moveTo>
                <a:cubicBezTo>
                  <a:pt x="293" y="41"/>
                  <a:pt x="250" y="0"/>
                  <a:pt x="196" y="0"/>
                </a:cubicBezTo>
                <a:cubicBezTo>
                  <a:pt x="154" y="0"/>
                  <a:pt x="118" y="25"/>
                  <a:pt x="102" y="60"/>
                </a:cubicBezTo>
                <a:cubicBezTo>
                  <a:pt x="97" y="59"/>
                  <a:pt x="92" y="58"/>
                  <a:pt x="86" y="58"/>
                </a:cubicBezTo>
                <a:cubicBezTo>
                  <a:pt x="58" y="58"/>
                  <a:pt x="35" y="81"/>
                  <a:pt x="35" y="109"/>
                </a:cubicBezTo>
                <a:cubicBezTo>
                  <a:pt x="35" y="115"/>
                  <a:pt x="36" y="120"/>
                  <a:pt x="37" y="126"/>
                </a:cubicBezTo>
                <a:cubicBezTo>
                  <a:pt x="15" y="139"/>
                  <a:pt x="0" y="162"/>
                  <a:pt x="0" y="190"/>
                </a:cubicBezTo>
                <a:cubicBezTo>
                  <a:pt x="0" y="231"/>
                  <a:pt x="34" y="265"/>
                  <a:pt x="75" y="265"/>
                </a:cubicBezTo>
                <a:cubicBezTo>
                  <a:pt x="75" y="265"/>
                  <a:pt x="75" y="265"/>
                  <a:pt x="75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282" y="265"/>
                  <a:pt x="282" y="265"/>
                  <a:pt x="282" y="265"/>
                </a:cubicBezTo>
                <a:cubicBezTo>
                  <a:pt x="330" y="265"/>
                  <a:pt x="368" y="226"/>
                  <a:pt x="368" y="178"/>
                </a:cubicBezTo>
                <a:cubicBezTo>
                  <a:pt x="368" y="136"/>
                  <a:pt x="338" y="101"/>
                  <a:pt x="298" y="94"/>
                </a:cubicBezTo>
                <a:close/>
                <a:moveTo>
                  <a:pt x="282" y="242"/>
                </a:moveTo>
                <a:cubicBezTo>
                  <a:pt x="282" y="242"/>
                  <a:pt x="282" y="242"/>
                  <a:pt x="282" y="242"/>
                </a:cubicBezTo>
                <a:cubicBezTo>
                  <a:pt x="75" y="242"/>
                  <a:pt x="75" y="242"/>
                  <a:pt x="75" y="242"/>
                </a:cubicBezTo>
                <a:cubicBezTo>
                  <a:pt x="46" y="242"/>
                  <a:pt x="23" y="219"/>
                  <a:pt x="23" y="190"/>
                </a:cubicBezTo>
                <a:cubicBezTo>
                  <a:pt x="23" y="172"/>
                  <a:pt x="33" y="155"/>
                  <a:pt x="49" y="145"/>
                </a:cubicBezTo>
                <a:cubicBezTo>
                  <a:pt x="65" y="136"/>
                  <a:pt x="66" y="135"/>
                  <a:pt x="59" y="118"/>
                </a:cubicBezTo>
                <a:cubicBezTo>
                  <a:pt x="58" y="115"/>
                  <a:pt x="58" y="112"/>
                  <a:pt x="58" y="109"/>
                </a:cubicBezTo>
                <a:cubicBezTo>
                  <a:pt x="58" y="94"/>
                  <a:pt x="70" y="81"/>
                  <a:pt x="86" y="81"/>
                </a:cubicBezTo>
                <a:cubicBezTo>
                  <a:pt x="86" y="81"/>
                  <a:pt x="94" y="80"/>
                  <a:pt x="102" y="83"/>
                </a:cubicBezTo>
                <a:cubicBezTo>
                  <a:pt x="115" y="89"/>
                  <a:pt x="117" y="83"/>
                  <a:pt x="123" y="70"/>
                </a:cubicBezTo>
                <a:cubicBezTo>
                  <a:pt x="136" y="41"/>
                  <a:pt x="165" y="23"/>
                  <a:pt x="196" y="23"/>
                </a:cubicBezTo>
                <a:cubicBezTo>
                  <a:pt x="237" y="23"/>
                  <a:pt x="271" y="54"/>
                  <a:pt x="275" y="96"/>
                </a:cubicBezTo>
                <a:cubicBezTo>
                  <a:pt x="277" y="112"/>
                  <a:pt x="277" y="112"/>
                  <a:pt x="294" y="116"/>
                </a:cubicBezTo>
                <a:cubicBezTo>
                  <a:pt x="324" y="122"/>
                  <a:pt x="345" y="148"/>
                  <a:pt x="345" y="178"/>
                </a:cubicBezTo>
                <a:cubicBezTo>
                  <a:pt x="345" y="213"/>
                  <a:pt x="317" y="242"/>
                  <a:pt x="282" y="24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3" name="TextBox 61"/>
          <p:cNvSpPr txBox="1"/>
          <p:nvPr/>
        </p:nvSpPr>
        <p:spPr>
          <a:xfrm>
            <a:off x="1539112" y="5382553"/>
            <a:ext cx="20810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Bezpečnosť údajov</a:t>
            </a:r>
            <a:endParaRPr lang="id-ID" sz="1600" b="1" dirty="0">
              <a:solidFill>
                <a:prstClr val="black">
                  <a:lumMod val="50000"/>
                  <a:lumOff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759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Úvodný pohľad</a:t>
            </a:r>
            <a:endParaRPr lang="en-US" dirty="0"/>
          </a:p>
        </p:txBody>
      </p:sp>
      <p:sp>
        <p:nvSpPr>
          <p:cNvPr id="50" name="TextBox 8"/>
          <p:cNvSpPr txBox="1"/>
          <p:nvPr/>
        </p:nvSpPr>
        <p:spPr>
          <a:xfrm>
            <a:off x="971119" y="4718993"/>
            <a:ext cx="219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Referenčné údaje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9"/>
          <p:cNvSpPr txBox="1"/>
          <p:nvPr/>
        </p:nvSpPr>
        <p:spPr>
          <a:xfrm>
            <a:off x="3314846" y="4716070"/>
            <a:ext cx="23626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Osobné údaje</a:t>
            </a:r>
          </a:p>
          <a:p>
            <a:pPr algn="ctr"/>
            <a:r>
              <a:rPr lang="sk-SK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(všetky parametre, ktoré sa o subjekte evidujú a so subjektom súvisia)</a:t>
            </a:r>
            <a:endParaRPr lang="id-ID" sz="1200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10"/>
          <p:cNvSpPr txBox="1"/>
          <p:nvPr/>
        </p:nvSpPr>
        <p:spPr>
          <a:xfrm>
            <a:off x="5925461" y="4718993"/>
            <a:ext cx="210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Analytické údaje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11"/>
          <p:cNvSpPr txBox="1"/>
          <p:nvPr/>
        </p:nvSpPr>
        <p:spPr>
          <a:xfrm>
            <a:off x="9271085" y="4718993"/>
            <a:ext cx="1972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k-SK" b="1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Otvorené údaje</a:t>
            </a:r>
            <a:endParaRPr lang="id-ID" b="1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Rectangle 21"/>
          <p:cNvSpPr/>
          <p:nvPr/>
        </p:nvSpPr>
        <p:spPr>
          <a:xfrm>
            <a:off x="986541" y="5088325"/>
            <a:ext cx="21673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Procesy</a:t>
            </a:r>
            <a:r>
              <a:rPr kumimoji="0" lang="sk-SK" sz="12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pre zverejňovanie referenčných údajov, aby bolo možné implementovať princíp </a:t>
            </a:r>
            <a:r>
              <a:rPr kumimoji="0" lang="sk-SK" sz="1200" b="1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„jeden krát a dosť“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5" name="Rectangle 22"/>
          <p:cNvSpPr/>
          <p:nvPr/>
        </p:nvSpPr>
        <p:spPr>
          <a:xfrm>
            <a:off x="3323892" y="5601089"/>
            <a:ext cx="24487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Služba</a:t>
            </a:r>
            <a:r>
              <a:rPr kumimoji="0" lang="sk-SK" sz="12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sk-SK" sz="1200" b="1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„Moje dáta“ </a:t>
            </a:r>
            <a:r>
              <a:rPr kumimoji="0" lang="sk-SK" sz="12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sprístupní osobné</a:t>
            </a:r>
            <a:r>
              <a:rPr lang="sk-SK" sz="1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údaje občanom a podnikateľom údaje ktoré o nich eviduje – parametre užívateľa služieb VS</a:t>
            </a:r>
            <a:r>
              <a:rPr kumimoji="0" lang="sk-SK" sz="12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Rectangle 23"/>
          <p:cNvSpPr/>
          <p:nvPr/>
        </p:nvSpPr>
        <p:spPr>
          <a:xfrm>
            <a:off x="5902524" y="5088325"/>
            <a:ext cx="21673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Podpora</a:t>
            </a:r>
            <a:r>
              <a:rPr kumimoji="0" lang="sk-SK" sz="12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kumimoji="0" lang="sk-SK" sz="1200" b="1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lepšieho rozhodovania vo verejnej správe </a:t>
            </a:r>
            <a:r>
              <a:rPr kumimoji="0" lang="sk-SK" sz="12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základe spracovania údajov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Rectangle 24"/>
          <p:cNvSpPr/>
          <p:nvPr/>
        </p:nvSpPr>
        <p:spPr>
          <a:xfrm>
            <a:off x="9180228" y="5088325"/>
            <a:ext cx="21673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Zverejňovanie informácii verejného sektora v otvorenom formáte vhodnom na znovupoužitie</a:t>
            </a:r>
            <a:endParaRPr kumimoji="0" lang="id-ID" sz="12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4" name="Group 72"/>
          <p:cNvGrpSpPr/>
          <p:nvPr/>
        </p:nvGrpSpPr>
        <p:grpSpPr>
          <a:xfrm>
            <a:off x="1307100" y="2053431"/>
            <a:ext cx="1643606" cy="1545995"/>
            <a:chOff x="1627495" y="2469824"/>
            <a:chExt cx="1643606" cy="1545995"/>
          </a:xfrm>
        </p:grpSpPr>
        <p:sp>
          <p:nvSpPr>
            <p:cNvPr id="135" name="Rectangle 27"/>
            <p:cNvSpPr/>
            <p:nvPr/>
          </p:nvSpPr>
          <p:spPr>
            <a:xfrm>
              <a:off x="1627496" y="2469824"/>
              <a:ext cx="1643605" cy="1376313"/>
            </a:xfrm>
            <a:prstGeom prst="rect">
              <a:avLst/>
            </a:prstGeom>
            <a:solidFill>
              <a:srgbClr val="1F608B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6" name="Rectangle 26"/>
            <p:cNvSpPr/>
            <p:nvPr/>
          </p:nvSpPr>
          <p:spPr>
            <a:xfrm>
              <a:off x="1627497" y="2469824"/>
              <a:ext cx="1376313" cy="1376313"/>
            </a:xfrm>
            <a:prstGeom prst="rect">
              <a:avLst/>
            </a:prstGeom>
            <a:solidFill>
              <a:srgbClr val="1F608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7" name="Rectangle 29"/>
            <p:cNvSpPr/>
            <p:nvPr/>
          </p:nvSpPr>
          <p:spPr>
            <a:xfrm>
              <a:off x="1627495" y="2469824"/>
              <a:ext cx="1521058" cy="1545995"/>
            </a:xfrm>
            <a:prstGeom prst="rect">
              <a:avLst/>
            </a:prstGeom>
            <a:solidFill>
              <a:srgbClr val="1F608B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38" name="Group 44"/>
            <p:cNvGrpSpPr/>
            <p:nvPr/>
          </p:nvGrpSpPr>
          <p:grpSpPr>
            <a:xfrm>
              <a:off x="2120947" y="2845435"/>
              <a:ext cx="534153" cy="625090"/>
              <a:chOff x="3175" y="1588"/>
              <a:chExt cx="1035050" cy="1211262"/>
            </a:xfrm>
            <a:solidFill>
              <a:sysClr val="window" lastClr="FFFFFF"/>
            </a:solidFill>
          </p:grpSpPr>
          <p:sp>
            <p:nvSpPr>
              <p:cNvPr id="139" name="Freeform 5"/>
              <p:cNvSpPr>
                <a:spLocks/>
              </p:cNvSpPr>
              <p:nvPr/>
            </p:nvSpPr>
            <p:spPr bwMode="auto">
              <a:xfrm>
                <a:off x="44450" y="1588"/>
                <a:ext cx="993775" cy="954087"/>
              </a:xfrm>
              <a:custGeom>
                <a:avLst/>
                <a:gdLst>
                  <a:gd name="T0" fmla="*/ 242 w 262"/>
                  <a:gd name="T1" fmla="*/ 40 h 252"/>
                  <a:gd name="T2" fmla="*/ 262 w 262"/>
                  <a:gd name="T3" fmla="*/ 20 h 252"/>
                  <a:gd name="T4" fmla="*/ 242 w 262"/>
                  <a:gd name="T5" fmla="*/ 0 h 252"/>
                  <a:gd name="T6" fmla="*/ 222 w 262"/>
                  <a:gd name="T7" fmla="*/ 20 h 252"/>
                  <a:gd name="T8" fmla="*/ 226 w 262"/>
                  <a:gd name="T9" fmla="*/ 31 h 252"/>
                  <a:gd name="T10" fmla="*/ 126 w 262"/>
                  <a:gd name="T11" fmla="*/ 98 h 252"/>
                  <a:gd name="T12" fmla="*/ 36 w 262"/>
                  <a:gd name="T13" fmla="*/ 8 h 252"/>
                  <a:gd name="T14" fmla="*/ 13 w 262"/>
                  <a:gd name="T15" fmla="*/ 3 h 252"/>
                  <a:gd name="T16" fmla="*/ 0 w 262"/>
                  <a:gd name="T17" fmla="*/ 22 h 252"/>
                  <a:gd name="T18" fmla="*/ 67 w 262"/>
                  <a:gd name="T19" fmla="*/ 185 h 252"/>
                  <a:gd name="T20" fmla="*/ 230 w 262"/>
                  <a:gd name="T21" fmla="*/ 252 h 252"/>
                  <a:gd name="T22" fmla="*/ 249 w 262"/>
                  <a:gd name="T23" fmla="*/ 239 h 252"/>
                  <a:gd name="T24" fmla="*/ 244 w 262"/>
                  <a:gd name="T25" fmla="*/ 216 h 252"/>
                  <a:gd name="T26" fmla="*/ 164 w 262"/>
                  <a:gd name="T27" fmla="*/ 136 h 252"/>
                  <a:gd name="T28" fmla="*/ 231 w 262"/>
                  <a:gd name="T29" fmla="*/ 36 h 252"/>
                  <a:gd name="T30" fmla="*/ 242 w 262"/>
                  <a:gd name="T31" fmla="*/ 4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2" h="252">
                    <a:moveTo>
                      <a:pt x="242" y="40"/>
                    </a:moveTo>
                    <a:cubicBezTo>
                      <a:pt x="253" y="40"/>
                      <a:pt x="262" y="31"/>
                      <a:pt x="262" y="20"/>
                    </a:cubicBezTo>
                    <a:cubicBezTo>
                      <a:pt x="262" y="9"/>
                      <a:pt x="253" y="0"/>
                      <a:pt x="242" y="0"/>
                    </a:cubicBezTo>
                    <a:cubicBezTo>
                      <a:pt x="231" y="0"/>
                      <a:pt x="222" y="9"/>
                      <a:pt x="222" y="20"/>
                    </a:cubicBezTo>
                    <a:cubicBezTo>
                      <a:pt x="222" y="24"/>
                      <a:pt x="224" y="28"/>
                      <a:pt x="226" y="31"/>
                    </a:cubicBezTo>
                    <a:cubicBezTo>
                      <a:pt x="126" y="98"/>
                      <a:pt x="126" y="98"/>
                      <a:pt x="126" y="9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0" y="2"/>
                      <a:pt x="21" y="0"/>
                      <a:pt x="13" y="3"/>
                    </a:cubicBezTo>
                    <a:cubicBezTo>
                      <a:pt x="5" y="6"/>
                      <a:pt x="0" y="14"/>
                      <a:pt x="0" y="22"/>
                    </a:cubicBezTo>
                    <a:cubicBezTo>
                      <a:pt x="0" y="82"/>
                      <a:pt x="22" y="141"/>
                      <a:pt x="67" y="185"/>
                    </a:cubicBezTo>
                    <a:cubicBezTo>
                      <a:pt x="111" y="230"/>
                      <a:pt x="170" y="252"/>
                      <a:pt x="230" y="252"/>
                    </a:cubicBezTo>
                    <a:cubicBezTo>
                      <a:pt x="238" y="252"/>
                      <a:pt x="246" y="247"/>
                      <a:pt x="249" y="239"/>
                    </a:cubicBezTo>
                    <a:cubicBezTo>
                      <a:pt x="252" y="231"/>
                      <a:pt x="250" y="222"/>
                      <a:pt x="244" y="216"/>
                    </a:cubicBezTo>
                    <a:cubicBezTo>
                      <a:pt x="164" y="136"/>
                      <a:pt x="164" y="136"/>
                      <a:pt x="164" y="136"/>
                    </a:cubicBezTo>
                    <a:cubicBezTo>
                      <a:pt x="231" y="36"/>
                      <a:pt x="231" y="36"/>
                      <a:pt x="231" y="36"/>
                    </a:cubicBezTo>
                    <a:cubicBezTo>
                      <a:pt x="234" y="38"/>
                      <a:pt x="238" y="40"/>
                      <a:pt x="24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0" name="Freeform 6"/>
              <p:cNvSpPr>
                <a:spLocks/>
              </p:cNvSpPr>
              <p:nvPr/>
            </p:nvSpPr>
            <p:spPr bwMode="auto">
              <a:xfrm>
                <a:off x="3175" y="777875"/>
                <a:ext cx="492125" cy="434975"/>
              </a:xfrm>
              <a:custGeom>
                <a:avLst/>
                <a:gdLst>
                  <a:gd name="T0" fmla="*/ 113 w 130"/>
                  <a:gd name="T1" fmla="*/ 44 h 115"/>
                  <a:gd name="T2" fmla="*/ 108 w 130"/>
                  <a:gd name="T3" fmla="*/ 38 h 115"/>
                  <a:gd name="T4" fmla="*/ 58 w 130"/>
                  <a:gd name="T5" fmla="*/ 0 h 115"/>
                  <a:gd name="T6" fmla="*/ 57 w 130"/>
                  <a:gd name="T7" fmla="*/ 0 h 115"/>
                  <a:gd name="T8" fmla="*/ 57 w 130"/>
                  <a:gd name="T9" fmla="*/ 0 h 115"/>
                  <a:gd name="T10" fmla="*/ 1 w 130"/>
                  <a:gd name="T11" fmla="*/ 100 h 115"/>
                  <a:gd name="T12" fmla="*/ 1 w 130"/>
                  <a:gd name="T13" fmla="*/ 110 h 115"/>
                  <a:gd name="T14" fmla="*/ 10 w 130"/>
                  <a:gd name="T15" fmla="*/ 115 h 115"/>
                  <a:gd name="T16" fmla="*/ 120 w 130"/>
                  <a:gd name="T17" fmla="*/ 115 h 115"/>
                  <a:gd name="T18" fmla="*/ 128 w 130"/>
                  <a:gd name="T19" fmla="*/ 111 h 115"/>
                  <a:gd name="T20" fmla="*/ 129 w 130"/>
                  <a:gd name="T21" fmla="*/ 102 h 115"/>
                  <a:gd name="T22" fmla="*/ 113 w 130"/>
                  <a:gd name="T23" fmla="*/ 44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115">
                    <a:moveTo>
                      <a:pt x="113" y="44"/>
                    </a:moveTo>
                    <a:cubicBezTo>
                      <a:pt x="112" y="42"/>
                      <a:pt x="110" y="39"/>
                      <a:pt x="108" y="38"/>
                    </a:cubicBezTo>
                    <a:cubicBezTo>
                      <a:pt x="90" y="28"/>
                      <a:pt x="73" y="16"/>
                      <a:pt x="58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1" y="100"/>
                      <a:pt x="1" y="100"/>
                      <a:pt x="1" y="100"/>
                    </a:cubicBezTo>
                    <a:cubicBezTo>
                      <a:pt x="0" y="103"/>
                      <a:pt x="0" y="107"/>
                      <a:pt x="1" y="110"/>
                    </a:cubicBezTo>
                    <a:cubicBezTo>
                      <a:pt x="3" y="113"/>
                      <a:pt x="6" y="115"/>
                      <a:pt x="10" y="115"/>
                    </a:cubicBezTo>
                    <a:cubicBezTo>
                      <a:pt x="120" y="115"/>
                      <a:pt x="120" y="115"/>
                      <a:pt x="120" y="115"/>
                    </a:cubicBezTo>
                    <a:cubicBezTo>
                      <a:pt x="123" y="115"/>
                      <a:pt x="126" y="114"/>
                      <a:pt x="128" y="111"/>
                    </a:cubicBezTo>
                    <a:cubicBezTo>
                      <a:pt x="130" y="109"/>
                      <a:pt x="130" y="105"/>
                      <a:pt x="129" y="102"/>
                    </a:cubicBezTo>
                    <a:lnTo>
                      <a:pt x="113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41" name="Group 71"/>
          <p:cNvGrpSpPr/>
          <p:nvPr/>
        </p:nvGrpSpPr>
        <p:grpSpPr>
          <a:xfrm>
            <a:off x="3758069" y="2053431"/>
            <a:ext cx="1643606" cy="1545995"/>
            <a:chOff x="4078464" y="2469824"/>
            <a:chExt cx="1643606" cy="1545995"/>
          </a:xfrm>
        </p:grpSpPr>
        <p:sp>
          <p:nvSpPr>
            <p:cNvPr id="142" name="Rectangle 30"/>
            <p:cNvSpPr/>
            <p:nvPr/>
          </p:nvSpPr>
          <p:spPr>
            <a:xfrm>
              <a:off x="4078465" y="2469824"/>
              <a:ext cx="1643605" cy="1376313"/>
            </a:xfrm>
            <a:prstGeom prst="rect">
              <a:avLst/>
            </a:prstGeom>
            <a:solidFill>
              <a:srgbClr val="2980B9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3" name="Rectangle 32"/>
            <p:cNvSpPr/>
            <p:nvPr/>
          </p:nvSpPr>
          <p:spPr>
            <a:xfrm>
              <a:off x="4078464" y="2469824"/>
              <a:ext cx="1521058" cy="1545995"/>
            </a:xfrm>
            <a:prstGeom prst="rect">
              <a:avLst/>
            </a:prstGeom>
            <a:solidFill>
              <a:srgbClr val="2980B9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4" name="Rectangle 31"/>
            <p:cNvSpPr/>
            <p:nvPr/>
          </p:nvSpPr>
          <p:spPr>
            <a:xfrm>
              <a:off x="4078466" y="2469824"/>
              <a:ext cx="1376313" cy="1376313"/>
            </a:xfrm>
            <a:prstGeom prst="rect">
              <a:avLst/>
            </a:prstGeom>
            <a:solidFill>
              <a:srgbClr val="2980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45" name="Group 53"/>
            <p:cNvGrpSpPr/>
            <p:nvPr/>
          </p:nvGrpSpPr>
          <p:grpSpPr>
            <a:xfrm>
              <a:off x="4439065" y="2906396"/>
              <a:ext cx="655113" cy="451891"/>
              <a:chOff x="4763" y="4763"/>
              <a:chExt cx="1212850" cy="836612"/>
            </a:xfrm>
            <a:solidFill>
              <a:sysClr val="window" lastClr="FFFFFF"/>
            </a:solidFill>
          </p:grpSpPr>
          <p:sp>
            <p:nvSpPr>
              <p:cNvPr id="146" name="Freeform 10"/>
              <p:cNvSpPr>
                <a:spLocks/>
              </p:cNvSpPr>
              <p:nvPr/>
            </p:nvSpPr>
            <p:spPr bwMode="auto">
              <a:xfrm>
                <a:off x="152401" y="157163"/>
                <a:ext cx="355600" cy="322262"/>
              </a:xfrm>
              <a:custGeom>
                <a:avLst/>
                <a:gdLst>
                  <a:gd name="T0" fmla="*/ 93 w 94"/>
                  <a:gd name="T1" fmla="*/ 85 h 85"/>
                  <a:gd name="T2" fmla="*/ 91 w 94"/>
                  <a:gd name="T3" fmla="*/ 72 h 85"/>
                  <a:gd name="T4" fmla="*/ 70 w 94"/>
                  <a:gd name="T5" fmla="*/ 61 h 85"/>
                  <a:gd name="T6" fmla="*/ 59 w 94"/>
                  <a:gd name="T7" fmla="*/ 56 h 85"/>
                  <a:gd name="T8" fmla="*/ 59 w 94"/>
                  <a:gd name="T9" fmla="*/ 47 h 85"/>
                  <a:gd name="T10" fmla="*/ 63 w 94"/>
                  <a:gd name="T11" fmla="*/ 36 h 85"/>
                  <a:gd name="T12" fmla="*/ 68 w 94"/>
                  <a:gd name="T13" fmla="*/ 31 h 85"/>
                  <a:gd name="T14" fmla="*/ 65 w 94"/>
                  <a:gd name="T15" fmla="*/ 24 h 85"/>
                  <a:gd name="T16" fmla="*/ 66 w 94"/>
                  <a:gd name="T17" fmla="*/ 15 h 85"/>
                  <a:gd name="T18" fmla="*/ 47 w 94"/>
                  <a:gd name="T19" fmla="*/ 0 h 85"/>
                  <a:gd name="T20" fmla="*/ 29 w 94"/>
                  <a:gd name="T21" fmla="*/ 15 h 85"/>
                  <a:gd name="T22" fmla="*/ 29 w 94"/>
                  <a:gd name="T23" fmla="*/ 24 h 85"/>
                  <a:gd name="T24" fmla="*/ 27 w 94"/>
                  <a:gd name="T25" fmla="*/ 31 h 85"/>
                  <a:gd name="T26" fmla="*/ 31 w 94"/>
                  <a:gd name="T27" fmla="*/ 36 h 85"/>
                  <a:gd name="T28" fmla="*/ 36 w 94"/>
                  <a:gd name="T29" fmla="*/ 47 h 85"/>
                  <a:gd name="T30" fmla="*/ 36 w 94"/>
                  <a:gd name="T31" fmla="*/ 56 h 85"/>
                  <a:gd name="T32" fmla="*/ 24 w 94"/>
                  <a:gd name="T33" fmla="*/ 61 h 85"/>
                  <a:gd name="T34" fmla="*/ 3 w 94"/>
                  <a:gd name="T35" fmla="*/ 72 h 85"/>
                  <a:gd name="T36" fmla="*/ 1 w 94"/>
                  <a:gd name="T37" fmla="*/ 85 h 85"/>
                  <a:gd name="T38" fmla="*/ 93 w 94"/>
                  <a:gd name="T3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4" h="85">
                    <a:moveTo>
                      <a:pt x="93" y="85"/>
                    </a:moveTo>
                    <a:cubicBezTo>
                      <a:pt x="93" y="85"/>
                      <a:pt x="94" y="76"/>
                      <a:pt x="91" y="72"/>
                    </a:cubicBezTo>
                    <a:cubicBezTo>
                      <a:pt x="89" y="68"/>
                      <a:pt x="79" y="65"/>
                      <a:pt x="70" y="61"/>
                    </a:cubicBezTo>
                    <a:cubicBezTo>
                      <a:pt x="61" y="57"/>
                      <a:pt x="59" y="56"/>
                      <a:pt x="59" y="5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7"/>
                      <a:pt x="62" y="45"/>
                      <a:pt x="63" y="36"/>
                    </a:cubicBezTo>
                    <a:cubicBezTo>
                      <a:pt x="65" y="37"/>
                      <a:pt x="68" y="33"/>
                      <a:pt x="68" y="31"/>
                    </a:cubicBezTo>
                    <a:cubicBezTo>
                      <a:pt x="68" y="29"/>
                      <a:pt x="67" y="24"/>
                      <a:pt x="65" y="24"/>
                    </a:cubicBezTo>
                    <a:cubicBezTo>
                      <a:pt x="65" y="20"/>
                      <a:pt x="66" y="17"/>
                      <a:pt x="66" y="15"/>
                    </a:cubicBezTo>
                    <a:cubicBezTo>
                      <a:pt x="65" y="7"/>
                      <a:pt x="58" y="0"/>
                      <a:pt x="47" y="0"/>
                    </a:cubicBezTo>
                    <a:cubicBezTo>
                      <a:pt x="36" y="0"/>
                      <a:pt x="29" y="7"/>
                      <a:pt x="29" y="15"/>
                    </a:cubicBezTo>
                    <a:cubicBezTo>
                      <a:pt x="29" y="17"/>
                      <a:pt x="29" y="20"/>
                      <a:pt x="29" y="24"/>
                    </a:cubicBezTo>
                    <a:cubicBezTo>
                      <a:pt x="27" y="24"/>
                      <a:pt x="26" y="29"/>
                      <a:pt x="27" y="31"/>
                    </a:cubicBezTo>
                    <a:cubicBezTo>
                      <a:pt x="27" y="33"/>
                      <a:pt x="29" y="37"/>
                      <a:pt x="31" y="36"/>
                    </a:cubicBezTo>
                    <a:cubicBezTo>
                      <a:pt x="32" y="45"/>
                      <a:pt x="36" y="47"/>
                      <a:pt x="36" y="47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6"/>
                      <a:pt x="33" y="57"/>
                      <a:pt x="24" y="61"/>
                    </a:cubicBezTo>
                    <a:cubicBezTo>
                      <a:pt x="15" y="65"/>
                      <a:pt x="6" y="68"/>
                      <a:pt x="3" y="72"/>
                    </a:cubicBezTo>
                    <a:cubicBezTo>
                      <a:pt x="0" y="76"/>
                      <a:pt x="1" y="85"/>
                      <a:pt x="1" y="85"/>
                    </a:cubicBezTo>
                    <a:lnTo>
                      <a:pt x="93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11188" y="157163"/>
                <a:ext cx="303213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8" name="Rectangle 12"/>
              <p:cNvSpPr>
                <a:spLocks noChangeArrowheads="1"/>
              </p:cNvSpPr>
              <p:nvPr/>
            </p:nvSpPr>
            <p:spPr bwMode="auto">
              <a:xfrm>
                <a:off x="611188" y="309563"/>
                <a:ext cx="45402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9" name="Rectangle 13"/>
              <p:cNvSpPr>
                <a:spLocks noChangeArrowheads="1"/>
              </p:cNvSpPr>
              <p:nvPr/>
            </p:nvSpPr>
            <p:spPr bwMode="auto">
              <a:xfrm>
                <a:off x="611188" y="460375"/>
                <a:ext cx="377825" cy="76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0" name="Freeform 14"/>
              <p:cNvSpPr>
                <a:spLocks noEditPoints="1"/>
              </p:cNvSpPr>
              <p:nvPr/>
            </p:nvSpPr>
            <p:spPr bwMode="auto">
              <a:xfrm>
                <a:off x="4763" y="4763"/>
                <a:ext cx="1212850" cy="836612"/>
              </a:xfrm>
              <a:custGeom>
                <a:avLst/>
                <a:gdLst>
                  <a:gd name="T0" fmla="*/ 0 w 320"/>
                  <a:gd name="T1" fmla="*/ 0 h 220"/>
                  <a:gd name="T2" fmla="*/ 0 w 320"/>
                  <a:gd name="T3" fmla="*/ 220 h 220"/>
                  <a:gd name="T4" fmla="*/ 320 w 320"/>
                  <a:gd name="T5" fmla="*/ 220 h 220"/>
                  <a:gd name="T6" fmla="*/ 320 w 320"/>
                  <a:gd name="T7" fmla="*/ 0 h 220"/>
                  <a:gd name="T8" fmla="*/ 0 w 320"/>
                  <a:gd name="T9" fmla="*/ 0 h 220"/>
                  <a:gd name="T10" fmla="*/ 300 w 320"/>
                  <a:gd name="T11" fmla="*/ 200 h 220"/>
                  <a:gd name="T12" fmla="*/ 258 w 320"/>
                  <a:gd name="T13" fmla="*/ 200 h 220"/>
                  <a:gd name="T14" fmla="*/ 260 w 320"/>
                  <a:gd name="T15" fmla="*/ 190 h 220"/>
                  <a:gd name="T16" fmla="*/ 230 w 320"/>
                  <a:gd name="T17" fmla="*/ 160 h 220"/>
                  <a:gd name="T18" fmla="*/ 200 w 320"/>
                  <a:gd name="T19" fmla="*/ 190 h 220"/>
                  <a:gd name="T20" fmla="*/ 202 w 320"/>
                  <a:gd name="T21" fmla="*/ 200 h 220"/>
                  <a:gd name="T22" fmla="*/ 118 w 320"/>
                  <a:gd name="T23" fmla="*/ 200 h 220"/>
                  <a:gd name="T24" fmla="*/ 120 w 320"/>
                  <a:gd name="T25" fmla="*/ 190 h 220"/>
                  <a:gd name="T26" fmla="*/ 90 w 320"/>
                  <a:gd name="T27" fmla="*/ 160 h 220"/>
                  <a:gd name="T28" fmla="*/ 60 w 320"/>
                  <a:gd name="T29" fmla="*/ 190 h 220"/>
                  <a:gd name="T30" fmla="*/ 62 w 320"/>
                  <a:gd name="T31" fmla="*/ 200 h 220"/>
                  <a:gd name="T32" fmla="*/ 20 w 320"/>
                  <a:gd name="T33" fmla="*/ 200 h 220"/>
                  <a:gd name="T34" fmla="*/ 20 w 320"/>
                  <a:gd name="T35" fmla="*/ 20 h 220"/>
                  <a:gd name="T36" fmla="*/ 300 w 320"/>
                  <a:gd name="T37" fmla="*/ 20 h 220"/>
                  <a:gd name="T38" fmla="*/ 300 w 320"/>
                  <a:gd name="T39" fmla="*/ 200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0" h="220">
                    <a:moveTo>
                      <a:pt x="0" y="0"/>
                    </a:moveTo>
                    <a:cubicBezTo>
                      <a:pt x="0" y="220"/>
                      <a:pt x="0" y="220"/>
                      <a:pt x="0" y="220"/>
                    </a:cubicBezTo>
                    <a:cubicBezTo>
                      <a:pt x="320" y="220"/>
                      <a:pt x="320" y="220"/>
                      <a:pt x="320" y="220"/>
                    </a:cubicBezTo>
                    <a:cubicBezTo>
                      <a:pt x="320" y="0"/>
                      <a:pt x="320" y="0"/>
                      <a:pt x="320" y="0"/>
                    </a:cubicBezTo>
                    <a:lnTo>
                      <a:pt x="0" y="0"/>
                    </a:lnTo>
                    <a:close/>
                    <a:moveTo>
                      <a:pt x="300" y="200"/>
                    </a:moveTo>
                    <a:cubicBezTo>
                      <a:pt x="258" y="200"/>
                      <a:pt x="258" y="200"/>
                      <a:pt x="258" y="200"/>
                    </a:cubicBezTo>
                    <a:cubicBezTo>
                      <a:pt x="259" y="197"/>
                      <a:pt x="260" y="194"/>
                      <a:pt x="260" y="190"/>
                    </a:cubicBezTo>
                    <a:cubicBezTo>
                      <a:pt x="260" y="173"/>
                      <a:pt x="247" y="160"/>
                      <a:pt x="230" y="160"/>
                    </a:cubicBezTo>
                    <a:cubicBezTo>
                      <a:pt x="213" y="160"/>
                      <a:pt x="200" y="173"/>
                      <a:pt x="200" y="190"/>
                    </a:cubicBezTo>
                    <a:cubicBezTo>
                      <a:pt x="200" y="194"/>
                      <a:pt x="201" y="197"/>
                      <a:pt x="202" y="200"/>
                    </a:cubicBezTo>
                    <a:cubicBezTo>
                      <a:pt x="118" y="200"/>
                      <a:pt x="118" y="200"/>
                      <a:pt x="118" y="200"/>
                    </a:cubicBezTo>
                    <a:cubicBezTo>
                      <a:pt x="119" y="197"/>
                      <a:pt x="120" y="194"/>
                      <a:pt x="120" y="190"/>
                    </a:cubicBezTo>
                    <a:cubicBezTo>
                      <a:pt x="120" y="173"/>
                      <a:pt x="107" y="160"/>
                      <a:pt x="90" y="160"/>
                    </a:cubicBezTo>
                    <a:cubicBezTo>
                      <a:pt x="73" y="160"/>
                      <a:pt x="60" y="173"/>
                      <a:pt x="60" y="190"/>
                    </a:cubicBezTo>
                    <a:cubicBezTo>
                      <a:pt x="60" y="194"/>
                      <a:pt x="61" y="197"/>
                      <a:pt x="62" y="200"/>
                    </a:cubicBezTo>
                    <a:cubicBezTo>
                      <a:pt x="20" y="200"/>
                      <a:pt x="20" y="200"/>
                      <a:pt x="20" y="20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300" y="20"/>
                      <a:pt x="300" y="20"/>
                      <a:pt x="300" y="20"/>
                    </a:cubicBezTo>
                    <a:lnTo>
                      <a:pt x="300" y="2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51" name="Group 70"/>
          <p:cNvGrpSpPr/>
          <p:nvPr/>
        </p:nvGrpSpPr>
        <p:grpSpPr>
          <a:xfrm>
            <a:off x="6209038" y="2053431"/>
            <a:ext cx="1643606" cy="1545995"/>
            <a:chOff x="6529433" y="2469824"/>
            <a:chExt cx="1643606" cy="1545995"/>
          </a:xfrm>
        </p:grpSpPr>
        <p:sp>
          <p:nvSpPr>
            <p:cNvPr id="152" name="Rectangle 33"/>
            <p:cNvSpPr/>
            <p:nvPr/>
          </p:nvSpPr>
          <p:spPr>
            <a:xfrm>
              <a:off x="6529434" y="2469824"/>
              <a:ext cx="1643605" cy="1376313"/>
            </a:xfrm>
            <a:prstGeom prst="rect">
              <a:avLst/>
            </a:prstGeom>
            <a:solidFill>
              <a:srgbClr val="4098D4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3" name="Rectangle 35"/>
            <p:cNvSpPr/>
            <p:nvPr/>
          </p:nvSpPr>
          <p:spPr>
            <a:xfrm>
              <a:off x="6529433" y="2469824"/>
              <a:ext cx="1521058" cy="1545995"/>
            </a:xfrm>
            <a:prstGeom prst="rect">
              <a:avLst/>
            </a:prstGeom>
            <a:solidFill>
              <a:srgbClr val="4098D4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4" name="Rectangle 34"/>
            <p:cNvSpPr/>
            <p:nvPr/>
          </p:nvSpPr>
          <p:spPr>
            <a:xfrm>
              <a:off x="6529435" y="2469824"/>
              <a:ext cx="1376313" cy="1376313"/>
            </a:xfrm>
            <a:prstGeom prst="rect">
              <a:avLst/>
            </a:prstGeom>
            <a:solidFill>
              <a:srgbClr val="4098D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55" name="Group 59"/>
            <p:cNvGrpSpPr/>
            <p:nvPr/>
          </p:nvGrpSpPr>
          <p:grpSpPr>
            <a:xfrm>
              <a:off x="6991479" y="2988714"/>
              <a:ext cx="596965" cy="411057"/>
              <a:chOff x="6350" y="1588"/>
              <a:chExt cx="1931988" cy="1330325"/>
            </a:xfrm>
            <a:solidFill>
              <a:sysClr val="window" lastClr="FFFFFF"/>
            </a:solidFill>
          </p:grpSpPr>
          <p:sp>
            <p:nvSpPr>
              <p:cNvPr id="156" name="Freeform 18"/>
              <p:cNvSpPr>
                <a:spLocks/>
              </p:cNvSpPr>
              <p:nvPr/>
            </p:nvSpPr>
            <p:spPr bwMode="auto">
              <a:xfrm>
                <a:off x="6350" y="1588"/>
                <a:ext cx="1327150" cy="1330325"/>
              </a:xfrm>
              <a:custGeom>
                <a:avLst/>
                <a:gdLst>
                  <a:gd name="T0" fmla="*/ 320 w 352"/>
                  <a:gd name="T1" fmla="*/ 0 h 352"/>
                  <a:gd name="T2" fmla="*/ 32 w 352"/>
                  <a:gd name="T3" fmla="*/ 0 h 352"/>
                  <a:gd name="T4" fmla="*/ 0 w 352"/>
                  <a:gd name="T5" fmla="*/ 32 h 352"/>
                  <a:gd name="T6" fmla="*/ 0 w 352"/>
                  <a:gd name="T7" fmla="*/ 320 h 352"/>
                  <a:gd name="T8" fmla="*/ 32 w 352"/>
                  <a:gd name="T9" fmla="*/ 352 h 352"/>
                  <a:gd name="T10" fmla="*/ 320 w 352"/>
                  <a:gd name="T11" fmla="*/ 352 h 352"/>
                  <a:gd name="T12" fmla="*/ 352 w 352"/>
                  <a:gd name="T13" fmla="*/ 320 h 352"/>
                  <a:gd name="T14" fmla="*/ 352 w 352"/>
                  <a:gd name="T15" fmla="*/ 32 h 352"/>
                  <a:gd name="T16" fmla="*/ 320 w 352"/>
                  <a:gd name="T17" fmla="*/ 0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2" h="352">
                    <a:moveTo>
                      <a:pt x="320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320"/>
                      <a:pt x="0" y="320"/>
                      <a:pt x="0" y="320"/>
                    </a:cubicBezTo>
                    <a:cubicBezTo>
                      <a:pt x="0" y="338"/>
                      <a:pt x="14" y="352"/>
                      <a:pt x="32" y="352"/>
                    </a:cubicBezTo>
                    <a:cubicBezTo>
                      <a:pt x="320" y="352"/>
                      <a:pt x="320" y="352"/>
                      <a:pt x="320" y="352"/>
                    </a:cubicBezTo>
                    <a:cubicBezTo>
                      <a:pt x="338" y="352"/>
                      <a:pt x="352" y="338"/>
                      <a:pt x="352" y="320"/>
                    </a:cubicBezTo>
                    <a:cubicBezTo>
                      <a:pt x="352" y="32"/>
                      <a:pt x="352" y="32"/>
                      <a:pt x="352" y="32"/>
                    </a:cubicBezTo>
                    <a:cubicBezTo>
                      <a:pt x="352" y="14"/>
                      <a:pt x="338" y="0"/>
                      <a:pt x="32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7" name="Freeform 19"/>
              <p:cNvSpPr>
                <a:spLocks/>
              </p:cNvSpPr>
              <p:nvPr/>
            </p:nvSpPr>
            <p:spPr bwMode="auto">
              <a:xfrm>
                <a:off x="1454150" y="176213"/>
                <a:ext cx="484188" cy="977900"/>
              </a:xfrm>
              <a:custGeom>
                <a:avLst/>
                <a:gdLst>
                  <a:gd name="T0" fmla="*/ 101 w 128"/>
                  <a:gd name="T1" fmla="*/ 9 h 259"/>
                  <a:gd name="T2" fmla="*/ 42 w 128"/>
                  <a:gd name="T3" fmla="*/ 44 h 259"/>
                  <a:gd name="T4" fmla="*/ 0 w 128"/>
                  <a:gd name="T5" fmla="*/ 69 h 259"/>
                  <a:gd name="T6" fmla="*/ 0 w 128"/>
                  <a:gd name="T7" fmla="*/ 189 h 259"/>
                  <a:gd name="T8" fmla="*/ 42 w 128"/>
                  <a:gd name="T9" fmla="*/ 214 h 259"/>
                  <a:gd name="T10" fmla="*/ 101 w 128"/>
                  <a:gd name="T11" fmla="*/ 250 h 259"/>
                  <a:gd name="T12" fmla="*/ 128 w 128"/>
                  <a:gd name="T13" fmla="*/ 234 h 259"/>
                  <a:gd name="T14" fmla="*/ 128 w 128"/>
                  <a:gd name="T15" fmla="*/ 25 h 259"/>
                  <a:gd name="T16" fmla="*/ 101 w 128"/>
                  <a:gd name="T17" fmla="*/ 9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259">
                    <a:moveTo>
                      <a:pt x="101" y="9"/>
                    </a:moveTo>
                    <a:cubicBezTo>
                      <a:pt x="42" y="44"/>
                      <a:pt x="42" y="44"/>
                      <a:pt x="42" y="44"/>
                    </a:cubicBezTo>
                    <a:cubicBezTo>
                      <a:pt x="29" y="52"/>
                      <a:pt x="13" y="62"/>
                      <a:pt x="0" y="69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13" y="197"/>
                      <a:pt x="29" y="207"/>
                      <a:pt x="42" y="214"/>
                    </a:cubicBezTo>
                    <a:cubicBezTo>
                      <a:pt x="101" y="250"/>
                      <a:pt x="101" y="250"/>
                      <a:pt x="101" y="250"/>
                    </a:cubicBezTo>
                    <a:cubicBezTo>
                      <a:pt x="116" y="259"/>
                      <a:pt x="128" y="252"/>
                      <a:pt x="128" y="234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28" y="7"/>
                      <a:pt x="116" y="0"/>
                      <a:pt x="10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158" name="Group 69"/>
          <p:cNvGrpSpPr/>
          <p:nvPr/>
        </p:nvGrpSpPr>
        <p:grpSpPr>
          <a:xfrm>
            <a:off x="9545890" y="2053431"/>
            <a:ext cx="1643606" cy="1545995"/>
            <a:chOff x="9013428" y="2469824"/>
            <a:chExt cx="1643606" cy="1545995"/>
          </a:xfrm>
        </p:grpSpPr>
        <p:sp>
          <p:nvSpPr>
            <p:cNvPr id="159" name="Rectangle 36"/>
            <p:cNvSpPr/>
            <p:nvPr/>
          </p:nvSpPr>
          <p:spPr>
            <a:xfrm>
              <a:off x="9013429" y="2469824"/>
              <a:ext cx="1643605" cy="1376313"/>
            </a:xfrm>
            <a:prstGeom prst="rect">
              <a:avLst/>
            </a:prstGeom>
            <a:solidFill>
              <a:schemeClr val="bg2">
                <a:lumMod val="90000"/>
                <a:alpha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0" name="Rectangle 38"/>
            <p:cNvSpPr/>
            <p:nvPr/>
          </p:nvSpPr>
          <p:spPr>
            <a:xfrm>
              <a:off x="9013428" y="2469824"/>
              <a:ext cx="1521058" cy="1545995"/>
            </a:xfrm>
            <a:prstGeom prst="rect">
              <a:avLst/>
            </a:prstGeom>
            <a:solidFill>
              <a:schemeClr val="bg2">
                <a:lumMod val="75000"/>
                <a:alpha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1" name="Rectangle 37"/>
            <p:cNvSpPr/>
            <p:nvPr/>
          </p:nvSpPr>
          <p:spPr>
            <a:xfrm>
              <a:off x="9013430" y="2469824"/>
              <a:ext cx="1376313" cy="137631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162" name="Group 68"/>
            <p:cNvGrpSpPr/>
            <p:nvPr/>
          </p:nvGrpSpPr>
          <p:grpSpPr>
            <a:xfrm>
              <a:off x="9517027" y="2878571"/>
              <a:ext cx="513860" cy="547841"/>
              <a:chOff x="1588" y="1588"/>
              <a:chExt cx="984250" cy="1049337"/>
            </a:xfrm>
            <a:solidFill>
              <a:sysClr val="window" lastClr="FFFFFF"/>
            </a:solidFill>
          </p:grpSpPr>
          <p:sp>
            <p:nvSpPr>
              <p:cNvPr id="163" name="Freeform 23"/>
              <p:cNvSpPr>
                <a:spLocks noEditPoints="1"/>
              </p:cNvSpPr>
              <p:nvPr/>
            </p:nvSpPr>
            <p:spPr bwMode="auto">
              <a:xfrm>
                <a:off x="592138" y="395288"/>
                <a:ext cx="393700" cy="655637"/>
              </a:xfrm>
              <a:custGeom>
                <a:avLst/>
                <a:gdLst>
                  <a:gd name="T0" fmla="*/ 52 w 104"/>
                  <a:gd name="T1" fmla="*/ 0 h 173"/>
                  <a:gd name="T2" fmla="*/ 0 w 104"/>
                  <a:gd name="T3" fmla="*/ 52 h 173"/>
                  <a:gd name="T4" fmla="*/ 17 w 104"/>
                  <a:gd name="T5" fmla="*/ 90 h 173"/>
                  <a:gd name="T6" fmla="*/ 17 w 104"/>
                  <a:gd name="T7" fmla="*/ 173 h 173"/>
                  <a:gd name="T8" fmla="*/ 52 w 104"/>
                  <a:gd name="T9" fmla="*/ 139 h 173"/>
                  <a:gd name="T10" fmla="*/ 87 w 104"/>
                  <a:gd name="T11" fmla="*/ 173 h 173"/>
                  <a:gd name="T12" fmla="*/ 87 w 104"/>
                  <a:gd name="T13" fmla="*/ 90 h 173"/>
                  <a:gd name="T14" fmla="*/ 104 w 104"/>
                  <a:gd name="T15" fmla="*/ 52 h 173"/>
                  <a:gd name="T16" fmla="*/ 52 w 104"/>
                  <a:gd name="T17" fmla="*/ 0 h 173"/>
                  <a:gd name="T18" fmla="*/ 52 w 104"/>
                  <a:gd name="T19" fmla="*/ 87 h 173"/>
                  <a:gd name="T20" fmla="*/ 17 w 104"/>
                  <a:gd name="T21" fmla="*/ 52 h 173"/>
                  <a:gd name="T22" fmla="*/ 52 w 104"/>
                  <a:gd name="T23" fmla="*/ 17 h 173"/>
                  <a:gd name="T24" fmla="*/ 87 w 104"/>
                  <a:gd name="T25" fmla="*/ 52 h 173"/>
                  <a:gd name="T26" fmla="*/ 52 w 104"/>
                  <a:gd name="T27" fmla="*/ 87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4" h="173">
                    <a:moveTo>
                      <a:pt x="52" y="0"/>
                    </a:moveTo>
                    <a:cubicBezTo>
                      <a:pt x="23" y="0"/>
                      <a:pt x="0" y="23"/>
                      <a:pt x="0" y="52"/>
                    </a:cubicBezTo>
                    <a:cubicBezTo>
                      <a:pt x="0" y="67"/>
                      <a:pt x="7" y="81"/>
                      <a:pt x="17" y="90"/>
                    </a:cubicBezTo>
                    <a:cubicBezTo>
                      <a:pt x="17" y="173"/>
                      <a:pt x="17" y="173"/>
                      <a:pt x="17" y="173"/>
                    </a:cubicBezTo>
                    <a:cubicBezTo>
                      <a:pt x="52" y="139"/>
                      <a:pt x="52" y="139"/>
                      <a:pt x="52" y="139"/>
                    </a:cubicBezTo>
                    <a:cubicBezTo>
                      <a:pt x="87" y="173"/>
                      <a:pt x="87" y="173"/>
                      <a:pt x="87" y="173"/>
                    </a:cubicBezTo>
                    <a:cubicBezTo>
                      <a:pt x="87" y="90"/>
                      <a:pt x="87" y="90"/>
                      <a:pt x="87" y="90"/>
                    </a:cubicBezTo>
                    <a:cubicBezTo>
                      <a:pt x="97" y="81"/>
                      <a:pt x="104" y="67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52" y="87"/>
                    </a:moveTo>
                    <a:cubicBezTo>
                      <a:pt x="33" y="87"/>
                      <a:pt x="17" y="71"/>
                      <a:pt x="17" y="52"/>
                    </a:cubicBezTo>
                    <a:cubicBezTo>
                      <a:pt x="17" y="33"/>
                      <a:pt x="33" y="17"/>
                      <a:pt x="52" y="17"/>
                    </a:cubicBezTo>
                    <a:cubicBezTo>
                      <a:pt x="71" y="17"/>
                      <a:pt x="87" y="33"/>
                      <a:pt x="87" y="52"/>
                    </a:cubicBezTo>
                    <a:cubicBezTo>
                      <a:pt x="87" y="71"/>
                      <a:pt x="71" y="87"/>
                      <a:pt x="52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4" name="Freeform 24"/>
              <p:cNvSpPr>
                <a:spLocks/>
              </p:cNvSpPr>
              <p:nvPr/>
            </p:nvSpPr>
            <p:spPr bwMode="auto">
              <a:xfrm>
                <a:off x="1588" y="1588"/>
                <a:ext cx="852488" cy="1049337"/>
              </a:xfrm>
              <a:custGeom>
                <a:avLst/>
                <a:gdLst>
                  <a:gd name="T0" fmla="*/ 277 w 537"/>
                  <a:gd name="T1" fmla="*/ 580 h 661"/>
                  <a:gd name="T2" fmla="*/ 83 w 537"/>
                  <a:gd name="T3" fmla="*/ 580 h 661"/>
                  <a:gd name="T4" fmla="*/ 83 w 537"/>
                  <a:gd name="T5" fmla="*/ 84 h 661"/>
                  <a:gd name="T6" fmla="*/ 312 w 537"/>
                  <a:gd name="T7" fmla="*/ 84 h 661"/>
                  <a:gd name="T8" fmla="*/ 437 w 537"/>
                  <a:gd name="T9" fmla="*/ 208 h 661"/>
                  <a:gd name="T10" fmla="*/ 537 w 537"/>
                  <a:gd name="T11" fmla="*/ 208 h 661"/>
                  <a:gd name="T12" fmla="*/ 537 w 537"/>
                  <a:gd name="T13" fmla="*/ 189 h 661"/>
                  <a:gd name="T14" fmla="*/ 348 w 537"/>
                  <a:gd name="T15" fmla="*/ 0 h 661"/>
                  <a:gd name="T16" fmla="*/ 0 w 537"/>
                  <a:gd name="T17" fmla="*/ 0 h 661"/>
                  <a:gd name="T18" fmla="*/ 0 w 537"/>
                  <a:gd name="T19" fmla="*/ 661 h 661"/>
                  <a:gd name="T20" fmla="*/ 355 w 537"/>
                  <a:gd name="T21" fmla="*/ 661 h 661"/>
                  <a:gd name="T22" fmla="*/ 279 w 537"/>
                  <a:gd name="T23" fmla="*/ 580 h 661"/>
                  <a:gd name="T24" fmla="*/ 277 w 537"/>
                  <a:gd name="T25" fmla="*/ 58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7" h="661">
                    <a:moveTo>
                      <a:pt x="277" y="580"/>
                    </a:moveTo>
                    <a:lnTo>
                      <a:pt x="83" y="580"/>
                    </a:lnTo>
                    <a:lnTo>
                      <a:pt x="83" y="84"/>
                    </a:lnTo>
                    <a:lnTo>
                      <a:pt x="312" y="84"/>
                    </a:lnTo>
                    <a:lnTo>
                      <a:pt x="437" y="208"/>
                    </a:lnTo>
                    <a:lnTo>
                      <a:pt x="537" y="208"/>
                    </a:lnTo>
                    <a:lnTo>
                      <a:pt x="537" y="189"/>
                    </a:lnTo>
                    <a:lnTo>
                      <a:pt x="348" y="0"/>
                    </a:lnTo>
                    <a:lnTo>
                      <a:pt x="0" y="0"/>
                    </a:lnTo>
                    <a:lnTo>
                      <a:pt x="0" y="661"/>
                    </a:lnTo>
                    <a:lnTo>
                      <a:pt x="355" y="661"/>
                    </a:lnTo>
                    <a:lnTo>
                      <a:pt x="279" y="580"/>
                    </a:lnTo>
                    <a:lnTo>
                      <a:pt x="277" y="5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5" name="Rectangle 25"/>
              <p:cNvSpPr>
                <a:spLocks noChangeArrowheads="1"/>
              </p:cNvSpPr>
              <p:nvPr/>
            </p:nvSpPr>
            <p:spPr bwMode="auto">
              <a:xfrm>
                <a:off x="198438" y="331788"/>
                <a:ext cx="330200" cy="635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6" name="Rectangle 26"/>
              <p:cNvSpPr>
                <a:spLocks noChangeArrowheads="1"/>
              </p:cNvSpPr>
              <p:nvPr/>
            </p:nvSpPr>
            <p:spPr bwMode="auto">
              <a:xfrm>
                <a:off x="198438" y="460375"/>
                <a:ext cx="330200" cy="6826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7" name="Rectangle 27"/>
              <p:cNvSpPr>
                <a:spLocks noChangeArrowheads="1"/>
              </p:cNvSpPr>
              <p:nvPr/>
            </p:nvSpPr>
            <p:spPr bwMode="auto">
              <a:xfrm>
                <a:off x="198438" y="592138"/>
                <a:ext cx="330200" cy="6508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cxnSp>
        <p:nvCxnSpPr>
          <p:cNvPr id="168" name="Straight Connector 74"/>
          <p:cNvCxnSpPr/>
          <p:nvPr/>
        </p:nvCxnSpPr>
        <p:spPr>
          <a:xfrm>
            <a:off x="2054520" y="3250634"/>
            <a:ext cx="0" cy="1178350"/>
          </a:xfrm>
          <a:prstGeom prst="line">
            <a:avLst/>
          </a:prstGeom>
          <a:noFill/>
          <a:ln w="41275" cap="flat" cmpd="sng" algn="ctr">
            <a:solidFill>
              <a:srgbClr val="1F608B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169" name="Straight Connector 77"/>
          <p:cNvCxnSpPr/>
          <p:nvPr/>
        </p:nvCxnSpPr>
        <p:spPr>
          <a:xfrm>
            <a:off x="4521002" y="3250634"/>
            <a:ext cx="0" cy="1178350"/>
          </a:xfrm>
          <a:prstGeom prst="line">
            <a:avLst/>
          </a:prstGeom>
          <a:noFill/>
          <a:ln w="41275" cap="flat" cmpd="sng" algn="ctr">
            <a:solidFill>
              <a:srgbClr val="2980B9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170" name="Straight Connector 78"/>
          <p:cNvCxnSpPr/>
          <p:nvPr/>
        </p:nvCxnSpPr>
        <p:spPr>
          <a:xfrm>
            <a:off x="6953118" y="3250634"/>
            <a:ext cx="0" cy="1178350"/>
          </a:xfrm>
          <a:prstGeom prst="line">
            <a:avLst/>
          </a:prstGeom>
          <a:noFill/>
          <a:ln w="41275" cap="flat" cmpd="sng" algn="ctr">
            <a:solidFill>
              <a:srgbClr val="4098D4"/>
            </a:solidFill>
            <a:prstDash val="solid"/>
            <a:miter lim="800000"/>
            <a:tailEnd type="oval"/>
          </a:ln>
          <a:effectLst/>
        </p:spPr>
      </p:cxnSp>
      <p:cxnSp>
        <p:nvCxnSpPr>
          <p:cNvPr id="171" name="Straight Connector 79"/>
          <p:cNvCxnSpPr/>
          <p:nvPr/>
        </p:nvCxnSpPr>
        <p:spPr>
          <a:xfrm>
            <a:off x="10233122" y="3250634"/>
            <a:ext cx="0" cy="1178350"/>
          </a:xfrm>
          <a:prstGeom prst="line">
            <a:avLst/>
          </a:prstGeom>
          <a:noFill/>
          <a:ln w="41275" cap="flat" cmpd="sng" algn="ctr">
            <a:solidFill>
              <a:schemeClr val="bg2">
                <a:lumMod val="75000"/>
              </a:schemeClr>
            </a:solidFill>
            <a:prstDash val="solid"/>
            <a:miter lim="800000"/>
            <a:tailEnd type="oval"/>
          </a:ln>
          <a:effectLst/>
        </p:spPr>
      </p:cxnSp>
      <p:sp>
        <p:nvSpPr>
          <p:cNvPr id="17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1"/>
            <a:ext cx="10515600" cy="484898"/>
          </a:xfrm>
        </p:spPr>
        <p:txBody>
          <a:bodyPr/>
          <a:lstStyle/>
          <a:p>
            <a:r>
              <a:rPr lang="sk-SK" dirty="0"/>
              <a:t>Oblasti aplikácie </a:t>
            </a:r>
            <a:r>
              <a:rPr lang="sk-SK" b="1" dirty="0"/>
              <a:t>Manažmentu dát</a:t>
            </a:r>
            <a:endParaRPr lang="en-US" b="1" dirty="0"/>
          </a:p>
        </p:txBody>
      </p:sp>
      <p:sp>
        <p:nvSpPr>
          <p:cNvPr id="174" name="TextBox 253"/>
          <p:cNvSpPr txBox="1"/>
          <p:nvPr/>
        </p:nvSpPr>
        <p:spPr>
          <a:xfrm>
            <a:off x="9800584" y="6175923"/>
            <a:ext cx="1748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2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 nasledujúcom</a:t>
            </a:r>
            <a:r>
              <a:rPr kumimoji="0" lang="sk-SK" sz="1200" b="1" i="0" u="none" strike="noStrike" kern="0" cap="none" spc="0" normalizeH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kole</a:t>
            </a:r>
            <a:endParaRPr kumimoji="0" lang="id-ID" sz="12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5" name="Group 5"/>
          <p:cNvGrpSpPr/>
          <p:nvPr/>
        </p:nvGrpSpPr>
        <p:grpSpPr>
          <a:xfrm>
            <a:off x="9370337" y="6043482"/>
            <a:ext cx="430247" cy="488165"/>
            <a:chOff x="3169567" y="680759"/>
            <a:chExt cx="330200" cy="374650"/>
          </a:xfrm>
          <a:solidFill>
            <a:schemeClr val="bg2">
              <a:lumMod val="25000"/>
            </a:schemeClr>
          </a:solidFill>
        </p:grpSpPr>
        <p:sp>
          <p:nvSpPr>
            <p:cNvPr id="176" name="Freeform 17"/>
            <p:cNvSpPr>
              <a:spLocks noEditPoints="1"/>
            </p:cNvSpPr>
            <p:nvPr/>
          </p:nvSpPr>
          <p:spPr bwMode="auto">
            <a:xfrm>
              <a:off x="3169567" y="680759"/>
              <a:ext cx="330200" cy="374650"/>
            </a:xfrm>
            <a:custGeom>
              <a:avLst/>
              <a:gdLst>
                <a:gd name="T0" fmla="*/ 141 w 208"/>
                <a:gd name="T1" fmla="*/ 0 h 236"/>
                <a:gd name="T2" fmla="*/ 0 w 208"/>
                <a:gd name="T3" fmla="*/ 0 h 236"/>
                <a:gd name="T4" fmla="*/ 0 w 208"/>
                <a:gd name="T5" fmla="*/ 236 h 236"/>
                <a:gd name="T6" fmla="*/ 208 w 208"/>
                <a:gd name="T7" fmla="*/ 236 h 236"/>
                <a:gd name="T8" fmla="*/ 208 w 208"/>
                <a:gd name="T9" fmla="*/ 66 h 236"/>
                <a:gd name="T10" fmla="*/ 141 w 208"/>
                <a:gd name="T11" fmla="*/ 0 h 236"/>
                <a:gd name="T12" fmla="*/ 178 w 208"/>
                <a:gd name="T13" fmla="*/ 207 h 236"/>
                <a:gd name="T14" fmla="*/ 30 w 208"/>
                <a:gd name="T15" fmla="*/ 207 h 236"/>
                <a:gd name="T16" fmla="*/ 30 w 208"/>
                <a:gd name="T17" fmla="*/ 29 h 236"/>
                <a:gd name="T18" fmla="*/ 126 w 208"/>
                <a:gd name="T19" fmla="*/ 29 h 236"/>
                <a:gd name="T20" fmla="*/ 178 w 208"/>
                <a:gd name="T21" fmla="*/ 81 h 236"/>
                <a:gd name="T22" fmla="*/ 178 w 208"/>
                <a:gd name="T23" fmla="*/ 207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36">
                  <a:moveTo>
                    <a:pt x="141" y="0"/>
                  </a:moveTo>
                  <a:lnTo>
                    <a:pt x="0" y="0"/>
                  </a:lnTo>
                  <a:lnTo>
                    <a:pt x="0" y="236"/>
                  </a:lnTo>
                  <a:lnTo>
                    <a:pt x="208" y="236"/>
                  </a:lnTo>
                  <a:lnTo>
                    <a:pt x="208" y="66"/>
                  </a:lnTo>
                  <a:lnTo>
                    <a:pt x="141" y="0"/>
                  </a:lnTo>
                  <a:close/>
                  <a:moveTo>
                    <a:pt x="178" y="207"/>
                  </a:moveTo>
                  <a:lnTo>
                    <a:pt x="30" y="207"/>
                  </a:lnTo>
                  <a:lnTo>
                    <a:pt x="30" y="29"/>
                  </a:lnTo>
                  <a:lnTo>
                    <a:pt x="126" y="29"/>
                  </a:lnTo>
                  <a:lnTo>
                    <a:pt x="178" y="81"/>
                  </a:lnTo>
                  <a:lnTo>
                    <a:pt x="17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7" name="Freeform 18"/>
            <p:cNvSpPr>
              <a:spLocks/>
            </p:cNvSpPr>
            <p:nvPr/>
          </p:nvSpPr>
          <p:spPr bwMode="auto">
            <a:xfrm>
              <a:off x="3287042" y="820459"/>
              <a:ext cx="123825" cy="141288"/>
            </a:xfrm>
            <a:custGeom>
              <a:avLst/>
              <a:gdLst>
                <a:gd name="T0" fmla="*/ 0 w 78"/>
                <a:gd name="T1" fmla="*/ 89 h 89"/>
                <a:gd name="T2" fmla="*/ 78 w 78"/>
                <a:gd name="T3" fmla="*/ 45 h 89"/>
                <a:gd name="T4" fmla="*/ 0 w 78"/>
                <a:gd name="T5" fmla="*/ 0 h 89"/>
                <a:gd name="T6" fmla="*/ 0 w 78"/>
                <a:gd name="T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89">
                  <a:moveTo>
                    <a:pt x="0" y="89"/>
                  </a:moveTo>
                  <a:lnTo>
                    <a:pt x="78" y="45"/>
                  </a:lnTo>
                  <a:lnTo>
                    <a:pt x="0" y="0"/>
                  </a:lnTo>
                  <a:lnTo>
                    <a:pt x="0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8" name="TextBox 8"/>
          <p:cNvSpPr txBox="1"/>
          <p:nvPr/>
        </p:nvSpPr>
        <p:spPr>
          <a:xfrm>
            <a:off x="1688454" y="5991257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+Geo</a:t>
            </a:r>
            <a:r>
              <a:rPr lang="sk-SK" b="1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údaje</a:t>
            </a:r>
            <a:endParaRPr lang="id-ID" b="1" dirty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240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Úvodný pohľad</a:t>
            </a:r>
            <a:endParaRPr lang="en-US" dirty="0"/>
          </a:p>
        </p:txBody>
      </p:sp>
      <p:sp>
        <p:nvSpPr>
          <p:cNvPr id="17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1"/>
            <a:ext cx="10515600" cy="484898"/>
          </a:xfrm>
        </p:spPr>
        <p:txBody>
          <a:bodyPr/>
          <a:lstStyle/>
          <a:p>
            <a:r>
              <a:rPr lang="sk-SK" dirty="0"/>
              <a:t>Problémy</a:t>
            </a:r>
            <a:endParaRPr lang="en-US" b="1" dirty="0"/>
          </a:p>
        </p:txBody>
      </p:sp>
      <p:sp>
        <p:nvSpPr>
          <p:cNvPr id="4" name="TextBox 42"/>
          <p:cNvSpPr txBox="1"/>
          <p:nvPr/>
        </p:nvSpPr>
        <p:spPr>
          <a:xfrm>
            <a:off x="3647812" y="3573442"/>
            <a:ext cx="59718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k-SK"/>
            </a:defPPr>
            <a:lvl1pPr marL="342900" indent="-342900">
              <a:spcAft>
                <a:spcPts val="1200"/>
              </a:spcAft>
              <a:buClr>
                <a:schemeClr val="accent2"/>
              </a:buClr>
              <a:buSzPct val="150000"/>
              <a:buFont typeface="+mj-lt"/>
              <a:buAutoNum type="arabicPeriod"/>
              <a:defRPr sz="120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buFont typeface="Courier New" panose="02070309020205020404" pitchFamily="49" charset="0"/>
              <a:buChar char="o"/>
            </a:pPr>
            <a:r>
              <a:rPr lang="sk-SK" dirty="0"/>
              <a:t>Ako klasifikovať dáta?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id-ID" dirty="0"/>
              <a:t>Ako prioritizovať zdokumentovanie dát, dátových tokov v existujúcich IS</a:t>
            </a:r>
            <a:r>
              <a:rPr lang="sk-SK" dirty="0"/>
              <a:t>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sk-SK" b="1" dirty="0"/>
              <a:t>SLA</a:t>
            </a:r>
            <a:endParaRPr lang="id-ID" b="1" dirty="0"/>
          </a:p>
        </p:txBody>
      </p:sp>
      <p:sp>
        <p:nvSpPr>
          <p:cNvPr id="5" name="Šípka: päťuholník 4"/>
          <p:cNvSpPr/>
          <p:nvPr/>
        </p:nvSpPr>
        <p:spPr>
          <a:xfrm>
            <a:off x="925348" y="1905567"/>
            <a:ext cx="2558562" cy="699610"/>
          </a:xfrm>
          <a:prstGeom prst="homePlate">
            <a:avLst>
              <a:gd name="adj" fmla="val 328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Organizačné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Box 42"/>
          <p:cNvSpPr txBox="1"/>
          <p:nvPr/>
        </p:nvSpPr>
        <p:spPr>
          <a:xfrm>
            <a:off x="3647812" y="1905567"/>
            <a:ext cx="77059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accent2"/>
              </a:buClr>
              <a:buSzPct val="150000"/>
              <a:buFont typeface="Courier New" panose="02070309020205020404" pitchFamily="49" charset="0"/>
              <a:buChar char="o"/>
            </a:pP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Ako vyriešiť efektívnu medzirezortnú spoluprácu, keďže program </a:t>
            </a:r>
            <a:r>
              <a:rPr lang="id-ID" sz="1200" b="1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riadenia dát a ich kvality </a:t>
            </a: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 horizontálneho charakteru a týka sa celej verejnej správy</a:t>
            </a:r>
            <a:r>
              <a:rPr lang="sk-SK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id-ID" sz="1200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SzPct val="150000"/>
              <a:buFont typeface="Courier New" panose="02070309020205020404" pitchFamily="49" charset="0"/>
              <a:buChar char="o"/>
            </a:pP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Ako presvedčiť jednotlivé organizácie, </a:t>
            </a:r>
            <a:r>
              <a:rPr lang="id-ID" sz="1200" b="1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že majú problém </a:t>
            </a: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 svojom riadení dát</a:t>
            </a:r>
            <a:r>
              <a:rPr lang="sk-SK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SzPct val="150000"/>
              <a:buFont typeface="Courier New" panose="02070309020205020404" pitchFamily="49" charset="0"/>
              <a:buChar char="o"/>
            </a:pP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Ako zabezpečiť </a:t>
            </a:r>
            <a:r>
              <a:rPr lang="id-ID" sz="1200" b="1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udržateľné finančné a ľudské zdroje</a:t>
            </a: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keďže riadenie dát a ich kvality sa vo všeobecnosti považuje za veľmi náročnú úlohu vyžadujúcu veľa zdrojov, avšak návratnosť investícií je často veľmi ťažké objektívne kvantifikovať</a:t>
            </a:r>
            <a:r>
              <a:rPr lang="sk-SK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id-ID" sz="1200" dirty="0">
              <a:solidFill>
                <a:schemeClr val="bg2">
                  <a:lumMod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Šípka: päťuholník 6"/>
          <p:cNvSpPr/>
          <p:nvPr/>
        </p:nvSpPr>
        <p:spPr>
          <a:xfrm>
            <a:off x="925348" y="3573442"/>
            <a:ext cx="2558562" cy="699610"/>
          </a:xfrm>
          <a:prstGeom prst="homePlate">
            <a:avLst>
              <a:gd name="adj" fmla="val 328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Koncepčné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Obdĺžnik 1"/>
          <p:cNvSpPr/>
          <p:nvPr/>
        </p:nvSpPr>
        <p:spPr>
          <a:xfrm>
            <a:off x="3647812" y="4851489"/>
            <a:ext cx="74885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Clr>
                <a:schemeClr val="accent2"/>
              </a:buClr>
              <a:buSzPct val="150000"/>
              <a:buFont typeface="Courier New" panose="02070309020205020404" pitchFamily="49" charset="0"/>
              <a:buChar char="o"/>
            </a:pP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Ako realizovať opatrenia pre zvýšenie kvality dát a ako integrovať dáta ze zdrojů z r</a:t>
            </a:r>
            <a:r>
              <a:rPr lang="sk-SK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ô</a:t>
            </a: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znou východiskovou kvlaitou dát.</a:t>
            </a:r>
          </a:p>
          <a:p>
            <a:pPr marL="342900" indent="-342900">
              <a:spcAft>
                <a:spcPts val="1200"/>
              </a:spcAft>
              <a:buClr>
                <a:schemeClr val="accent2"/>
              </a:buClr>
              <a:buSzPct val="150000"/>
              <a:buFont typeface="Courier New" panose="02070309020205020404" pitchFamily="49" charset="0"/>
              <a:buChar char="o"/>
            </a:pPr>
            <a:r>
              <a:rPr lang="id-ID" sz="1200" dirty="0">
                <a:solidFill>
                  <a:schemeClr val="bg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Ako integrovať informačné systémy, ktoré sú už morálne zastarané.</a:t>
            </a:r>
          </a:p>
        </p:txBody>
      </p:sp>
      <p:sp>
        <p:nvSpPr>
          <p:cNvPr id="9" name="Šípka: päťuholník 8"/>
          <p:cNvSpPr/>
          <p:nvPr/>
        </p:nvSpPr>
        <p:spPr>
          <a:xfrm>
            <a:off x="925348" y="4851489"/>
            <a:ext cx="2558562" cy="699610"/>
          </a:xfrm>
          <a:prstGeom prst="homePlate">
            <a:avLst>
              <a:gd name="adj" fmla="val 3285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Architektonické</a:t>
            </a:r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532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Obsah prezentácie</a:t>
            </a:r>
            <a:endParaRPr lang="en-US" dirty="0"/>
          </a:p>
        </p:txBody>
      </p:sp>
      <p:graphicFrame>
        <p:nvGraphicFramePr>
          <p:cNvPr id="4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947465"/>
              </p:ext>
            </p:extLst>
          </p:nvPr>
        </p:nvGraphicFramePr>
        <p:xfrm>
          <a:off x="382588" y="1600193"/>
          <a:ext cx="11104562" cy="1394463"/>
        </p:xfrm>
        <a:graphic>
          <a:graphicData uri="http://schemas.openxmlformats.org/drawingml/2006/table">
            <a:tbl>
              <a:tblPr/>
              <a:tblGrid>
                <a:gridCol w="738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6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sk-SK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Kontext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cs-CZ" sz="1800" b="0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  <a:endParaRPr lang="en-US" sz="1800" b="0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en-US" sz="1800" b="0" kern="1200" dirty="0" err="1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Organizácia</a:t>
                      </a:r>
                      <a:r>
                        <a:rPr lang="en-US" sz="1800" b="0" kern="1200" dirty="0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a </a:t>
                      </a:r>
                      <a:r>
                        <a:rPr lang="en-US" sz="1800" b="0" kern="1200" dirty="0" err="1">
                          <a:solidFill>
                            <a:schemeClr val="bg1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harmonogram</a:t>
                      </a:r>
                      <a:endParaRPr lang="en-US" sz="1800" b="0" kern="1200" dirty="0">
                        <a:solidFill>
                          <a:schemeClr val="bg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8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lang="cs-CZ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  <a:endParaRPr lang="en-US" sz="1800" b="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0"/>
                        </a:spcAft>
                        <a:buClr>
                          <a:schemeClr val="accent1">
                            <a:lumMod val="75000"/>
                          </a:schemeClr>
                        </a:buClr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Prístup</a:t>
                      </a:r>
                      <a:r>
                        <a:rPr lang="en-US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k </a:t>
                      </a:r>
                      <a:r>
                        <a:rPr lang="en-US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riešeniu</a:t>
                      </a:r>
                      <a:r>
                        <a:rPr lang="en-US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en-US" sz="1800" b="0" kern="1200" dirty="0" err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strategickej</a:t>
                      </a:r>
                      <a:r>
                        <a:rPr lang="en-US" sz="1800" b="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priority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332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/>
          <p:cNvSpPr>
            <a:spLocks noGrp="1"/>
          </p:cNvSpPr>
          <p:nvPr>
            <p:ph idx="1"/>
          </p:nvPr>
        </p:nvSpPr>
        <p:spPr>
          <a:xfrm>
            <a:off x="838200" y="1325881"/>
            <a:ext cx="10515600" cy="436238"/>
          </a:xfrm>
        </p:spPr>
        <p:txBody>
          <a:bodyPr/>
          <a:lstStyle/>
          <a:p>
            <a:pPr marL="0" indent="0">
              <a:buNone/>
            </a:pPr>
            <a:r>
              <a:rPr lang="sk-SK" dirty="0"/>
              <a:t>Misia: Zlepšiť využívanie dát vo verejnej správe.</a:t>
            </a:r>
            <a:endParaRPr lang="en-US" b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Tím</a:t>
            </a:r>
            <a:endParaRPr lang="en-US" dirty="0"/>
          </a:p>
        </p:txBody>
      </p:sp>
      <p:sp>
        <p:nvSpPr>
          <p:cNvPr id="4" name="Content Placeholder 1"/>
          <p:cNvSpPr>
            <a:spLocks noGrp="1"/>
          </p:cNvSpPr>
          <p:nvPr/>
        </p:nvSpPr>
        <p:spPr>
          <a:xfrm>
            <a:off x="838200" y="821103"/>
            <a:ext cx="10515600" cy="400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/>
              <a:t>K9.4 Lepšie dáta</a:t>
            </a:r>
          </a:p>
        </p:txBody>
      </p:sp>
      <p:sp>
        <p:nvSpPr>
          <p:cNvPr id="6" name="Content Placeholder 2"/>
          <p:cNvSpPr>
            <a:spLocks noGrp="1"/>
          </p:cNvSpPr>
          <p:nvPr/>
        </p:nvSpPr>
        <p:spPr>
          <a:xfrm>
            <a:off x="638175" y="259995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endParaRPr lang="sk-SK" sz="1800" dirty="0"/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142876" y="2788333"/>
            <a:ext cx="2781300" cy="2202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endParaRPr lang="sk-SK" sz="1600" dirty="0"/>
          </a:p>
        </p:txBody>
      </p:sp>
      <p:sp>
        <p:nvSpPr>
          <p:cNvPr id="8" name="Zástupný objekt pre obsah 1"/>
          <p:cNvSpPr txBox="1">
            <a:spLocks/>
          </p:cNvSpPr>
          <p:nvPr/>
        </p:nvSpPr>
        <p:spPr>
          <a:xfrm>
            <a:off x="1150059" y="2291342"/>
            <a:ext cx="1724025" cy="421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dirty="0"/>
              <a:t>Zodpovednosť</a:t>
            </a:r>
            <a:endParaRPr lang="en-US" b="1" dirty="0"/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>
            <a:off x="503554" y="1800090"/>
            <a:ext cx="843476" cy="771861"/>
          </a:xfrm>
          <a:custGeom>
            <a:avLst/>
            <a:gdLst>
              <a:gd name="T0" fmla="*/ 320 w 358"/>
              <a:gd name="T1" fmla="*/ 38 h 327"/>
              <a:gd name="T2" fmla="*/ 185 w 358"/>
              <a:gd name="T3" fmla="*/ 38 h 327"/>
              <a:gd name="T4" fmla="*/ 29 w 358"/>
              <a:gd name="T5" fmla="*/ 192 h 327"/>
              <a:gd name="T6" fmla="*/ 29 w 358"/>
              <a:gd name="T7" fmla="*/ 297 h 327"/>
              <a:gd name="T8" fmla="*/ 134 w 358"/>
              <a:gd name="T9" fmla="*/ 297 h 327"/>
              <a:gd name="T10" fmla="*/ 290 w 358"/>
              <a:gd name="T11" fmla="*/ 143 h 327"/>
              <a:gd name="T12" fmla="*/ 290 w 358"/>
              <a:gd name="T13" fmla="*/ 68 h 327"/>
              <a:gd name="T14" fmla="*/ 215 w 358"/>
              <a:gd name="T15" fmla="*/ 68 h 327"/>
              <a:gd name="T16" fmla="*/ 98 w 358"/>
              <a:gd name="T17" fmla="*/ 185 h 327"/>
              <a:gd name="T18" fmla="*/ 98 w 358"/>
              <a:gd name="T19" fmla="*/ 200 h 327"/>
              <a:gd name="T20" fmla="*/ 113 w 358"/>
              <a:gd name="T21" fmla="*/ 200 h 327"/>
              <a:gd name="T22" fmla="*/ 230 w 358"/>
              <a:gd name="T23" fmla="*/ 83 h 327"/>
              <a:gd name="T24" fmla="*/ 275 w 358"/>
              <a:gd name="T25" fmla="*/ 83 h 327"/>
              <a:gd name="T26" fmla="*/ 275 w 358"/>
              <a:gd name="T27" fmla="*/ 128 h 327"/>
              <a:gd name="T28" fmla="*/ 119 w 358"/>
              <a:gd name="T29" fmla="*/ 282 h 327"/>
              <a:gd name="T30" fmla="*/ 44 w 358"/>
              <a:gd name="T31" fmla="*/ 282 h 327"/>
              <a:gd name="T32" fmla="*/ 44 w 358"/>
              <a:gd name="T33" fmla="*/ 207 h 327"/>
              <a:gd name="T34" fmla="*/ 198 w 358"/>
              <a:gd name="T35" fmla="*/ 54 h 327"/>
              <a:gd name="T36" fmla="*/ 304 w 358"/>
              <a:gd name="T37" fmla="*/ 54 h 327"/>
              <a:gd name="T38" fmla="*/ 304 w 358"/>
              <a:gd name="T39" fmla="*/ 160 h 327"/>
              <a:gd name="T40" fmla="*/ 188 w 358"/>
              <a:gd name="T41" fmla="*/ 276 h 327"/>
              <a:gd name="T42" fmla="*/ 188 w 358"/>
              <a:gd name="T43" fmla="*/ 291 h 327"/>
              <a:gd name="T44" fmla="*/ 203 w 358"/>
              <a:gd name="T45" fmla="*/ 291 h 327"/>
              <a:gd name="T46" fmla="*/ 320 w 358"/>
              <a:gd name="T47" fmla="*/ 174 h 327"/>
              <a:gd name="T48" fmla="*/ 320 w 358"/>
              <a:gd name="T49" fmla="*/ 38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8" h="327">
                <a:moveTo>
                  <a:pt x="320" y="38"/>
                </a:moveTo>
                <a:cubicBezTo>
                  <a:pt x="283" y="0"/>
                  <a:pt x="222" y="0"/>
                  <a:pt x="185" y="38"/>
                </a:cubicBezTo>
                <a:cubicBezTo>
                  <a:pt x="29" y="192"/>
                  <a:pt x="29" y="192"/>
                  <a:pt x="29" y="192"/>
                </a:cubicBezTo>
                <a:cubicBezTo>
                  <a:pt x="0" y="221"/>
                  <a:pt x="0" y="268"/>
                  <a:pt x="29" y="297"/>
                </a:cubicBezTo>
                <a:cubicBezTo>
                  <a:pt x="58" y="327"/>
                  <a:pt x="105" y="327"/>
                  <a:pt x="134" y="297"/>
                </a:cubicBezTo>
                <a:cubicBezTo>
                  <a:pt x="290" y="143"/>
                  <a:pt x="290" y="143"/>
                  <a:pt x="290" y="143"/>
                </a:cubicBezTo>
                <a:cubicBezTo>
                  <a:pt x="311" y="123"/>
                  <a:pt x="311" y="89"/>
                  <a:pt x="290" y="68"/>
                </a:cubicBezTo>
                <a:cubicBezTo>
                  <a:pt x="269" y="47"/>
                  <a:pt x="236" y="47"/>
                  <a:pt x="215" y="68"/>
                </a:cubicBezTo>
                <a:cubicBezTo>
                  <a:pt x="98" y="185"/>
                  <a:pt x="98" y="185"/>
                  <a:pt x="98" y="185"/>
                </a:cubicBezTo>
                <a:cubicBezTo>
                  <a:pt x="93" y="189"/>
                  <a:pt x="93" y="196"/>
                  <a:pt x="98" y="200"/>
                </a:cubicBezTo>
                <a:cubicBezTo>
                  <a:pt x="102" y="204"/>
                  <a:pt x="109" y="204"/>
                  <a:pt x="113" y="20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42" y="70"/>
                  <a:pt x="263" y="70"/>
                  <a:pt x="275" y="83"/>
                </a:cubicBezTo>
                <a:cubicBezTo>
                  <a:pt x="288" y="95"/>
                  <a:pt x="288" y="116"/>
                  <a:pt x="275" y="128"/>
                </a:cubicBezTo>
                <a:cubicBezTo>
                  <a:pt x="119" y="282"/>
                  <a:pt x="119" y="282"/>
                  <a:pt x="119" y="282"/>
                </a:cubicBezTo>
                <a:cubicBezTo>
                  <a:pt x="98" y="303"/>
                  <a:pt x="65" y="303"/>
                  <a:pt x="44" y="282"/>
                </a:cubicBezTo>
                <a:cubicBezTo>
                  <a:pt x="23" y="261"/>
                  <a:pt x="23" y="228"/>
                  <a:pt x="44" y="207"/>
                </a:cubicBezTo>
                <a:cubicBezTo>
                  <a:pt x="198" y="54"/>
                  <a:pt x="198" y="54"/>
                  <a:pt x="198" y="54"/>
                </a:cubicBezTo>
                <a:cubicBezTo>
                  <a:pt x="227" y="25"/>
                  <a:pt x="275" y="25"/>
                  <a:pt x="304" y="54"/>
                </a:cubicBezTo>
                <a:cubicBezTo>
                  <a:pt x="333" y="83"/>
                  <a:pt x="333" y="131"/>
                  <a:pt x="304" y="160"/>
                </a:cubicBezTo>
                <a:cubicBezTo>
                  <a:pt x="188" y="276"/>
                  <a:pt x="188" y="276"/>
                  <a:pt x="188" y="276"/>
                </a:cubicBezTo>
                <a:cubicBezTo>
                  <a:pt x="184" y="280"/>
                  <a:pt x="184" y="287"/>
                  <a:pt x="188" y="291"/>
                </a:cubicBezTo>
                <a:cubicBezTo>
                  <a:pt x="192" y="295"/>
                  <a:pt x="199" y="295"/>
                  <a:pt x="203" y="291"/>
                </a:cubicBezTo>
                <a:cubicBezTo>
                  <a:pt x="320" y="174"/>
                  <a:pt x="320" y="174"/>
                  <a:pt x="320" y="174"/>
                </a:cubicBezTo>
                <a:cubicBezTo>
                  <a:pt x="358" y="136"/>
                  <a:pt x="358" y="75"/>
                  <a:pt x="320" y="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1" name="Zástupný objekt pre obsah 1"/>
          <p:cNvSpPr txBox="1">
            <a:spLocks/>
          </p:cNvSpPr>
          <p:nvPr/>
        </p:nvSpPr>
        <p:spPr>
          <a:xfrm>
            <a:off x="4678765" y="2257256"/>
            <a:ext cx="1724025" cy="421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dirty="0"/>
              <a:t>Členovia tímu</a:t>
            </a:r>
            <a:endParaRPr lang="en-US" b="1" dirty="0"/>
          </a:p>
        </p:txBody>
      </p:sp>
      <p:cxnSp>
        <p:nvCxnSpPr>
          <p:cNvPr id="102" name="Straight Connector 159"/>
          <p:cNvCxnSpPr/>
          <p:nvPr/>
        </p:nvCxnSpPr>
        <p:spPr>
          <a:xfrm>
            <a:off x="3205156" y="2113901"/>
            <a:ext cx="15460" cy="233427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Group 232"/>
          <p:cNvGrpSpPr/>
          <p:nvPr/>
        </p:nvGrpSpPr>
        <p:grpSpPr>
          <a:xfrm>
            <a:off x="3951464" y="1782239"/>
            <a:ext cx="692772" cy="789712"/>
            <a:chOff x="-15875" y="-3175"/>
            <a:chExt cx="5037138" cy="5741988"/>
          </a:xfrm>
          <a:solidFill>
            <a:schemeClr val="accent1">
              <a:lumMod val="75000"/>
            </a:schemeClr>
          </a:solidFill>
        </p:grpSpPr>
        <p:sp>
          <p:nvSpPr>
            <p:cNvPr id="105" name="Freeform 9"/>
            <p:cNvSpPr>
              <a:spLocks noEditPoints="1"/>
            </p:cNvSpPr>
            <p:nvPr/>
          </p:nvSpPr>
          <p:spPr bwMode="auto">
            <a:xfrm>
              <a:off x="-15875" y="-3175"/>
              <a:ext cx="5037138" cy="5741988"/>
            </a:xfrm>
            <a:custGeom>
              <a:avLst/>
              <a:gdLst>
                <a:gd name="T0" fmla="*/ 985 w 1340"/>
                <a:gd name="T1" fmla="*/ 48 h 1528"/>
                <a:gd name="T2" fmla="*/ 348 w 1340"/>
                <a:gd name="T3" fmla="*/ 100 h 1528"/>
                <a:gd name="T4" fmla="*/ 114 w 1340"/>
                <a:gd name="T5" fmla="*/ 402 h 1528"/>
                <a:gd name="T6" fmla="*/ 115 w 1340"/>
                <a:gd name="T7" fmla="*/ 590 h 1528"/>
                <a:gd name="T8" fmla="*/ 119 w 1340"/>
                <a:gd name="T9" fmla="*/ 607 h 1528"/>
                <a:gd name="T10" fmla="*/ 66 w 1340"/>
                <a:gd name="T11" fmla="*/ 692 h 1528"/>
                <a:gd name="T12" fmla="*/ 24 w 1340"/>
                <a:gd name="T13" fmla="*/ 752 h 1528"/>
                <a:gd name="T14" fmla="*/ 23 w 1340"/>
                <a:gd name="T15" fmla="*/ 753 h 1528"/>
                <a:gd name="T16" fmla="*/ 61 w 1340"/>
                <a:gd name="T17" fmla="*/ 922 h 1528"/>
                <a:gd name="T18" fmla="*/ 84 w 1340"/>
                <a:gd name="T19" fmla="*/ 1001 h 1528"/>
                <a:gd name="T20" fmla="*/ 127 w 1340"/>
                <a:gd name="T21" fmla="*/ 1107 h 1528"/>
                <a:gd name="T22" fmla="*/ 126 w 1340"/>
                <a:gd name="T23" fmla="*/ 1183 h 1528"/>
                <a:gd name="T24" fmla="*/ 288 w 1340"/>
                <a:gd name="T25" fmla="*/ 1319 h 1528"/>
                <a:gd name="T26" fmla="*/ 416 w 1340"/>
                <a:gd name="T27" fmla="*/ 1415 h 1528"/>
                <a:gd name="T28" fmla="*/ 1053 w 1340"/>
                <a:gd name="T29" fmla="*/ 1528 h 1528"/>
                <a:gd name="T30" fmla="*/ 1170 w 1340"/>
                <a:gd name="T31" fmla="*/ 1389 h 1528"/>
                <a:gd name="T32" fmla="*/ 1132 w 1340"/>
                <a:gd name="T33" fmla="*/ 1086 h 1528"/>
                <a:gd name="T34" fmla="*/ 1324 w 1340"/>
                <a:gd name="T35" fmla="*/ 711 h 1528"/>
                <a:gd name="T36" fmla="*/ 1204 w 1340"/>
                <a:gd name="T37" fmla="*/ 201 h 1528"/>
                <a:gd name="T38" fmla="*/ 1069 w 1340"/>
                <a:gd name="T39" fmla="*/ 1033 h 1528"/>
                <a:gd name="T40" fmla="*/ 1089 w 1340"/>
                <a:gd name="T41" fmla="*/ 1403 h 1528"/>
                <a:gd name="T42" fmla="*/ 1053 w 1340"/>
                <a:gd name="T43" fmla="*/ 1445 h 1528"/>
                <a:gd name="T44" fmla="*/ 498 w 1340"/>
                <a:gd name="T45" fmla="*/ 1411 h 1528"/>
                <a:gd name="T46" fmla="*/ 443 w 1340"/>
                <a:gd name="T47" fmla="*/ 1203 h 1528"/>
                <a:gd name="T48" fmla="*/ 288 w 1340"/>
                <a:gd name="T49" fmla="*/ 1236 h 1528"/>
                <a:gd name="T50" fmla="*/ 172 w 1340"/>
                <a:gd name="T51" fmla="*/ 1030 h 1528"/>
                <a:gd name="T52" fmla="*/ 187 w 1340"/>
                <a:gd name="T53" fmla="*/ 969 h 1528"/>
                <a:gd name="T54" fmla="*/ 146 w 1340"/>
                <a:gd name="T55" fmla="*/ 947 h 1528"/>
                <a:gd name="T56" fmla="*/ 160 w 1340"/>
                <a:gd name="T57" fmla="*/ 884 h 1528"/>
                <a:gd name="T58" fmla="*/ 111 w 1340"/>
                <a:gd name="T59" fmla="*/ 855 h 1528"/>
                <a:gd name="T60" fmla="*/ 93 w 1340"/>
                <a:gd name="T61" fmla="*/ 797 h 1528"/>
                <a:gd name="T62" fmla="*/ 190 w 1340"/>
                <a:gd name="T63" fmla="*/ 650 h 1528"/>
                <a:gd name="T64" fmla="*/ 195 w 1340"/>
                <a:gd name="T65" fmla="*/ 572 h 1528"/>
                <a:gd name="T66" fmla="*/ 194 w 1340"/>
                <a:gd name="T67" fmla="*/ 422 h 1528"/>
                <a:gd name="T68" fmla="*/ 1243 w 1340"/>
                <a:gd name="T69" fmla="*/ 699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40" h="1528">
                  <a:moveTo>
                    <a:pt x="1204" y="201"/>
                  </a:moveTo>
                  <a:cubicBezTo>
                    <a:pt x="1146" y="134"/>
                    <a:pt x="1073" y="83"/>
                    <a:pt x="985" y="48"/>
                  </a:cubicBezTo>
                  <a:cubicBezTo>
                    <a:pt x="906" y="17"/>
                    <a:pt x="816" y="0"/>
                    <a:pt x="725" y="0"/>
                  </a:cubicBezTo>
                  <a:cubicBezTo>
                    <a:pt x="589" y="0"/>
                    <a:pt x="456" y="36"/>
                    <a:pt x="348" y="100"/>
                  </a:cubicBezTo>
                  <a:cubicBezTo>
                    <a:pt x="290" y="135"/>
                    <a:pt x="241" y="177"/>
                    <a:pt x="202" y="226"/>
                  </a:cubicBezTo>
                  <a:cubicBezTo>
                    <a:pt x="160" y="279"/>
                    <a:pt x="130" y="338"/>
                    <a:pt x="114" y="402"/>
                  </a:cubicBezTo>
                  <a:cubicBezTo>
                    <a:pt x="100" y="457"/>
                    <a:pt x="99" y="521"/>
                    <a:pt x="111" y="572"/>
                  </a:cubicBezTo>
                  <a:cubicBezTo>
                    <a:pt x="115" y="590"/>
                    <a:pt x="115" y="590"/>
                    <a:pt x="115" y="590"/>
                  </a:cubicBezTo>
                  <a:cubicBezTo>
                    <a:pt x="116" y="595"/>
                    <a:pt x="117" y="600"/>
                    <a:pt x="118" y="604"/>
                  </a:cubicBezTo>
                  <a:cubicBezTo>
                    <a:pt x="119" y="605"/>
                    <a:pt x="119" y="606"/>
                    <a:pt x="119" y="607"/>
                  </a:cubicBezTo>
                  <a:cubicBezTo>
                    <a:pt x="116" y="614"/>
                    <a:pt x="116" y="614"/>
                    <a:pt x="116" y="614"/>
                  </a:cubicBezTo>
                  <a:cubicBezTo>
                    <a:pt x="103" y="640"/>
                    <a:pt x="85" y="665"/>
                    <a:pt x="66" y="692"/>
                  </a:cubicBezTo>
                  <a:cubicBezTo>
                    <a:pt x="52" y="711"/>
                    <a:pt x="37" y="730"/>
                    <a:pt x="24" y="752"/>
                  </a:cubicBezTo>
                  <a:cubicBezTo>
                    <a:pt x="24" y="752"/>
                    <a:pt x="24" y="752"/>
                    <a:pt x="24" y="752"/>
                  </a:cubicBezTo>
                  <a:cubicBezTo>
                    <a:pt x="24" y="752"/>
                    <a:pt x="24" y="752"/>
                    <a:pt x="24" y="752"/>
                  </a:cubicBezTo>
                  <a:cubicBezTo>
                    <a:pt x="23" y="753"/>
                    <a:pt x="23" y="753"/>
                    <a:pt x="23" y="753"/>
                  </a:cubicBezTo>
                  <a:cubicBezTo>
                    <a:pt x="4" y="783"/>
                    <a:pt x="0" y="820"/>
                    <a:pt x="10" y="854"/>
                  </a:cubicBezTo>
                  <a:cubicBezTo>
                    <a:pt x="18" y="882"/>
                    <a:pt x="37" y="906"/>
                    <a:pt x="61" y="922"/>
                  </a:cubicBezTo>
                  <a:cubicBezTo>
                    <a:pt x="59" y="943"/>
                    <a:pt x="63" y="964"/>
                    <a:pt x="73" y="983"/>
                  </a:cubicBezTo>
                  <a:cubicBezTo>
                    <a:pt x="76" y="989"/>
                    <a:pt x="80" y="995"/>
                    <a:pt x="84" y="1001"/>
                  </a:cubicBezTo>
                  <a:cubicBezTo>
                    <a:pt x="82" y="1028"/>
                    <a:pt x="89" y="1056"/>
                    <a:pt x="106" y="1078"/>
                  </a:cubicBezTo>
                  <a:cubicBezTo>
                    <a:pt x="127" y="1107"/>
                    <a:pt x="127" y="1107"/>
                    <a:pt x="127" y="1107"/>
                  </a:cubicBezTo>
                  <a:cubicBezTo>
                    <a:pt x="127" y="1111"/>
                    <a:pt x="126" y="1116"/>
                    <a:pt x="126" y="1120"/>
                  </a:cubicBezTo>
                  <a:cubicBezTo>
                    <a:pt x="125" y="1138"/>
                    <a:pt x="124" y="1160"/>
                    <a:pt x="126" y="1183"/>
                  </a:cubicBezTo>
                  <a:cubicBezTo>
                    <a:pt x="131" y="1219"/>
                    <a:pt x="144" y="1249"/>
                    <a:pt x="165" y="1272"/>
                  </a:cubicBezTo>
                  <a:cubicBezTo>
                    <a:pt x="194" y="1303"/>
                    <a:pt x="236" y="1319"/>
                    <a:pt x="288" y="1319"/>
                  </a:cubicBezTo>
                  <a:cubicBezTo>
                    <a:pt x="322" y="1319"/>
                    <a:pt x="361" y="1312"/>
                    <a:pt x="408" y="1299"/>
                  </a:cubicBezTo>
                  <a:cubicBezTo>
                    <a:pt x="411" y="1328"/>
                    <a:pt x="413" y="1367"/>
                    <a:pt x="416" y="1415"/>
                  </a:cubicBezTo>
                  <a:cubicBezTo>
                    <a:pt x="419" y="1478"/>
                    <a:pt x="471" y="1528"/>
                    <a:pt x="534" y="1528"/>
                  </a:cubicBezTo>
                  <a:cubicBezTo>
                    <a:pt x="1053" y="1528"/>
                    <a:pt x="1053" y="1528"/>
                    <a:pt x="1053" y="1528"/>
                  </a:cubicBezTo>
                  <a:cubicBezTo>
                    <a:pt x="1088" y="1528"/>
                    <a:pt x="1121" y="1512"/>
                    <a:pt x="1144" y="1485"/>
                  </a:cubicBezTo>
                  <a:cubicBezTo>
                    <a:pt x="1166" y="1458"/>
                    <a:pt x="1176" y="1423"/>
                    <a:pt x="1170" y="1389"/>
                  </a:cubicBezTo>
                  <a:cubicBezTo>
                    <a:pt x="1122" y="1123"/>
                    <a:pt x="1122" y="1123"/>
                    <a:pt x="1122" y="1123"/>
                  </a:cubicBezTo>
                  <a:cubicBezTo>
                    <a:pt x="1120" y="1109"/>
                    <a:pt x="1123" y="1096"/>
                    <a:pt x="1132" y="1086"/>
                  </a:cubicBezTo>
                  <a:cubicBezTo>
                    <a:pt x="1170" y="1041"/>
                    <a:pt x="1214" y="987"/>
                    <a:pt x="1250" y="923"/>
                  </a:cubicBezTo>
                  <a:cubicBezTo>
                    <a:pt x="1289" y="855"/>
                    <a:pt x="1313" y="785"/>
                    <a:pt x="1324" y="711"/>
                  </a:cubicBezTo>
                  <a:cubicBezTo>
                    <a:pt x="1340" y="606"/>
                    <a:pt x="1337" y="508"/>
                    <a:pt x="1316" y="421"/>
                  </a:cubicBezTo>
                  <a:cubicBezTo>
                    <a:pt x="1295" y="337"/>
                    <a:pt x="1257" y="263"/>
                    <a:pt x="1204" y="201"/>
                  </a:cubicBezTo>
                  <a:close/>
                  <a:moveTo>
                    <a:pt x="1243" y="699"/>
                  </a:moveTo>
                  <a:cubicBezTo>
                    <a:pt x="1222" y="838"/>
                    <a:pt x="1149" y="938"/>
                    <a:pt x="1069" y="1033"/>
                  </a:cubicBezTo>
                  <a:cubicBezTo>
                    <a:pt x="1045" y="1062"/>
                    <a:pt x="1035" y="1100"/>
                    <a:pt x="1041" y="1137"/>
                  </a:cubicBezTo>
                  <a:cubicBezTo>
                    <a:pt x="1089" y="1403"/>
                    <a:pt x="1089" y="1403"/>
                    <a:pt x="1089" y="1403"/>
                  </a:cubicBezTo>
                  <a:cubicBezTo>
                    <a:pt x="1091" y="1414"/>
                    <a:pt x="1088" y="1424"/>
                    <a:pt x="1081" y="1433"/>
                  </a:cubicBezTo>
                  <a:cubicBezTo>
                    <a:pt x="1074" y="1441"/>
                    <a:pt x="1064" y="1445"/>
                    <a:pt x="1053" y="1445"/>
                  </a:cubicBezTo>
                  <a:cubicBezTo>
                    <a:pt x="534" y="1445"/>
                    <a:pt x="534" y="1445"/>
                    <a:pt x="534" y="1445"/>
                  </a:cubicBezTo>
                  <a:cubicBezTo>
                    <a:pt x="515" y="1445"/>
                    <a:pt x="499" y="1430"/>
                    <a:pt x="498" y="1411"/>
                  </a:cubicBezTo>
                  <a:cubicBezTo>
                    <a:pt x="493" y="1321"/>
                    <a:pt x="488" y="1266"/>
                    <a:pt x="485" y="1235"/>
                  </a:cubicBezTo>
                  <a:cubicBezTo>
                    <a:pt x="483" y="1220"/>
                    <a:pt x="464" y="1203"/>
                    <a:pt x="443" y="1203"/>
                  </a:cubicBezTo>
                  <a:cubicBezTo>
                    <a:pt x="439" y="1203"/>
                    <a:pt x="436" y="1204"/>
                    <a:pt x="432" y="1205"/>
                  </a:cubicBezTo>
                  <a:cubicBezTo>
                    <a:pt x="367" y="1227"/>
                    <a:pt x="321" y="1236"/>
                    <a:pt x="288" y="1236"/>
                  </a:cubicBezTo>
                  <a:cubicBezTo>
                    <a:pt x="162" y="1236"/>
                    <a:pt x="227" y="1105"/>
                    <a:pt x="203" y="1072"/>
                  </a:cubicBezTo>
                  <a:cubicBezTo>
                    <a:pt x="172" y="1030"/>
                    <a:pt x="172" y="1030"/>
                    <a:pt x="172" y="1030"/>
                  </a:cubicBezTo>
                  <a:cubicBezTo>
                    <a:pt x="164" y="1019"/>
                    <a:pt x="163" y="1005"/>
                    <a:pt x="171" y="994"/>
                  </a:cubicBezTo>
                  <a:cubicBezTo>
                    <a:pt x="187" y="969"/>
                    <a:pt x="187" y="969"/>
                    <a:pt x="187" y="969"/>
                  </a:cubicBezTo>
                  <a:cubicBezTo>
                    <a:pt x="166" y="963"/>
                    <a:pt x="166" y="963"/>
                    <a:pt x="166" y="963"/>
                  </a:cubicBezTo>
                  <a:cubicBezTo>
                    <a:pt x="158" y="961"/>
                    <a:pt x="150" y="955"/>
                    <a:pt x="146" y="947"/>
                  </a:cubicBezTo>
                  <a:cubicBezTo>
                    <a:pt x="142" y="939"/>
                    <a:pt x="142" y="929"/>
                    <a:pt x="145" y="921"/>
                  </a:cubicBezTo>
                  <a:cubicBezTo>
                    <a:pt x="160" y="884"/>
                    <a:pt x="160" y="884"/>
                    <a:pt x="160" y="884"/>
                  </a:cubicBezTo>
                  <a:cubicBezTo>
                    <a:pt x="161" y="881"/>
                    <a:pt x="160" y="877"/>
                    <a:pt x="156" y="876"/>
                  </a:cubicBezTo>
                  <a:cubicBezTo>
                    <a:pt x="111" y="855"/>
                    <a:pt x="111" y="855"/>
                    <a:pt x="111" y="855"/>
                  </a:cubicBezTo>
                  <a:cubicBezTo>
                    <a:pt x="100" y="850"/>
                    <a:pt x="92" y="841"/>
                    <a:pt x="89" y="830"/>
                  </a:cubicBezTo>
                  <a:cubicBezTo>
                    <a:pt x="85" y="819"/>
                    <a:pt x="87" y="807"/>
                    <a:pt x="93" y="797"/>
                  </a:cubicBezTo>
                  <a:cubicBezTo>
                    <a:pt x="94" y="796"/>
                    <a:pt x="94" y="796"/>
                    <a:pt x="94" y="796"/>
                  </a:cubicBezTo>
                  <a:cubicBezTo>
                    <a:pt x="124" y="746"/>
                    <a:pt x="164" y="702"/>
                    <a:pt x="190" y="650"/>
                  </a:cubicBezTo>
                  <a:cubicBezTo>
                    <a:pt x="201" y="628"/>
                    <a:pt x="201" y="628"/>
                    <a:pt x="201" y="628"/>
                  </a:cubicBezTo>
                  <a:cubicBezTo>
                    <a:pt x="208" y="613"/>
                    <a:pt x="199" y="589"/>
                    <a:pt x="195" y="572"/>
                  </a:cubicBezTo>
                  <a:cubicBezTo>
                    <a:pt x="191" y="553"/>
                    <a:pt x="191" y="553"/>
                    <a:pt x="191" y="553"/>
                  </a:cubicBezTo>
                  <a:cubicBezTo>
                    <a:pt x="182" y="513"/>
                    <a:pt x="184" y="463"/>
                    <a:pt x="194" y="422"/>
                  </a:cubicBezTo>
                  <a:cubicBezTo>
                    <a:pt x="248" y="205"/>
                    <a:pt x="487" y="82"/>
                    <a:pt x="725" y="82"/>
                  </a:cubicBezTo>
                  <a:cubicBezTo>
                    <a:pt x="1018" y="82"/>
                    <a:pt x="1308" y="270"/>
                    <a:pt x="1243" y="6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6" name="Freeform 10"/>
            <p:cNvSpPr>
              <a:spLocks/>
            </p:cNvSpPr>
            <p:nvPr/>
          </p:nvSpPr>
          <p:spPr bwMode="auto">
            <a:xfrm>
              <a:off x="950913" y="541338"/>
              <a:ext cx="3556000" cy="2894013"/>
            </a:xfrm>
            <a:custGeom>
              <a:avLst/>
              <a:gdLst>
                <a:gd name="T0" fmla="*/ 626 w 946"/>
                <a:gd name="T1" fmla="*/ 35 h 770"/>
                <a:gd name="T2" fmla="*/ 554 w 946"/>
                <a:gd name="T3" fmla="*/ 8 h 770"/>
                <a:gd name="T4" fmla="*/ 508 w 946"/>
                <a:gd name="T5" fmla="*/ 18 h 770"/>
                <a:gd name="T6" fmla="*/ 456 w 946"/>
                <a:gd name="T7" fmla="*/ 0 h 770"/>
                <a:gd name="T8" fmla="*/ 414 w 946"/>
                <a:gd name="T9" fmla="*/ 12 h 770"/>
                <a:gd name="T10" fmla="*/ 381 w 946"/>
                <a:gd name="T11" fmla="*/ 8 h 770"/>
                <a:gd name="T12" fmla="*/ 287 w 946"/>
                <a:gd name="T13" fmla="*/ 41 h 770"/>
                <a:gd name="T14" fmla="*/ 278 w 946"/>
                <a:gd name="T15" fmla="*/ 40 h 770"/>
                <a:gd name="T16" fmla="*/ 163 w 946"/>
                <a:gd name="T17" fmla="*/ 92 h 770"/>
                <a:gd name="T18" fmla="*/ 64 w 946"/>
                <a:gd name="T19" fmla="*/ 209 h 770"/>
                <a:gd name="T20" fmla="*/ 25 w 946"/>
                <a:gd name="T21" fmla="*/ 266 h 770"/>
                <a:gd name="T22" fmla="*/ 26 w 946"/>
                <a:gd name="T23" fmla="*/ 274 h 770"/>
                <a:gd name="T24" fmla="*/ 0 w 946"/>
                <a:gd name="T25" fmla="*/ 357 h 770"/>
                <a:gd name="T26" fmla="*/ 67 w 946"/>
                <a:gd name="T27" fmla="*/ 480 h 770"/>
                <a:gd name="T28" fmla="*/ 176 w 946"/>
                <a:gd name="T29" fmla="*/ 558 h 770"/>
                <a:gd name="T30" fmla="*/ 231 w 946"/>
                <a:gd name="T31" fmla="*/ 544 h 770"/>
                <a:gd name="T32" fmla="*/ 301 w 946"/>
                <a:gd name="T33" fmla="*/ 587 h 770"/>
                <a:gd name="T34" fmla="*/ 443 w 946"/>
                <a:gd name="T35" fmla="*/ 687 h 770"/>
                <a:gd name="T36" fmla="*/ 504 w 946"/>
                <a:gd name="T37" fmla="*/ 674 h 770"/>
                <a:gd name="T38" fmla="*/ 667 w 946"/>
                <a:gd name="T39" fmla="*/ 770 h 770"/>
                <a:gd name="T40" fmla="*/ 840 w 946"/>
                <a:gd name="T41" fmla="*/ 652 h 770"/>
                <a:gd name="T42" fmla="*/ 936 w 946"/>
                <a:gd name="T43" fmla="*/ 489 h 770"/>
                <a:gd name="T44" fmla="*/ 933 w 946"/>
                <a:gd name="T45" fmla="*/ 456 h 770"/>
                <a:gd name="T46" fmla="*/ 946 w 946"/>
                <a:gd name="T47" fmla="*/ 400 h 770"/>
                <a:gd name="T48" fmla="*/ 914 w 946"/>
                <a:gd name="T49" fmla="*/ 316 h 770"/>
                <a:gd name="T50" fmla="*/ 916 w 946"/>
                <a:gd name="T51" fmla="*/ 297 h 770"/>
                <a:gd name="T52" fmla="*/ 840 w 946"/>
                <a:gd name="T53" fmla="*/ 181 h 770"/>
                <a:gd name="T54" fmla="*/ 626 w 946"/>
                <a:gd name="T55" fmla="*/ 3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6" h="770">
                  <a:moveTo>
                    <a:pt x="626" y="35"/>
                  </a:moveTo>
                  <a:cubicBezTo>
                    <a:pt x="607" y="18"/>
                    <a:pt x="581" y="8"/>
                    <a:pt x="554" y="8"/>
                  </a:cubicBezTo>
                  <a:cubicBezTo>
                    <a:pt x="537" y="8"/>
                    <a:pt x="522" y="12"/>
                    <a:pt x="508" y="18"/>
                  </a:cubicBezTo>
                  <a:cubicBezTo>
                    <a:pt x="493" y="7"/>
                    <a:pt x="475" y="0"/>
                    <a:pt x="456" y="0"/>
                  </a:cubicBezTo>
                  <a:cubicBezTo>
                    <a:pt x="441" y="0"/>
                    <a:pt x="426" y="5"/>
                    <a:pt x="414" y="12"/>
                  </a:cubicBezTo>
                  <a:cubicBezTo>
                    <a:pt x="403" y="9"/>
                    <a:pt x="392" y="8"/>
                    <a:pt x="381" y="8"/>
                  </a:cubicBezTo>
                  <a:cubicBezTo>
                    <a:pt x="345" y="8"/>
                    <a:pt x="313" y="20"/>
                    <a:pt x="287" y="41"/>
                  </a:cubicBezTo>
                  <a:cubicBezTo>
                    <a:pt x="284" y="40"/>
                    <a:pt x="281" y="40"/>
                    <a:pt x="278" y="40"/>
                  </a:cubicBezTo>
                  <a:cubicBezTo>
                    <a:pt x="232" y="40"/>
                    <a:pt x="191" y="60"/>
                    <a:pt x="163" y="92"/>
                  </a:cubicBezTo>
                  <a:cubicBezTo>
                    <a:pt x="108" y="103"/>
                    <a:pt x="65" y="151"/>
                    <a:pt x="64" y="209"/>
                  </a:cubicBezTo>
                  <a:cubicBezTo>
                    <a:pt x="41" y="218"/>
                    <a:pt x="25" y="240"/>
                    <a:pt x="25" y="266"/>
                  </a:cubicBezTo>
                  <a:cubicBezTo>
                    <a:pt x="25" y="269"/>
                    <a:pt x="25" y="272"/>
                    <a:pt x="26" y="274"/>
                  </a:cubicBezTo>
                  <a:cubicBezTo>
                    <a:pt x="9" y="298"/>
                    <a:pt x="0" y="327"/>
                    <a:pt x="0" y="357"/>
                  </a:cubicBezTo>
                  <a:cubicBezTo>
                    <a:pt x="0" y="409"/>
                    <a:pt x="26" y="454"/>
                    <a:pt x="67" y="480"/>
                  </a:cubicBezTo>
                  <a:cubicBezTo>
                    <a:pt x="82" y="525"/>
                    <a:pt x="125" y="558"/>
                    <a:pt x="176" y="558"/>
                  </a:cubicBezTo>
                  <a:cubicBezTo>
                    <a:pt x="196" y="558"/>
                    <a:pt x="215" y="553"/>
                    <a:pt x="231" y="544"/>
                  </a:cubicBezTo>
                  <a:cubicBezTo>
                    <a:pt x="248" y="566"/>
                    <a:pt x="273" y="582"/>
                    <a:pt x="301" y="587"/>
                  </a:cubicBezTo>
                  <a:cubicBezTo>
                    <a:pt x="322" y="645"/>
                    <a:pt x="378" y="687"/>
                    <a:pt x="443" y="687"/>
                  </a:cubicBezTo>
                  <a:cubicBezTo>
                    <a:pt x="465" y="687"/>
                    <a:pt x="486" y="682"/>
                    <a:pt x="504" y="674"/>
                  </a:cubicBezTo>
                  <a:cubicBezTo>
                    <a:pt x="536" y="731"/>
                    <a:pt x="597" y="770"/>
                    <a:pt x="667" y="770"/>
                  </a:cubicBezTo>
                  <a:cubicBezTo>
                    <a:pt x="746" y="770"/>
                    <a:pt x="813" y="721"/>
                    <a:pt x="840" y="652"/>
                  </a:cubicBezTo>
                  <a:cubicBezTo>
                    <a:pt x="897" y="620"/>
                    <a:pt x="936" y="559"/>
                    <a:pt x="936" y="489"/>
                  </a:cubicBezTo>
                  <a:cubicBezTo>
                    <a:pt x="936" y="478"/>
                    <a:pt x="935" y="466"/>
                    <a:pt x="933" y="456"/>
                  </a:cubicBezTo>
                  <a:cubicBezTo>
                    <a:pt x="941" y="439"/>
                    <a:pt x="946" y="420"/>
                    <a:pt x="946" y="400"/>
                  </a:cubicBezTo>
                  <a:cubicBezTo>
                    <a:pt x="946" y="368"/>
                    <a:pt x="934" y="339"/>
                    <a:pt x="914" y="316"/>
                  </a:cubicBezTo>
                  <a:cubicBezTo>
                    <a:pt x="915" y="310"/>
                    <a:pt x="916" y="303"/>
                    <a:pt x="916" y="297"/>
                  </a:cubicBezTo>
                  <a:cubicBezTo>
                    <a:pt x="916" y="245"/>
                    <a:pt x="885" y="200"/>
                    <a:pt x="840" y="181"/>
                  </a:cubicBezTo>
                  <a:cubicBezTo>
                    <a:pt x="805" y="97"/>
                    <a:pt x="722" y="37"/>
                    <a:pt x="62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08" name="Content Placeholder 2"/>
          <p:cNvSpPr>
            <a:spLocks noGrp="1"/>
          </p:cNvSpPr>
          <p:nvPr/>
        </p:nvSpPr>
        <p:spPr>
          <a:xfrm>
            <a:off x="3650242" y="2853119"/>
            <a:ext cx="7998832" cy="11381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200" dirty="0" err="1"/>
              <a:t>ÚPVIaI</a:t>
            </a:r>
            <a:endParaRPr lang="sk-SK" sz="1200" dirty="0"/>
          </a:p>
        </p:txBody>
      </p:sp>
      <p:sp>
        <p:nvSpPr>
          <p:cNvPr id="109" name="Content Placeholder 2"/>
          <p:cNvSpPr>
            <a:spLocks noGrp="1"/>
          </p:cNvSpPr>
          <p:nvPr/>
        </p:nvSpPr>
        <p:spPr>
          <a:xfrm>
            <a:off x="2947481" y="4787970"/>
            <a:ext cx="1295400" cy="1546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200" dirty="0"/>
              <a:t>MV SR</a:t>
            </a:r>
            <a:r>
              <a:rPr lang="en-US" sz="1200" dirty="0"/>
              <a:t> - OGP </a:t>
            </a:r>
            <a:endParaRPr lang="sk-SK" sz="1200" dirty="0"/>
          </a:p>
        </p:txBody>
      </p:sp>
      <p:sp>
        <p:nvSpPr>
          <p:cNvPr id="111" name="Content Placeholder 2"/>
          <p:cNvSpPr>
            <a:spLocks noGrp="1"/>
          </p:cNvSpPr>
          <p:nvPr/>
        </p:nvSpPr>
        <p:spPr>
          <a:xfrm>
            <a:off x="7335690" y="4787970"/>
            <a:ext cx="1200150" cy="15463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200" dirty="0"/>
              <a:t>ITAS</a:t>
            </a:r>
          </a:p>
        </p:txBody>
      </p:sp>
      <p:sp>
        <p:nvSpPr>
          <p:cNvPr id="112" name="Content Placeholder 2"/>
          <p:cNvSpPr>
            <a:spLocks noGrp="1"/>
          </p:cNvSpPr>
          <p:nvPr/>
        </p:nvSpPr>
        <p:spPr>
          <a:xfrm>
            <a:off x="10256618" y="4165549"/>
            <a:ext cx="1392456" cy="216875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endParaRPr lang="sk-SK" sz="1600" dirty="0"/>
          </a:p>
        </p:txBody>
      </p:sp>
      <p:sp>
        <p:nvSpPr>
          <p:cNvPr id="113" name="Content Placeholder 2"/>
          <p:cNvSpPr>
            <a:spLocks noGrp="1"/>
          </p:cNvSpPr>
          <p:nvPr/>
        </p:nvSpPr>
        <p:spPr>
          <a:xfrm>
            <a:off x="4407945" y="4787970"/>
            <a:ext cx="1295400" cy="1546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200" dirty="0"/>
              <a:t>NASES</a:t>
            </a:r>
          </a:p>
        </p:txBody>
      </p:sp>
      <p:sp>
        <p:nvSpPr>
          <p:cNvPr id="114" name="Content Placeholder 2"/>
          <p:cNvSpPr>
            <a:spLocks noGrp="1"/>
          </p:cNvSpPr>
          <p:nvPr/>
        </p:nvSpPr>
        <p:spPr>
          <a:xfrm>
            <a:off x="5868409" y="4793146"/>
            <a:ext cx="1295400" cy="1546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en-US" sz="1200" dirty="0" err="1"/>
              <a:t>MPaRV</a:t>
            </a:r>
            <a:r>
              <a:rPr lang="sk-SK" sz="1200" dirty="0"/>
              <a:t> SR</a:t>
            </a:r>
          </a:p>
        </p:txBody>
      </p:sp>
      <p:sp>
        <p:nvSpPr>
          <p:cNvPr id="115" name="Content Placeholder 2"/>
          <p:cNvSpPr>
            <a:spLocks noGrp="1"/>
          </p:cNvSpPr>
          <p:nvPr/>
        </p:nvSpPr>
        <p:spPr>
          <a:xfrm>
            <a:off x="8796154" y="4796963"/>
            <a:ext cx="1200150" cy="153305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200" dirty="0"/>
              <a:t>PPP</a:t>
            </a:r>
          </a:p>
        </p:txBody>
      </p:sp>
      <p:grpSp>
        <p:nvGrpSpPr>
          <p:cNvPr id="116" name="Group 100"/>
          <p:cNvGrpSpPr/>
          <p:nvPr/>
        </p:nvGrpSpPr>
        <p:grpSpPr>
          <a:xfrm>
            <a:off x="5362845" y="3065038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117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8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2" name="TextBox 114"/>
          <p:cNvSpPr txBox="1"/>
          <p:nvPr/>
        </p:nvSpPr>
        <p:spPr>
          <a:xfrm>
            <a:off x="5638666" y="3035012"/>
            <a:ext cx="9028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Juraj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Bárdy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3" name="Group 100"/>
          <p:cNvGrpSpPr/>
          <p:nvPr/>
        </p:nvGrpSpPr>
        <p:grpSpPr>
          <a:xfrm>
            <a:off x="5362845" y="3455563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124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5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6" name="TextBox 114"/>
          <p:cNvSpPr txBox="1"/>
          <p:nvPr/>
        </p:nvSpPr>
        <p:spPr>
          <a:xfrm>
            <a:off x="5638666" y="3436198"/>
            <a:ext cx="13756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Dagmar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Bošanská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1" name="Group 100"/>
          <p:cNvGrpSpPr/>
          <p:nvPr/>
        </p:nvGrpSpPr>
        <p:grpSpPr>
          <a:xfrm>
            <a:off x="8239395" y="3044502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132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3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34" name="TextBox 114"/>
          <p:cNvSpPr txBox="1"/>
          <p:nvPr/>
        </p:nvSpPr>
        <p:spPr>
          <a:xfrm>
            <a:off x="8515216" y="3025137"/>
            <a:ext cx="10871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Naďa</a:t>
            </a:r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Nikšová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Content Placeholder 2"/>
          <p:cNvSpPr>
            <a:spLocks noGrp="1"/>
          </p:cNvSpPr>
          <p:nvPr/>
        </p:nvSpPr>
        <p:spPr>
          <a:xfrm>
            <a:off x="1443835" y="4787970"/>
            <a:ext cx="1295400" cy="15463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>
                  <a:lumMod val="75000"/>
                </a:schemeClr>
              </a:buClr>
              <a:buNone/>
            </a:pPr>
            <a:r>
              <a:rPr lang="sk-SK" sz="1200" dirty="0"/>
              <a:t>MV SR</a:t>
            </a:r>
          </a:p>
        </p:txBody>
      </p:sp>
      <p:grpSp>
        <p:nvGrpSpPr>
          <p:cNvPr id="40" name="Group 100"/>
          <p:cNvGrpSpPr/>
          <p:nvPr/>
        </p:nvGrpSpPr>
        <p:grpSpPr>
          <a:xfrm>
            <a:off x="7456128" y="5131810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41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3" name="TextBox 114"/>
          <p:cNvSpPr txBox="1"/>
          <p:nvPr/>
        </p:nvSpPr>
        <p:spPr>
          <a:xfrm>
            <a:off x="7328873" y="5444916"/>
            <a:ext cx="10534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Michal Ševčík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Content Placeholder 2"/>
          <p:cNvSpPr>
            <a:spLocks noGrp="1"/>
          </p:cNvSpPr>
          <p:nvPr/>
        </p:nvSpPr>
        <p:spPr>
          <a:xfrm>
            <a:off x="700525" y="2695547"/>
            <a:ext cx="2388562" cy="1520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Dátová kvalita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Referenčné údaje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sk-SK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Geo</a:t>
            </a: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údaje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sk-SK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Open</a:t>
            </a: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sk-SK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"Jeden krát a dosť"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Služba Moje dáta 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Big </a:t>
            </a:r>
            <a:r>
              <a:rPr lang="sk-SK" sz="105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r>
              <a:rPr lang="sk-SK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vo verejnej správe</a:t>
            </a:r>
          </a:p>
        </p:txBody>
      </p:sp>
      <p:grpSp>
        <p:nvGrpSpPr>
          <p:cNvPr id="44" name="Group 100"/>
          <p:cNvGrpSpPr/>
          <p:nvPr/>
        </p:nvGrpSpPr>
        <p:grpSpPr>
          <a:xfrm>
            <a:off x="3045594" y="5149334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45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6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8" name="TextBox 114"/>
          <p:cNvSpPr txBox="1"/>
          <p:nvPr/>
        </p:nvSpPr>
        <p:spPr>
          <a:xfrm>
            <a:off x="1429441" y="5462659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Kamil Fako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9" name="Group 100"/>
          <p:cNvGrpSpPr/>
          <p:nvPr/>
        </p:nvGrpSpPr>
        <p:grpSpPr>
          <a:xfrm>
            <a:off x="1526970" y="5149334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50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1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2" name="TextBox 114"/>
          <p:cNvSpPr txBox="1"/>
          <p:nvPr/>
        </p:nvSpPr>
        <p:spPr>
          <a:xfrm>
            <a:off x="3030441" y="5462659"/>
            <a:ext cx="12840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Milan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Andrejkovič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7" name="Group 100"/>
          <p:cNvGrpSpPr/>
          <p:nvPr/>
        </p:nvGrpSpPr>
        <p:grpSpPr>
          <a:xfrm>
            <a:off x="10297574" y="5207310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58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9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4" name="Group 100"/>
          <p:cNvGrpSpPr/>
          <p:nvPr/>
        </p:nvGrpSpPr>
        <p:grpSpPr>
          <a:xfrm>
            <a:off x="4542017" y="5149334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55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6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0" name="TextBox 114"/>
          <p:cNvSpPr txBox="1"/>
          <p:nvPr/>
        </p:nvSpPr>
        <p:spPr>
          <a:xfrm>
            <a:off x="4450196" y="5479679"/>
            <a:ext cx="10197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Lucia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Janesová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1" name="Group 100"/>
          <p:cNvGrpSpPr/>
          <p:nvPr/>
        </p:nvGrpSpPr>
        <p:grpSpPr>
          <a:xfrm>
            <a:off x="8927780" y="5090973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62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3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4" name="TextBox 114"/>
          <p:cNvSpPr txBox="1"/>
          <p:nvPr/>
        </p:nvSpPr>
        <p:spPr>
          <a:xfrm>
            <a:off x="8800525" y="5404079"/>
            <a:ext cx="1124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Roland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Takacs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TextBox 114"/>
          <p:cNvSpPr txBox="1"/>
          <p:nvPr/>
        </p:nvSpPr>
        <p:spPr>
          <a:xfrm>
            <a:off x="10607788" y="5135771"/>
            <a:ext cx="8857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Vladimír Stromček 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6" name="Group 100"/>
          <p:cNvGrpSpPr/>
          <p:nvPr/>
        </p:nvGrpSpPr>
        <p:grpSpPr>
          <a:xfrm>
            <a:off x="10297574" y="5702143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67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9" name="TextBox 114"/>
          <p:cNvSpPr txBox="1"/>
          <p:nvPr/>
        </p:nvSpPr>
        <p:spPr>
          <a:xfrm>
            <a:off x="10607788" y="5709747"/>
            <a:ext cx="8857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Ján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Staník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114"/>
          <p:cNvSpPr txBox="1"/>
          <p:nvPr/>
        </p:nvSpPr>
        <p:spPr>
          <a:xfrm>
            <a:off x="5854385" y="5444916"/>
            <a:ext cx="9941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Peter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Hudec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1" name="Group 100"/>
          <p:cNvGrpSpPr/>
          <p:nvPr/>
        </p:nvGrpSpPr>
        <p:grpSpPr>
          <a:xfrm>
            <a:off x="5996137" y="5149334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72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3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4" name="TextBox 114"/>
          <p:cNvSpPr txBox="1"/>
          <p:nvPr/>
        </p:nvSpPr>
        <p:spPr>
          <a:xfrm>
            <a:off x="1431535" y="5757296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Ivan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Šajban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5" name="Group 100"/>
          <p:cNvGrpSpPr/>
          <p:nvPr/>
        </p:nvGrpSpPr>
        <p:grpSpPr>
          <a:xfrm>
            <a:off x="10305577" y="4333612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76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8" name="TextBox 114"/>
          <p:cNvSpPr txBox="1"/>
          <p:nvPr/>
        </p:nvSpPr>
        <p:spPr>
          <a:xfrm>
            <a:off x="10608282" y="4330823"/>
            <a:ext cx="8857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Lubor</a:t>
            </a:r>
            <a:r>
              <a:rPr lang="sk-SK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Illek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9" name="TextBox 114"/>
          <p:cNvSpPr txBox="1"/>
          <p:nvPr/>
        </p:nvSpPr>
        <p:spPr>
          <a:xfrm>
            <a:off x="7331459" y="5738799"/>
            <a:ext cx="425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+10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0" name="Group 100"/>
          <p:cNvGrpSpPr/>
          <p:nvPr/>
        </p:nvGrpSpPr>
        <p:grpSpPr>
          <a:xfrm>
            <a:off x="10305577" y="4703321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81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2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3" name="TextBox 114"/>
          <p:cNvSpPr txBox="1"/>
          <p:nvPr/>
        </p:nvSpPr>
        <p:spPr>
          <a:xfrm>
            <a:off x="10608282" y="4700532"/>
            <a:ext cx="8857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Miroslav L</a:t>
            </a:r>
            <a:r>
              <a:rPr lang="sk-SK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íška</a:t>
            </a:r>
            <a:endParaRPr lang="id-ID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845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Výstupy</a:t>
            </a:r>
            <a:endParaRPr lang="en-US" dirty="0"/>
          </a:p>
        </p:txBody>
      </p:sp>
      <p:grpSp>
        <p:nvGrpSpPr>
          <p:cNvPr id="119" name="Group 3"/>
          <p:cNvGrpSpPr/>
          <p:nvPr/>
        </p:nvGrpSpPr>
        <p:grpSpPr>
          <a:xfrm>
            <a:off x="1002705" y="1384834"/>
            <a:ext cx="2012893" cy="1639957"/>
            <a:chOff x="1051493" y="4214719"/>
            <a:chExt cx="2012893" cy="1639957"/>
          </a:xfrm>
        </p:grpSpPr>
        <p:cxnSp>
          <p:nvCxnSpPr>
            <p:cNvPr id="120" name="Straight Connector 4"/>
            <p:cNvCxnSpPr/>
            <p:nvPr/>
          </p:nvCxnSpPr>
          <p:spPr>
            <a:xfrm>
              <a:off x="3064386" y="4214719"/>
              <a:ext cx="0" cy="163995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21" name="Straight Connector 5"/>
            <p:cNvCxnSpPr/>
            <p:nvPr/>
          </p:nvCxnSpPr>
          <p:spPr>
            <a:xfrm>
              <a:off x="1428175" y="5205324"/>
              <a:ext cx="1264114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ot"/>
              <a:miter lim="800000"/>
            </a:ln>
            <a:effectLst/>
          </p:spPr>
        </p:cxnSp>
        <p:cxnSp>
          <p:nvCxnSpPr>
            <p:cNvPr id="122" name="Straight Connector 6"/>
            <p:cNvCxnSpPr/>
            <p:nvPr/>
          </p:nvCxnSpPr>
          <p:spPr>
            <a:xfrm>
              <a:off x="1051493" y="4214719"/>
              <a:ext cx="0" cy="163995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</p:grpSp>
      <p:grpSp>
        <p:nvGrpSpPr>
          <p:cNvPr id="123" name="Group 7"/>
          <p:cNvGrpSpPr/>
          <p:nvPr/>
        </p:nvGrpSpPr>
        <p:grpSpPr>
          <a:xfrm>
            <a:off x="3409772" y="1384834"/>
            <a:ext cx="1628658" cy="1639957"/>
            <a:chOff x="3458560" y="4214719"/>
            <a:chExt cx="1628658" cy="1639957"/>
          </a:xfrm>
        </p:grpSpPr>
        <p:cxnSp>
          <p:nvCxnSpPr>
            <p:cNvPr id="124" name="Straight Connector 8"/>
            <p:cNvCxnSpPr/>
            <p:nvPr/>
          </p:nvCxnSpPr>
          <p:spPr>
            <a:xfrm>
              <a:off x="5087218" y="4214719"/>
              <a:ext cx="0" cy="163995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25" name="Straight Connector 9"/>
            <p:cNvCxnSpPr/>
            <p:nvPr/>
          </p:nvCxnSpPr>
          <p:spPr>
            <a:xfrm>
              <a:off x="3458560" y="5205324"/>
              <a:ext cx="1264114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ot"/>
              <a:miter lim="800000"/>
            </a:ln>
            <a:effectLst/>
          </p:spPr>
        </p:cxnSp>
      </p:grpSp>
      <p:grpSp>
        <p:nvGrpSpPr>
          <p:cNvPr id="126" name="Group 10"/>
          <p:cNvGrpSpPr/>
          <p:nvPr/>
        </p:nvGrpSpPr>
        <p:grpSpPr>
          <a:xfrm>
            <a:off x="5414302" y="1384834"/>
            <a:ext cx="1646960" cy="1639957"/>
            <a:chOff x="5463090" y="4214719"/>
            <a:chExt cx="1646960" cy="1639957"/>
          </a:xfrm>
        </p:grpSpPr>
        <p:cxnSp>
          <p:nvCxnSpPr>
            <p:cNvPr id="127" name="Straight Connector 11"/>
            <p:cNvCxnSpPr/>
            <p:nvPr/>
          </p:nvCxnSpPr>
          <p:spPr>
            <a:xfrm>
              <a:off x="7110050" y="4214719"/>
              <a:ext cx="0" cy="163995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28" name="Straight Connector 12"/>
            <p:cNvCxnSpPr/>
            <p:nvPr/>
          </p:nvCxnSpPr>
          <p:spPr>
            <a:xfrm>
              <a:off x="5463090" y="5205324"/>
              <a:ext cx="1264114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</p:grpSp>
      <p:grpSp>
        <p:nvGrpSpPr>
          <p:cNvPr id="129" name="Group 13"/>
          <p:cNvGrpSpPr/>
          <p:nvPr/>
        </p:nvGrpSpPr>
        <p:grpSpPr>
          <a:xfrm>
            <a:off x="7444687" y="1384834"/>
            <a:ext cx="1632433" cy="1639957"/>
            <a:chOff x="7493475" y="4214719"/>
            <a:chExt cx="1632433" cy="1639957"/>
          </a:xfrm>
        </p:grpSpPr>
        <p:cxnSp>
          <p:nvCxnSpPr>
            <p:cNvPr id="130" name="Straight Connector 14"/>
            <p:cNvCxnSpPr/>
            <p:nvPr/>
          </p:nvCxnSpPr>
          <p:spPr>
            <a:xfrm>
              <a:off x="9125908" y="4214719"/>
              <a:ext cx="0" cy="163995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31" name="Straight Connector 15"/>
            <p:cNvCxnSpPr/>
            <p:nvPr/>
          </p:nvCxnSpPr>
          <p:spPr>
            <a:xfrm>
              <a:off x="7493475" y="5205324"/>
              <a:ext cx="1264114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ot"/>
              <a:miter lim="800000"/>
            </a:ln>
            <a:effectLst/>
          </p:spPr>
        </p:cxnSp>
      </p:grpSp>
      <p:grpSp>
        <p:nvGrpSpPr>
          <p:cNvPr id="132" name="Group 16"/>
          <p:cNvGrpSpPr/>
          <p:nvPr/>
        </p:nvGrpSpPr>
        <p:grpSpPr>
          <a:xfrm>
            <a:off x="9493139" y="1384834"/>
            <a:ext cx="1581747" cy="1639957"/>
            <a:chOff x="9541927" y="4214719"/>
            <a:chExt cx="1581747" cy="1639957"/>
          </a:xfrm>
        </p:grpSpPr>
        <p:cxnSp>
          <p:nvCxnSpPr>
            <p:cNvPr id="133" name="Straight Connector 17"/>
            <p:cNvCxnSpPr/>
            <p:nvPr/>
          </p:nvCxnSpPr>
          <p:spPr>
            <a:xfrm>
              <a:off x="11123674" y="4214719"/>
              <a:ext cx="0" cy="1639957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dash"/>
              <a:miter lim="800000"/>
            </a:ln>
            <a:effectLst/>
          </p:spPr>
        </p:cxnSp>
        <p:cxnSp>
          <p:nvCxnSpPr>
            <p:cNvPr id="134" name="Straight Connector 18"/>
            <p:cNvCxnSpPr/>
            <p:nvPr/>
          </p:nvCxnSpPr>
          <p:spPr>
            <a:xfrm>
              <a:off x="9541927" y="5205324"/>
              <a:ext cx="1264114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85000"/>
                </a:sysClr>
              </a:solidFill>
              <a:prstDash val="sysDot"/>
              <a:miter lim="800000"/>
            </a:ln>
            <a:effectLst/>
          </p:spPr>
        </p:cxnSp>
      </p:grpSp>
      <p:grpSp>
        <p:nvGrpSpPr>
          <p:cNvPr id="135" name="Group 25"/>
          <p:cNvGrpSpPr/>
          <p:nvPr/>
        </p:nvGrpSpPr>
        <p:grpSpPr>
          <a:xfrm>
            <a:off x="1733946" y="1590930"/>
            <a:ext cx="554997" cy="554997"/>
            <a:chOff x="3175" y="4763"/>
            <a:chExt cx="6792913" cy="6792912"/>
          </a:xfrm>
          <a:solidFill>
            <a:srgbClr val="1F608B"/>
          </a:solidFill>
        </p:grpSpPr>
        <p:sp>
          <p:nvSpPr>
            <p:cNvPr id="136" name="Freeform 10"/>
            <p:cNvSpPr>
              <a:spLocks noEditPoints="1"/>
            </p:cNvSpPr>
            <p:nvPr/>
          </p:nvSpPr>
          <p:spPr bwMode="auto">
            <a:xfrm>
              <a:off x="3175" y="4763"/>
              <a:ext cx="6792913" cy="6792912"/>
            </a:xfrm>
            <a:custGeom>
              <a:avLst/>
              <a:gdLst>
                <a:gd name="T0" fmla="*/ 904 w 1808"/>
                <a:gd name="T1" fmla="*/ 1808 h 1808"/>
                <a:gd name="T2" fmla="*/ 723 w 1808"/>
                <a:gd name="T3" fmla="*/ 1627 h 1808"/>
                <a:gd name="T4" fmla="*/ 723 w 1808"/>
                <a:gd name="T5" fmla="*/ 1604 h 1808"/>
                <a:gd name="T6" fmla="*/ 204 w 1808"/>
                <a:gd name="T7" fmla="*/ 1085 h 1808"/>
                <a:gd name="T8" fmla="*/ 181 w 1808"/>
                <a:gd name="T9" fmla="*/ 1085 h 1808"/>
                <a:gd name="T10" fmla="*/ 0 w 1808"/>
                <a:gd name="T11" fmla="*/ 904 h 1808"/>
                <a:gd name="T12" fmla="*/ 181 w 1808"/>
                <a:gd name="T13" fmla="*/ 723 h 1808"/>
                <a:gd name="T14" fmla="*/ 204 w 1808"/>
                <a:gd name="T15" fmla="*/ 723 h 1808"/>
                <a:gd name="T16" fmla="*/ 723 w 1808"/>
                <a:gd name="T17" fmla="*/ 204 h 1808"/>
                <a:gd name="T18" fmla="*/ 723 w 1808"/>
                <a:gd name="T19" fmla="*/ 181 h 1808"/>
                <a:gd name="T20" fmla="*/ 904 w 1808"/>
                <a:gd name="T21" fmla="*/ 0 h 1808"/>
                <a:gd name="T22" fmla="*/ 1085 w 1808"/>
                <a:gd name="T23" fmla="*/ 181 h 1808"/>
                <a:gd name="T24" fmla="*/ 1085 w 1808"/>
                <a:gd name="T25" fmla="*/ 204 h 1808"/>
                <a:gd name="T26" fmla="*/ 1604 w 1808"/>
                <a:gd name="T27" fmla="*/ 723 h 1808"/>
                <a:gd name="T28" fmla="*/ 1627 w 1808"/>
                <a:gd name="T29" fmla="*/ 723 h 1808"/>
                <a:gd name="T30" fmla="*/ 1808 w 1808"/>
                <a:gd name="T31" fmla="*/ 904 h 1808"/>
                <a:gd name="T32" fmla="*/ 1627 w 1808"/>
                <a:gd name="T33" fmla="*/ 1085 h 1808"/>
                <a:gd name="T34" fmla="*/ 1604 w 1808"/>
                <a:gd name="T35" fmla="*/ 1085 h 1808"/>
                <a:gd name="T36" fmla="*/ 1085 w 1808"/>
                <a:gd name="T37" fmla="*/ 1604 h 1808"/>
                <a:gd name="T38" fmla="*/ 1085 w 1808"/>
                <a:gd name="T39" fmla="*/ 1627 h 1808"/>
                <a:gd name="T40" fmla="*/ 904 w 1808"/>
                <a:gd name="T41" fmla="*/ 1808 h 1808"/>
                <a:gd name="T42" fmla="*/ 181 w 1808"/>
                <a:gd name="T43" fmla="*/ 844 h 1808"/>
                <a:gd name="T44" fmla="*/ 121 w 1808"/>
                <a:gd name="T45" fmla="*/ 904 h 1808"/>
                <a:gd name="T46" fmla="*/ 181 w 1808"/>
                <a:gd name="T47" fmla="*/ 964 h 1808"/>
                <a:gd name="T48" fmla="*/ 252 w 1808"/>
                <a:gd name="T49" fmla="*/ 964 h 1808"/>
                <a:gd name="T50" fmla="*/ 312 w 1808"/>
                <a:gd name="T51" fmla="*/ 1014 h 1808"/>
                <a:gd name="T52" fmla="*/ 794 w 1808"/>
                <a:gd name="T53" fmla="*/ 1496 h 1808"/>
                <a:gd name="T54" fmla="*/ 844 w 1808"/>
                <a:gd name="T55" fmla="*/ 1555 h 1808"/>
                <a:gd name="T56" fmla="*/ 844 w 1808"/>
                <a:gd name="T57" fmla="*/ 1627 h 1808"/>
                <a:gd name="T58" fmla="*/ 904 w 1808"/>
                <a:gd name="T59" fmla="*/ 1687 h 1808"/>
                <a:gd name="T60" fmla="*/ 964 w 1808"/>
                <a:gd name="T61" fmla="*/ 1627 h 1808"/>
                <a:gd name="T62" fmla="*/ 964 w 1808"/>
                <a:gd name="T63" fmla="*/ 1555 h 1808"/>
                <a:gd name="T64" fmla="*/ 1014 w 1808"/>
                <a:gd name="T65" fmla="*/ 1496 h 1808"/>
                <a:gd name="T66" fmla="*/ 1496 w 1808"/>
                <a:gd name="T67" fmla="*/ 1014 h 1808"/>
                <a:gd name="T68" fmla="*/ 1555 w 1808"/>
                <a:gd name="T69" fmla="*/ 964 h 1808"/>
                <a:gd name="T70" fmla="*/ 1627 w 1808"/>
                <a:gd name="T71" fmla="*/ 964 h 1808"/>
                <a:gd name="T72" fmla="*/ 1687 w 1808"/>
                <a:gd name="T73" fmla="*/ 904 h 1808"/>
                <a:gd name="T74" fmla="*/ 1627 w 1808"/>
                <a:gd name="T75" fmla="*/ 844 h 1808"/>
                <a:gd name="T76" fmla="*/ 1555 w 1808"/>
                <a:gd name="T77" fmla="*/ 844 h 1808"/>
                <a:gd name="T78" fmla="*/ 1496 w 1808"/>
                <a:gd name="T79" fmla="*/ 794 h 1808"/>
                <a:gd name="T80" fmla="*/ 1014 w 1808"/>
                <a:gd name="T81" fmla="*/ 312 h 1808"/>
                <a:gd name="T82" fmla="*/ 964 w 1808"/>
                <a:gd name="T83" fmla="*/ 253 h 1808"/>
                <a:gd name="T84" fmla="*/ 964 w 1808"/>
                <a:gd name="T85" fmla="*/ 181 h 1808"/>
                <a:gd name="T86" fmla="*/ 904 w 1808"/>
                <a:gd name="T87" fmla="*/ 121 h 1808"/>
                <a:gd name="T88" fmla="*/ 844 w 1808"/>
                <a:gd name="T89" fmla="*/ 181 h 1808"/>
                <a:gd name="T90" fmla="*/ 844 w 1808"/>
                <a:gd name="T91" fmla="*/ 253 h 1808"/>
                <a:gd name="T92" fmla="*/ 794 w 1808"/>
                <a:gd name="T93" fmla="*/ 312 h 1808"/>
                <a:gd name="T94" fmla="*/ 312 w 1808"/>
                <a:gd name="T95" fmla="*/ 794 h 1808"/>
                <a:gd name="T96" fmla="*/ 252 w 1808"/>
                <a:gd name="T97" fmla="*/ 844 h 1808"/>
                <a:gd name="T98" fmla="*/ 181 w 1808"/>
                <a:gd name="T99" fmla="*/ 844 h 1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08" h="1808">
                  <a:moveTo>
                    <a:pt x="904" y="1808"/>
                  </a:moveTo>
                  <a:cubicBezTo>
                    <a:pt x="804" y="1808"/>
                    <a:pt x="723" y="1727"/>
                    <a:pt x="723" y="1627"/>
                  </a:cubicBezTo>
                  <a:cubicBezTo>
                    <a:pt x="723" y="1604"/>
                    <a:pt x="723" y="1604"/>
                    <a:pt x="723" y="1604"/>
                  </a:cubicBezTo>
                  <a:cubicBezTo>
                    <a:pt x="470" y="1538"/>
                    <a:pt x="270" y="1338"/>
                    <a:pt x="204" y="1085"/>
                  </a:cubicBezTo>
                  <a:cubicBezTo>
                    <a:pt x="181" y="1085"/>
                    <a:pt x="181" y="1085"/>
                    <a:pt x="181" y="1085"/>
                  </a:cubicBezTo>
                  <a:cubicBezTo>
                    <a:pt x="81" y="1085"/>
                    <a:pt x="0" y="1004"/>
                    <a:pt x="0" y="904"/>
                  </a:cubicBezTo>
                  <a:cubicBezTo>
                    <a:pt x="0" y="804"/>
                    <a:pt x="81" y="723"/>
                    <a:pt x="181" y="723"/>
                  </a:cubicBezTo>
                  <a:cubicBezTo>
                    <a:pt x="204" y="723"/>
                    <a:pt x="204" y="723"/>
                    <a:pt x="204" y="723"/>
                  </a:cubicBezTo>
                  <a:cubicBezTo>
                    <a:pt x="270" y="470"/>
                    <a:pt x="470" y="270"/>
                    <a:pt x="723" y="204"/>
                  </a:cubicBezTo>
                  <a:cubicBezTo>
                    <a:pt x="723" y="181"/>
                    <a:pt x="723" y="181"/>
                    <a:pt x="723" y="181"/>
                  </a:cubicBezTo>
                  <a:cubicBezTo>
                    <a:pt x="723" y="81"/>
                    <a:pt x="804" y="0"/>
                    <a:pt x="904" y="0"/>
                  </a:cubicBezTo>
                  <a:cubicBezTo>
                    <a:pt x="1004" y="0"/>
                    <a:pt x="1085" y="81"/>
                    <a:pt x="1085" y="181"/>
                  </a:cubicBezTo>
                  <a:cubicBezTo>
                    <a:pt x="1085" y="204"/>
                    <a:pt x="1085" y="204"/>
                    <a:pt x="1085" y="204"/>
                  </a:cubicBezTo>
                  <a:cubicBezTo>
                    <a:pt x="1338" y="270"/>
                    <a:pt x="1538" y="470"/>
                    <a:pt x="1604" y="723"/>
                  </a:cubicBezTo>
                  <a:cubicBezTo>
                    <a:pt x="1627" y="723"/>
                    <a:pt x="1627" y="723"/>
                    <a:pt x="1627" y="723"/>
                  </a:cubicBezTo>
                  <a:cubicBezTo>
                    <a:pt x="1727" y="723"/>
                    <a:pt x="1808" y="804"/>
                    <a:pt x="1808" y="904"/>
                  </a:cubicBezTo>
                  <a:cubicBezTo>
                    <a:pt x="1808" y="1004"/>
                    <a:pt x="1727" y="1085"/>
                    <a:pt x="1627" y="1085"/>
                  </a:cubicBezTo>
                  <a:cubicBezTo>
                    <a:pt x="1604" y="1085"/>
                    <a:pt x="1604" y="1085"/>
                    <a:pt x="1604" y="1085"/>
                  </a:cubicBezTo>
                  <a:cubicBezTo>
                    <a:pt x="1538" y="1338"/>
                    <a:pt x="1338" y="1538"/>
                    <a:pt x="1085" y="1604"/>
                  </a:cubicBezTo>
                  <a:cubicBezTo>
                    <a:pt x="1085" y="1627"/>
                    <a:pt x="1085" y="1627"/>
                    <a:pt x="1085" y="1627"/>
                  </a:cubicBezTo>
                  <a:cubicBezTo>
                    <a:pt x="1085" y="1727"/>
                    <a:pt x="1004" y="1808"/>
                    <a:pt x="904" y="1808"/>
                  </a:cubicBezTo>
                  <a:close/>
                  <a:moveTo>
                    <a:pt x="181" y="844"/>
                  </a:moveTo>
                  <a:cubicBezTo>
                    <a:pt x="148" y="844"/>
                    <a:pt x="121" y="871"/>
                    <a:pt x="121" y="904"/>
                  </a:cubicBezTo>
                  <a:cubicBezTo>
                    <a:pt x="121" y="937"/>
                    <a:pt x="148" y="964"/>
                    <a:pt x="181" y="964"/>
                  </a:cubicBezTo>
                  <a:cubicBezTo>
                    <a:pt x="252" y="964"/>
                    <a:pt x="252" y="964"/>
                    <a:pt x="252" y="964"/>
                  </a:cubicBezTo>
                  <a:cubicBezTo>
                    <a:pt x="282" y="964"/>
                    <a:pt x="307" y="985"/>
                    <a:pt x="312" y="1014"/>
                  </a:cubicBezTo>
                  <a:cubicBezTo>
                    <a:pt x="357" y="1257"/>
                    <a:pt x="551" y="1451"/>
                    <a:pt x="794" y="1496"/>
                  </a:cubicBezTo>
                  <a:cubicBezTo>
                    <a:pt x="823" y="1501"/>
                    <a:pt x="844" y="1526"/>
                    <a:pt x="844" y="1555"/>
                  </a:cubicBezTo>
                  <a:cubicBezTo>
                    <a:pt x="844" y="1627"/>
                    <a:pt x="844" y="1627"/>
                    <a:pt x="844" y="1627"/>
                  </a:cubicBezTo>
                  <a:cubicBezTo>
                    <a:pt x="844" y="1660"/>
                    <a:pt x="871" y="1687"/>
                    <a:pt x="904" y="1687"/>
                  </a:cubicBezTo>
                  <a:cubicBezTo>
                    <a:pt x="937" y="1687"/>
                    <a:pt x="964" y="1660"/>
                    <a:pt x="964" y="1627"/>
                  </a:cubicBezTo>
                  <a:cubicBezTo>
                    <a:pt x="964" y="1555"/>
                    <a:pt x="964" y="1555"/>
                    <a:pt x="964" y="1555"/>
                  </a:cubicBezTo>
                  <a:cubicBezTo>
                    <a:pt x="964" y="1526"/>
                    <a:pt x="985" y="1501"/>
                    <a:pt x="1014" y="1496"/>
                  </a:cubicBezTo>
                  <a:cubicBezTo>
                    <a:pt x="1257" y="1451"/>
                    <a:pt x="1451" y="1257"/>
                    <a:pt x="1496" y="1014"/>
                  </a:cubicBezTo>
                  <a:cubicBezTo>
                    <a:pt x="1501" y="985"/>
                    <a:pt x="1526" y="964"/>
                    <a:pt x="1555" y="964"/>
                  </a:cubicBezTo>
                  <a:cubicBezTo>
                    <a:pt x="1627" y="964"/>
                    <a:pt x="1627" y="964"/>
                    <a:pt x="1627" y="964"/>
                  </a:cubicBezTo>
                  <a:cubicBezTo>
                    <a:pt x="1660" y="964"/>
                    <a:pt x="1687" y="937"/>
                    <a:pt x="1687" y="904"/>
                  </a:cubicBezTo>
                  <a:cubicBezTo>
                    <a:pt x="1687" y="871"/>
                    <a:pt x="1660" y="844"/>
                    <a:pt x="1627" y="844"/>
                  </a:cubicBezTo>
                  <a:cubicBezTo>
                    <a:pt x="1555" y="844"/>
                    <a:pt x="1555" y="844"/>
                    <a:pt x="1555" y="844"/>
                  </a:cubicBezTo>
                  <a:cubicBezTo>
                    <a:pt x="1526" y="844"/>
                    <a:pt x="1501" y="823"/>
                    <a:pt x="1496" y="794"/>
                  </a:cubicBezTo>
                  <a:cubicBezTo>
                    <a:pt x="1451" y="551"/>
                    <a:pt x="1257" y="357"/>
                    <a:pt x="1014" y="312"/>
                  </a:cubicBezTo>
                  <a:cubicBezTo>
                    <a:pt x="985" y="307"/>
                    <a:pt x="964" y="282"/>
                    <a:pt x="964" y="253"/>
                  </a:cubicBezTo>
                  <a:cubicBezTo>
                    <a:pt x="964" y="181"/>
                    <a:pt x="964" y="181"/>
                    <a:pt x="964" y="181"/>
                  </a:cubicBezTo>
                  <a:cubicBezTo>
                    <a:pt x="964" y="148"/>
                    <a:pt x="937" y="121"/>
                    <a:pt x="904" y="121"/>
                  </a:cubicBezTo>
                  <a:cubicBezTo>
                    <a:pt x="871" y="121"/>
                    <a:pt x="844" y="148"/>
                    <a:pt x="844" y="181"/>
                  </a:cubicBezTo>
                  <a:cubicBezTo>
                    <a:pt x="844" y="253"/>
                    <a:pt x="844" y="253"/>
                    <a:pt x="844" y="253"/>
                  </a:cubicBezTo>
                  <a:cubicBezTo>
                    <a:pt x="844" y="282"/>
                    <a:pt x="823" y="307"/>
                    <a:pt x="794" y="312"/>
                  </a:cubicBezTo>
                  <a:cubicBezTo>
                    <a:pt x="551" y="357"/>
                    <a:pt x="357" y="551"/>
                    <a:pt x="312" y="794"/>
                  </a:cubicBezTo>
                  <a:cubicBezTo>
                    <a:pt x="307" y="823"/>
                    <a:pt x="282" y="844"/>
                    <a:pt x="252" y="844"/>
                  </a:cubicBezTo>
                  <a:lnTo>
                    <a:pt x="181" y="8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Freeform 11"/>
            <p:cNvSpPr>
              <a:spLocks noEditPoints="1"/>
            </p:cNvSpPr>
            <p:nvPr/>
          </p:nvSpPr>
          <p:spPr bwMode="auto">
            <a:xfrm>
              <a:off x="2155825" y="2157413"/>
              <a:ext cx="2487613" cy="2487612"/>
            </a:xfrm>
            <a:custGeom>
              <a:avLst/>
              <a:gdLst>
                <a:gd name="T0" fmla="*/ 331 w 662"/>
                <a:gd name="T1" fmla="*/ 662 h 662"/>
                <a:gd name="T2" fmla="*/ 0 w 662"/>
                <a:gd name="T3" fmla="*/ 331 h 662"/>
                <a:gd name="T4" fmla="*/ 331 w 662"/>
                <a:gd name="T5" fmla="*/ 0 h 662"/>
                <a:gd name="T6" fmla="*/ 662 w 662"/>
                <a:gd name="T7" fmla="*/ 331 h 662"/>
                <a:gd name="T8" fmla="*/ 331 w 662"/>
                <a:gd name="T9" fmla="*/ 662 h 662"/>
                <a:gd name="T10" fmla="*/ 331 w 662"/>
                <a:gd name="T11" fmla="*/ 60 h 662"/>
                <a:gd name="T12" fmla="*/ 60 w 662"/>
                <a:gd name="T13" fmla="*/ 331 h 662"/>
                <a:gd name="T14" fmla="*/ 331 w 662"/>
                <a:gd name="T15" fmla="*/ 602 h 662"/>
                <a:gd name="T16" fmla="*/ 602 w 662"/>
                <a:gd name="T17" fmla="*/ 331 h 662"/>
                <a:gd name="T18" fmla="*/ 331 w 662"/>
                <a:gd name="T19" fmla="*/ 60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2" h="662">
                  <a:moveTo>
                    <a:pt x="331" y="662"/>
                  </a:moveTo>
                  <a:cubicBezTo>
                    <a:pt x="148" y="662"/>
                    <a:pt x="0" y="514"/>
                    <a:pt x="0" y="331"/>
                  </a:cubicBezTo>
                  <a:cubicBezTo>
                    <a:pt x="0" y="148"/>
                    <a:pt x="148" y="0"/>
                    <a:pt x="331" y="0"/>
                  </a:cubicBezTo>
                  <a:cubicBezTo>
                    <a:pt x="514" y="0"/>
                    <a:pt x="662" y="148"/>
                    <a:pt x="662" y="331"/>
                  </a:cubicBezTo>
                  <a:cubicBezTo>
                    <a:pt x="662" y="514"/>
                    <a:pt x="514" y="662"/>
                    <a:pt x="331" y="662"/>
                  </a:cubicBezTo>
                  <a:close/>
                  <a:moveTo>
                    <a:pt x="331" y="60"/>
                  </a:moveTo>
                  <a:cubicBezTo>
                    <a:pt x="182" y="60"/>
                    <a:pt x="60" y="182"/>
                    <a:pt x="60" y="331"/>
                  </a:cubicBezTo>
                  <a:cubicBezTo>
                    <a:pt x="60" y="480"/>
                    <a:pt x="182" y="602"/>
                    <a:pt x="331" y="602"/>
                  </a:cubicBezTo>
                  <a:cubicBezTo>
                    <a:pt x="480" y="602"/>
                    <a:pt x="602" y="480"/>
                    <a:pt x="602" y="331"/>
                  </a:cubicBezTo>
                  <a:cubicBezTo>
                    <a:pt x="602" y="182"/>
                    <a:pt x="480" y="60"/>
                    <a:pt x="331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8" name="TextBox 28"/>
          <p:cNvSpPr txBox="1"/>
          <p:nvPr/>
        </p:nvSpPr>
        <p:spPr>
          <a:xfrm>
            <a:off x="1489507" y="2473263"/>
            <a:ext cx="1043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b="1" kern="0" dirty="0">
                <a:solidFill>
                  <a:schemeClr val="bg2">
                    <a:lumMod val="50000"/>
                  </a:schemeClr>
                </a:solidFill>
              </a:rPr>
              <a:t>Stratégia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9" name="TextBox 29"/>
          <p:cNvSpPr txBox="1"/>
          <p:nvPr/>
        </p:nvSpPr>
        <p:spPr>
          <a:xfrm>
            <a:off x="3474619" y="2473263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sk-SK" b="1" kern="0" dirty="0">
                <a:solidFill>
                  <a:schemeClr val="bg2">
                    <a:lumMod val="50000"/>
                  </a:schemeClr>
                </a:solidFill>
              </a:rPr>
              <a:t>M</a:t>
            </a:r>
            <a:r>
              <a:rPr lang="id-ID" b="1" kern="0" dirty="0">
                <a:solidFill>
                  <a:schemeClr val="bg2">
                    <a:lumMod val="50000"/>
                  </a:schemeClr>
                </a:solidFill>
              </a:rPr>
              <a:t>etodiky</a:t>
            </a:r>
          </a:p>
        </p:txBody>
      </p:sp>
      <p:sp>
        <p:nvSpPr>
          <p:cNvPr id="140" name="Freeform 15"/>
          <p:cNvSpPr>
            <a:spLocks noEditPoints="1"/>
          </p:cNvSpPr>
          <p:nvPr/>
        </p:nvSpPr>
        <p:spPr bwMode="auto">
          <a:xfrm>
            <a:off x="3664417" y="1590930"/>
            <a:ext cx="725194" cy="554998"/>
          </a:xfrm>
          <a:custGeom>
            <a:avLst/>
            <a:gdLst>
              <a:gd name="T0" fmla="*/ 2181 w 2472"/>
              <a:gd name="T1" fmla="*/ 0 h 1891"/>
              <a:gd name="T2" fmla="*/ 1891 w 2472"/>
              <a:gd name="T3" fmla="*/ 291 h 1891"/>
              <a:gd name="T4" fmla="*/ 1992 w 2472"/>
              <a:gd name="T5" fmla="*/ 509 h 1891"/>
              <a:gd name="T6" fmla="*/ 1638 w 2472"/>
              <a:gd name="T7" fmla="*/ 1040 h 1891"/>
              <a:gd name="T8" fmla="*/ 1527 w 2472"/>
              <a:gd name="T9" fmla="*/ 1018 h 1891"/>
              <a:gd name="T10" fmla="*/ 1271 w 2472"/>
              <a:gd name="T11" fmla="*/ 1172 h 1891"/>
              <a:gd name="T12" fmla="*/ 1070 w 2472"/>
              <a:gd name="T13" fmla="*/ 1051 h 1891"/>
              <a:gd name="T14" fmla="*/ 1090 w 2472"/>
              <a:gd name="T15" fmla="*/ 946 h 1891"/>
              <a:gd name="T16" fmla="*/ 799 w 2472"/>
              <a:gd name="T17" fmla="*/ 656 h 1891"/>
              <a:gd name="T18" fmla="*/ 508 w 2472"/>
              <a:gd name="T19" fmla="*/ 946 h 1891"/>
              <a:gd name="T20" fmla="*/ 608 w 2472"/>
              <a:gd name="T21" fmla="*/ 1163 h 1891"/>
              <a:gd name="T22" fmla="*/ 457 w 2472"/>
              <a:gd name="T23" fmla="*/ 1364 h 1891"/>
              <a:gd name="T24" fmla="*/ 290 w 2472"/>
              <a:gd name="T25" fmla="*/ 1309 h 1891"/>
              <a:gd name="T26" fmla="*/ 0 w 2472"/>
              <a:gd name="T27" fmla="*/ 1600 h 1891"/>
              <a:gd name="T28" fmla="*/ 290 w 2472"/>
              <a:gd name="T29" fmla="*/ 1891 h 1891"/>
              <a:gd name="T30" fmla="*/ 579 w 2472"/>
              <a:gd name="T31" fmla="*/ 1600 h 1891"/>
              <a:gd name="T32" fmla="*/ 511 w 2472"/>
              <a:gd name="T33" fmla="*/ 1415 h 1891"/>
              <a:gd name="T34" fmla="*/ 669 w 2472"/>
              <a:gd name="T35" fmla="*/ 1204 h 1891"/>
              <a:gd name="T36" fmla="*/ 799 w 2472"/>
              <a:gd name="T37" fmla="*/ 1236 h 1891"/>
              <a:gd name="T38" fmla="*/ 1035 w 2472"/>
              <a:gd name="T39" fmla="*/ 1115 h 1891"/>
              <a:gd name="T40" fmla="*/ 1244 w 2472"/>
              <a:gd name="T41" fmla="*/ 1241 h 1891"/>
              <a:gd name="T42" fmla="*/ 1235 w 2472"/>
              <a:gd name="T43" fmla="*/ 1309 h 1891"/>
              <a:gd name="T44" fmla="*/ 1527 w 2472"/>
              <a:gd name="T45" fmla="*/ 1600 h 1891"/>
              <a:gd name="T46" fmla="*/ 1818 w 2472"/>
              <a:gd name="T47" fmla="*/ 1309 h 1891"/>
              <a:gd name="T48" fmla="*/ 1700 w 2472"/>
              <a:gd name="T49" fmla="*/ 1077 h 1891"/>
              <a:gd name="T50" fmla="*/ 2052 w 2472"/>
              <a:gd name="T51" fmla="*/ 550 h 1891"/>
              <a:gd name="T52" fmla="*/ 2181 w 2472"/>
              <a:gd name="T53" fmla="*/ 582 h 1891"/>
              <a:gd name="T54" fmla="*/ 2472 w 2472"/>
              <a:gd name="T55" fmla="*/ 291 h 1891"/>
              <a:gd name="T56" fmla="*/ 2181 w 2472"/>
              <a:gd name="T57" fmla="*/ 0 h 1891"/>
              <a:gd name="T58" fmla="*/ 290 w 2472"/>
              <a:gd name="T59" fmla="*/ 1746 h 1891"/>
              <a:gd name="T60" fmla="*/ 145 w 2472"/>
              <a:gd name="T61" fmla="*/ 1600 h 1891"/>
              <a:gd name="T62" fmla="*/ 290 w 2472"/>
              <a:gd name="T63" fmla="*/ 1455 h 1891"/>
              <a:gd name="T64" fmla="*/ 434 w 2472"/>
              <a:gd name="T65" fmla="*/ 1600 h 1891"/>
              <a:gd name="T66" fmla="*/ 290 w 2472"/>
              <a:gd name="T67" fmla="*/ 1746 h 1891"/>
              <a:gd name="T68" fmla="*/ 799 w 2472"/>
              <a:gd name="T69" fmla="*/ 1091 h 1891"/>
              <a:gd name="T70" fmla="*/ 653 w 2472"/>
              <a:gd name="T71" fmla="*/ 946 h 1891"/>
              <a:gd name="T72" fmla="*/ 799 w 2472"/>
              <a:gd name="T73" fmla="*/ 801 h 1891"/>
              <a:gd name="T74" fmla="*/ 945 w 2472"/>
              <a:gd name="T75" fmla="*/ 946 h 1891"/>
              <a:gd name="T76" fmla="*/ 799 w 2472"/>
              <a:gd name="T77" fmla="*/ 1091 h 1891"/>
              <a:gd name="T78" fmla="*/ 1527 w 2472"/>
              <a:gd name="T79" fmla="*/ 1454 h 1891"/>
              <a:gd name="T80" fmla="*/ 1381 w 2472"/>
              <a:gd name="T81" fmla="*/ 1309 h 1891"/>
              <a:gd name="T82" fmla="*/ 1527 w 2472"/>
              <a:gd name="T83" fmla="*/ 1164 h 1891"/>
              <a:gd name="T84" fmla="*/ 1672 w 2472"/>
              <a:gd name="T85" fmla="*/ 1309 h 1891"/>
              <a:gd name="T86" fmla="*/ 1527 w 2472"/>
              <a:gd name="T87" fmla="*/ 1454 h 1891"/>
              <a:gd name="T88" fmla="*/ 2181 w 2472"/>
              <a:gd name="T89" fmla="*/ 436 h 1891"/>
              <a:gd name="T90" fmla="*/ 2037 w 2472"/>
              <a:gd name="T91" fmla="*/ 291 h 1891"/>
              <a:gd name="T92" fmla="*/ 2181 w 2472"/>
              <a:gd name="T93" fmla="*/ 145 h 1891"/>
              <a:gd name="T94" fmla="*/ 2326 w 2472"/>
              <a:gd name="T95" fmla="*/ 291 h 1891"/>
              <a:gd name="T96" fmla="*/ 2181 w 2472"/>
              <a:gd name="T97" fmla="*/ 436 h 1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72" h="1891">
                <a:moveTo>
                  <a:pt x="2181" y="0"/>
                </a:moveTo>
                <a:cubicBezTo>
                  <a:pt x="2021" y="0"/>
                  <a:pt x="1891" y="130"/>
                  <a:pt x="1891" y="291"/>
                </a:cubicBezTo>
                <a:cubicBezTo>
                  <a:pt x="1891" y="378"/>
                  <a:pt x="1931" y="456"/>
                  <a:pt x="1992" y="509"/>
                </a:cubicBezTo>
                <a:cubicBezTo>
                  <a:pt x="1638" y="1040"/>
                  <a:pt x="1638" y="1040"/>
                  <a:pt x="1638" y="1040"/>
                </a:cubicBezTo>
                <a:cubicBezTo>
                  <a:pt x="1603" y="1026"/>
                  <a:pt x="1566" y="1018"/>
                  <a:pt x="1527" y="1018"/>
                </a:cubicBezTo>
                <a:cubicBezTo>
                  <a:pt x="1416" y="1018"/>
                  <a:pt x="1321" y="1081"/>
                  <a:pt x="1271" y="1172"/>
                </a:cubicBezTo>
                <a:cubicBezTo>
                  <a:pt x="1070" y="1051"/>
                  <a:pt x="1070" y="1051"/>
                  <a:pt x="1070" y="1051"/>
                </a:cubicBezTo>
                <a:cubicBezTo>
                  <a:pt x="1082" y="1018"/>
                  <a:pt x="1090" y="983"/>
                  <a:pt x="1090" y="946"/>
                </a:cubicBezTo>
                <a:cubicBezTo>
                  <a:pt x="1090" y="786"/>
                  <a:pt x="959" y="656"/>
                  <a:pt x="799" y="656"/>
                </a:cubicBezTo>
                <a:cubicBezTo>
                  <a:pt x="638" y="656"/>
                  <a:pt x="508" y="786"/>
                  <a:pt x="508" y="946"/>
                </a:cubicBezTo>
                <a:cubicBezTo>
                  <a:pt x="508" y="1033"/>
                  <a:pt x="547" y="1110"/>
                  <a:pt x="608" y="1163"/>
                </a:cubicBezTo>
                <a:cubicBezTo>
                  <a:pt x="457" y="1364"/>
                  <a:pt x="457" y="1364"/>
                  <a:pt x="457" y="1364"/>
                </a:cubicBezTo>
                <a:cubicBezTo>
                  <a:pt x="410" y="1330"/>
                  <a:pt x="352" y="1309"/>
                  <a:pt x="290" y="1309"/>
                </a:cubicBezTo>
                <a:cubicBezTo>
                  <a:pt x="130" y="1309"/>
                  <a:pt x="0" y="1440"/>
                  <a:pt x="0" y="1600"/>
                </a:cubicBezTo>
                <a:cubicBezTo>
                  <a:pt x="0" y="1761"/>
                  <a:pt x="130" y="1891"/>
                  <a:pt x="290" y="1891"/>
                </a:cubicBezTo>
                <a:cubicBezTo>
                  <a:pt x="449" y="1891"/>
                  <a:pt x="579" y="1761"/>
                  <a:pt x="579" y="1600"/>
                </a:cubicBezTo>
                <a:cubicBezTo>
                  <a:pt x="579" y="1529"/>
                  <a:pt x="553" y="1465"/>
                  <a:pt x="511" y="1415"/>
                </a:cubicBezTo>
                <a:cubicBezTo>
                  <a:pt x="669" y="1204"/>
                  <a:pt x="669" y="1204"/>
                  <a:pt x="669" y="1204"/>
                </a:cubicBezTo>
                <a:cubicBezTo>
                  <a:pt x="708" y="1224"/>
                  <a:pt x="752" y="1236"/>
                  <a:pt x="799" y="1236"/>
                </a:cubicBezTo>
                <a:cubicBezTo>
                  <a:pt x="896" y="1236"/>
                  <a:pt x="982" y="1188"/>
                  <a:pt x="1035" y="1115"/>
                </a:cubicBezTo>
                <a:cubicBezTo>
                  <a:pt x="1244" y="1241"/>
                  <a:pt x="1244" y="1241"/>
                  <a:pt x="1244" y="1241"/>
                </a:cubicBezTo>
                <a:cubicBezTo>
                  <a:pt x="1239" y="1263"/>
                  <a:pt x="1235" y="1285"/>
                  <a:pt x="1235" y="1309"/>
                </a:cubicBezTo>
                <a:cubicBezTo>
                  <a:pt x="1235" y="1469"/>
                  <a:pt x="1366" y="1600"/>
                  <a:pt x="1527" y="1600"/>
                </a:cubicBezTo>
                <a:cubicBezTo>
                  <a:pt x="1687" y="1600"/>
                  <a:pt x="1818" y="1469"/>
                  <a:pt x="1818" y="1309"/>
                </a:cubicBezTo>
                <a:cubicBezTo>
                  <a:pt x="1818" y="1214"/>
                  <a:pt x="1771" y="1130"/>
                  <a:pt x="1700" y="1077"/>
                </a:cubicBezTo>
                <a:cubicBezTo>
                  <a:pt x="2052" y="550"/>
                  <a:pt x="2052" y="550"/>
                  <a:pt x="2052" y="550"/>
                </a:cubicBezTo>
                <a:cubicBezTo>
                  <a:pt x="2091" y="570"/>
                  <a:pt x="2135" y="582"/>
                  <a:pt x="2181" y="582"/>
                </a:cubicBezTo>
                <a:cubicBezTo>
                  <a:pt x="2341" y="582"/>
                  <a:pt x="2472" y="451"/>
                  <a:pt x="2472" y="291"/>
                </a:cubicBezTo>
                <a:cubicBezTo>
                  <a:pt x="2472" y="130"/>
                  <a:pt x="2341" y="0"/>
                  <a:pt x="2181" y="0"/>
                </a:cubicBezTo>
                <a:close/>
                <a:moveTo>
                  <a:pt x="290" y="1746"/>
                </a:moveTo>
                <a:cubicBezTo>
                  <a:pt x="210" y="1746"/>
                  <a:pt x="145" y="1681"/>
                  <a:pt x="145" y="1600"/>
                </a:cubicBezTo>
                <a:cubicBezTo>
                  <a:pt x="145" y="1520"/>
                  <a:pt x="210" y="1455"/>
                  <a:pt x="290" y="1455"/>
                </a:cubicBezTo>
                <a:cubicBezTo>
                  <a:pt x="369" y="1455"/>
                  <a:pt x="434" y="1520"/>
                  <a:pt x="434" y="1600"/>
                </a:cubicBezTo>
                <a:cubicBezTo>
                  <a:pt x="434" y="1681"/>
                  <a:pt x="369" y="1746"/>
                  <a:pt x="290" y="1746"/>
                </a:cubicBezTo>
                <a:close/>
                <a:moveTo>
                  <a:pt x="799" y="1091"/>
                </a:moveTo>
                <a:cubicBezTo>
                  <a:pt x="719" y="1091"/>
                  <a:pt x="653" y="1026"/>
                  <a:pt x="653" y="946"/>
                </a:cubicBezTo>
                <a:cubicBezTo>
                  <a:pt x="653" y="866"/>
                  <a:pt x="719" y="801"/>
                  <a:pt x="799" y="801"/>
                </a:cubicBezTo>
                <a:cubicBezTo>
                  <a:pt x="879" y="801"/>
                  <a:pt x="945" y="866"/>
                  <a:pt x="945" y="946"/>
                </a:cubicBezTo>
                <a:cubicBezTo>
                  <a:pt x="945" y="1026"/>
                  <a:pt x="879" y="1091"/>
                  <a:pt x="799" y="1091"/>
                </a:cubicBezTo>
                <a:close/>
                <a:moveTo>
                  <a:pt x="1527" y="1454"/>
                </a:moveTo>
                <a:cubicBezTo>
                  <a:pt x="1446" y="1454"/>
                  <a:pt x="1381" y="1389"/>
                  <a:pt x="1381" y="1309"/>
                </a:cubicBezTo>
                <a:cubicBezTo>
                  <a:pt x="1381" y="1229"/>
                  <a:pt x="1446" y="1164"/>
                  <a:pt x="1527" y="1164"/>
                </a:cubicBezTo>
                <a:cubicBezTo>
                  <a:pt x="1607" y="1164"/>
                  <a:pt x="1672" y="1229"/>
                  <a:pt x="1672" y="1309"/>
                </a:cubicBezTo>
                <a:cubicBezTo>
                  <a:pt x="1672" y="1389"/>
                  <a:pt x="1607" y="1454"/>
                  <a:pt x="1527" y="1454"/>
                </a:cubicBezTo>
                <a:close/>
                <a:moveTo>
                  <a:pt x="2181" y="436"/>
                </a:moveTo>
                <a:cubicBezTo>
                  <a:pt x="2101" y="436"/>
                  <a:pt x="2037" y="371"/>
                  <a:pt x="2037" y="291"/>
                </a:cubicBezTo>
                <a:cubicBezTo>
                  <a:pt x="2037" y="210"/>
                  <a:pt x="2101" y="145"/>
                  <a:pt x="2181" y="145"/>
                </a:cubicBezTo>
                <a:cubicBezTo>
                  <a:pt x="2261" y="145"/>
                  <a:pt x="2326" y="210"/>
                  <a:pt x="2326" y="291"/>
                </a:cubicBezTo>
                <a:cubicBezTo>
                  <a:pt x="2326" y="371"/>
                  <a:pt x="2261" y="436"/>
                  <a:pt x="2181" y="436"/>
                </a:cubicBezTo>
                <a:close/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41" name="Group 31"/>
          <p:cNvGrpSpPr/>
          <p:nvPr/>
        </p:nvGrpSpPr>
        <p:grpSpPr>
          <a:xfrm>
            <a:off x="5815117" y="1598820"/>
            <a:ext cx="462485" cy="547107"/>
            <a:chOff x="7938" y="4763"/>
            <a:chExt cx="2125662" cy="2514600"/>
          </a:xfrm>
          <a:solidFill>
            <a:srgbClr val="4098D4"/>
          </a:solidFill>
        </p:grpSpPr>
        <p:sp>
          <p:nvSpPr>
            <p:cNvPr id="142" name="Freeform 19"/>
            <p:cNvSpPr>
              <a:spLocks noEditPoints="1"/>
            </p:cNvSpPr>
            <p:nvPr/>
          </p:nvSpPr>
          <p:spPr bwMode="auto">
            <a:xfrm>
              <a:off x="7938" y="4763"/>
              <a:ext cx="2125662" cy="2514600"/>
            </a:xfrm>
            <a:custGeom>
              <a:avLst/>
              <a:gdLst>
                <a:gd name="T0" fmla="*/ 502 w 564"/>
                <a:gd name="T1" fmla="*/ 0 h 667"/>
                <a:gd name="T2" fmla="*/ 166 w 564"/>
                <a:gd name="T3" fmla="*/ 0 h 667"/>
                <a:gd name="T4" fmla="*/ 104 w 564"/>
                <a:gd name="T5" fmla="*/ 61 h 667"/>
                <a:gd name="T6" fmla="*/ 104 w 564"/>
                <a:gd name="T7" fmla="*/ 104 h 667"/>
                <a:gd name="T8" fmla="*/ 62 w 564"/>
                <a:gd name="T9" fmla="*/ 104 h 667"/>
                <a:gd name="T10" fmla="*/ 0 w 564"/>
                <a:gd name="T11" fmla="*/ 165 h 667"/>
                <a:gd name="T12" fmla="*/ 0 w 564"/>
                <a:gd name="T13" fmla="*/ 606 h 667"/>
                <a:gd name="T14" fmla="*/ 62 w 564"/>
                <a:gd name="T15" fmla="*/ 667 h 667"/>
                <a:gd name="T16" fmla="*/ 398 w 564"/>
                <a:gd name="T17" fmla="*/ 667 h 667"/>
                <a:gd name="T18" fmla="*/ 460 w 564"/>
                <a:gd name="T19" fmla="*/ 606 h 667"/>
                <a:gd name="T20" fmla="*/ 460 w 564"/>
                <a:gd name="T21" fmla="*/ 564 h 667"/>
                <a:gd name="T22" fmla="*/ 502 w 564"/>
                <a:gd name="T23" fmla="*/ 564 h 667"/>
                <a:gd name="T24" fmla="*/ 564 w 564"/>
                <a:gd name="T25" fmla="*/ 502 h 667"/>
                <a:gd name="T26" fmla="*/ 564 w 564"/>
                <a:gd name="T27" fmla="*/ 61 h 667"/>
                <a:gd name="T28" fmla="*/ 502 w 564"/>
                <a:gd name="T29" fmla="*/ 0 h 667"/>
                <a:gd name="T30" fmla="*/ 418 w 564"/>
                <a:gd name="T31" fmla="*/ 606 h 667"/>
                <a:gd name="T32" fmla="*/ 398 w 564"/>
                <a:gd name="T33" fmla="*/ 626 h 667"/>
                <a:gd name="T34" fmla="*/ 62 w 564"/>
                <a:gd name="T35" fmla="*/ 626 h 667"/>
                <a:gd name="T36" fmla="*/ 42 w 564"/>
                <a:gd name="T37" fmla="*/ 606 h 667"/>
                <a:gd name="T38" fmla="*/ 42 w 564"/>
                <a:gd name="T39" fmla="*/ 165 h 667"/>
                <a:gd name="T40" fmla="*/ 62 w 564"/>
                <a:gd name="T41" fmla="*/ 145 h 667"/>
                <a:gd name="T42" fmla="*/ 398 w 564"/>
                <a:gd name="T43" fmla="*/ 145 h 667"/>
                <a:gd name="T44" fmla="*/ 418 w 564"/>
                <a:gd name="T45" fmla="*/ 165 h 667"/>
                <a:gd name="T46" fmla="*/ 418 w 564"/>
                <a:gd name="T47" fmla="*/ 606 h 667"/>
                <a:gd name="T48" fmla="*/ 522 w 564"/>
                <a:gd name="T49" fmla="*/ 502 h 667"/>
                <a:gd name="T50" fmla="*/ 502 w 564"/>
                <a:gd name="T51" fmla="*/ 522 h 667"/>
                <a:gd name="T52" fmla="*/ 460 w 564"/>
                <a:gd name="T53" fmla="*/ 522 h 667"/>
                <a:gd name="T54" fmla="*/ 460 w 564"/>
                <a:gd name="T55" fmla="*/ 165 h 667"/>
                <a:gd name="T56" fmla="*/ 398 w 564"/>
                <a:gd name="T57" fmla="*/ 104 h 667"/>
                <a:gd name="T58" fmla="*/ 146 w 564"/>
                <a:gd name="T59" fmla="*/ 104 h 667"/>
                <a:gd name="T60" fmla="*/ 146 w 564"/>
                <a:gd name="T61" fmla="*/ 61 h 667"/>
                <a:gd name="T62" fmla="*/ 166 w 564"/>
                <a:gd name="T63" fmla="*/ 41 h 667"/>
                <a:gd name="T64" fmla="*/ 502 w 564"/>
                <a:gd name="T65" fmla="*/ 41 h 667"/>
                <a:gd name="T66" fmla="*/ 522 w 564"/>
                <a:gd name="T67" fmla="*/ 61 h 667"/>
                <a:gd name="T68" fmla="*/ 522 w 564"/>
                <a:gd name="T69" fmla="*/ 502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4" h="667">
                  <a:moveTo>
                    <a:pt x="502" y="0"/>
                  </a:moveTo>
                  <a:cubicBezTo>
                    <a:pt x="166" y="0"/>
                    <a:pt x="166" y="0"/>
                    <a:pt x="166" y="0"/>
                  </a:cubicBezTo>
                  <a:cubicBezTo>
                    <a:pt x="132" y="0"/>
                    <a:pt x="104" y="27"/>
                    <a:pt x="104" y="61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62" y="104"/>
                    <a:pt x="62" y="104"/>
                    <a:pt x="62" y="104"/>
                  </a:cubicBezTo>
                  <a:cubicBezTo>
                    <a:pt x="28" y="104"/>
                    <a:pt x="0" y="131"/>
                    <a:pt x="0" y="165"/>
                  </a:cubicBezTo>
                  <a:cubicBezTo>
                    <a:pt x="0" y="606"/>
                    <a:pt x="0" y="606"/>
                    <a:pt x="0" y="606"/>
                  </a:cubicBezTo>
                  <a:cubicBezTo>
                    <a:pt x="0" y="640"/>
                    <a:pt x="28" y="667"/>
                    <a:pt x="62" y="667"/>
                  </a:cubicBezTo>
                  <a:cubicBezTo>
                    <a:pt x="398" y="667"/>
                    <a:pt x="398" y="667"/>
                    <a:pt x="398" y="667"/>
                  </a:cubicBezTo>
                  <a:cubicBezTo>
                    <a:pt x="432" y="667"/>
                    <a:pt x="460" y="640"/>
                    <a:pt x="460" y="606"/>
                  </a:cubicBezTo>
                  <a:cubicBezTo>
                    <a:pt x="460" y="564"/>
                    <a:pt x="460" y="564"/>
                    <a:pt x="460" y="564"/>
                  </a:cubicBezTo>
                  <a:cubicBezTo>
                    <a:pt x="502" y="564"/>
                    <a:pt x="502" y="564"/>
                    <a:pt x="502" y="564"/>
                  </a:cubicBezTo>
                  <a:cubicBezTo>
                    <a:pt x="536" y="564"/>
                    <a:pt x="564" y="536"/>
                    <a:pt x="564" y="502"/>
                  </a:cubicBezTo>
                  <a:cubicBezTo>
                    <a:pt x="564" y="61"/>
                    <a:pt x="564" y="61"/>
                    <a:pt x="564" y="61"/>
                  </a:cubicBezTo>
                  <a:cubicBezTo>
                    <a:pt x="564" y="27"/>
                    <a:pt x="536" y="0"/>
                    <a:pt x="502" y="0"/>
                  </a:cubicBezTo>
                  <a:close/>
                  <a:moveTo>
                    <a:pt x="418" y="606"/>
                  </a:moveTo>
                  <a:cubicBezTo>
                    <a:pt x="418" y="617"/>
                    <a:pt x="409" y="626"/>
                    <a:pt x="398" y="626"/>
                  </a:cubicBezTo>
                  <a:cubicBezTo>
                    <a:pt x="62" y="626"/>
                    <a:pt x="62" y="626"/>
                    <a:pt x="62" y="626"/>
                  </a:cubicBezTo>
                  <a:cubicBezTo>
                    <a:pt x="51" y="626"/>
                    <a:pt x="42" y="617"/>
                    <a:pt x="42" y="606"/>
                  </a:cubicBezTo>
                  <a:cubicBezTo>
                    <a:pt x="42" y="165"/>
                    <a:pt x="42" y="165"/>
                    <a:pt x="42" y="165"/>
                  </a:cubicBezTo>
                  <a:cubicBezTo>
                    <a:pt x="42" y="154"/>
                    <a:pt x="51" y="145"/>
                    <a:pt x="62" y="145"/>
                  </a:cubicBezTo>
                  <a:cubicBezTo>
                    <a:pt x="398" y="145"/>
                    <a:pt x="398" y="145"/>
                    <a:pt x="398" y="145"/>
                  </a:cubicBezTo>
                  <a:cubicBezTo>
                    <a:pt x="409" y="145"/>
                    <a:pt x="418" y="154"/>
                    <a:pt x="418" y="165"/>
                  </a:cubicBezTo>
                  <a:lnTo>
                    <a:pt x="418" y="606"/>
                  </a:lnTo>
                  <a:close/>
                  <a:moveTo>
                    <a:pt x="522" y="502"/>
                  </a:moveTo>
                  <a:cubicBezTo>
                    <a:pt x="522" y="513"/>
                    <a:pt x="513" y="522"/>
                    <a:pt x="502" y="522"/>
                  </a:cubicBezTo>
                  <a:cubicBezTo>
                    <a:pt x="460" y="522"/>
                    <a:pt x="460" y="522"/>
                    <a:pt x="460" y="522"/>
                  </a:cubicBezTo>
                  <a:cubicBezTo>
                    <a:pt x="460" y="165"/>
                    <a:pt x="460" y="165"/>
                    <a:pt x="460" y="165"/>
                  </a:cubicBezTo>
                  <a:cubicBezTo>
                    <a:pt x="460" y="131"/>
                    <a:pt x="432" y="104"/>
                    <a:pt x="398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6" y="50"/>
                    <a:pt x="155" y="41"/>
                    <a:pt x="166" y="41"/>
                  </a:cubicBezTo>
                  <a:cubicBezTo>
                    <a:pt x="502" y="41"/>
                    <a:pt x="502" y="41"/>
                    <a:pt x="502" y="41"/>
                  </a:cubicBezTo>
                  <a:cubicBezTo>
                    <a:pt x="513" y="41"/>
                    <a:pt x="522" y="50"/>
                    <a:pt x="522" y="61"/>
                  </a:cubicBezTo>
                  <a:lnTo>
                    <a:pt x="522" y="5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Freeform 20"/>
            <p:cNvSpPr>
              <a:spLocks/>
            </p:cNvSpPr>
            <p:nvPr/>
          </p:nvSpPr>
          <p:spPr bwMode="auto">
            <a:xfrm>
              <a:off x="558800" y="1104901"/>
              <a:ext cx="628650" cy="630238"/>
            </a:xfrm>
            <a:custGeom>
              <a:avLst/>
              <a:gdLst>
                <a:gd name="T0" fmla="*/ 146 w 167"/>
                <a:gd name="T1" fmla="*/ 62 h 167"/>
                <a:gd name="T2" fmla="*/ 105 w 167"/>
                <a:gd name="T3" fmla="*/ 62 h 167"/>
                <a:gd name="T4" fmla="*/ 105 w 167"/>
                <a:gd name="T5" fmla="*/ 21 h 167"/>
                <a:gd name="T6" fmla="*/ 84 w 167"/>
                <a:gd name="T7" fmla="*/ 0 h 167"/>
                <a:gd name="T8" fmla="*/ 63 w 167"/>
                <a:gd name="T9" fmla="*/ 21 h 167"/>
                <a:gd name="T10" fmla="*/ 63 w 167"/>
                <a:gd name="T11" fmla="*/ 62 h 167"/>
                <a:gd name="T12" fmla="*/ 21 w 167"/>
                <a:gd name="T13" fmla="*/ 62 h 167"/>
                <a:gd name="T14" fmla="*/ 0 w 167"/>
                <a:gd name="T15" fmla="*/ 83 h 167"/>
                <a:gd name="T16" fmla="*/ 21 w 167"/>
                <a:gd name="T17" fmla="*/ 104 h 167"/>
                <a:gd name="T18" fmla="*/ 63 w 167"/>
                <a:gd name="T19" fmla="*/ 104 h 167"/>
                <a:gd name="T20" fmla="*/ 63 w 167"/>
                <a:gd name="T21" fmla="*/ 146 h 167"/>
                <a:gd name="T22" fmla="*/ 84 w 167"/>
                <a:gd name="T23" fmla="*/ 167 h 167"/>
                <a:gd name="T24" fmla="*/ 105 w 167"/>
                <a:gd name="T25" fmla="*/ 146 h 167"/>
                <a:gd name="T26" fmla="*/ 105 w 167"/>
                <a:gd name="T27" fmla="*/ 104 h 167"/>
                <a:gd name="T28" fmla="*/ 146 w 167"/>
                <a:gd name="T29" fmla="*/ 104 h 167"/>
                <a:gd name="T30" fmla="*/ 167 w 167"/>
                <a:gd name="T31" fmla="*/ 83 h 167"/>
                <a:gd name="T32" fmla="*/ 146 w 167"/>
                <a:gd name="T33" fmla="*/ 6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167">
                  <a:moveTo>
                    <a:pt x="146" y="62"/>
                  </a:moveTo>
                  <a:cubicBezTo>
                    <a:pt x="105" y="62"/>
                    <a:pt x="105" y="62"/>
                    <a:pt x="105" y="62"/>
                  </a:cubicBezTo>
                  <a:cubicBezTo>
                    <a:pt x="105" y="21"/>
                    <a:pt x="105" y="21"/>
                    <a:pt x="105" y="21"/>
                  </a:cubicBezTo>
                  <a:cubicBezTo>
                    <a:pt x="105" y="9"/>
                    <a:pt x="95" y="0"/>
                    <a:pt x="84" y="0"/>
                  </a:cubicBezTo>
                  <a:cubicBezTo>
                    <a:pt x="72" y="0"/>
                    <a:pt x="63" y="9"/>
                    <a:pt x="63" y="21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9" y="62"/>
                    <a:pt x="0" y="72"/>
                    <a:pt x="0" y="83"/>
                  </a:cubicBezTo>
                  <a:cubicBezTo>
                    <a:pt x="0" y="95"/>
                    <a:pt x="9" y="104"/>
                    <a:pt x="21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46"/>
                    <a:pt x="63" y="146"/>
                    <a:pt x="63" y="146"/>
                  </a:cubicBezTo>
                  <a:cubicBezTo>
                    <a:pt x="63" y="158"/>
                    <a:pt x="72" y="167"/>
                    <a:pt x="84" y="167"/>
                  </a:cubicBezTo>
                  <a:cubicBezTo>
                    <a:pt x="95" y="167"/>
                    <a:pt x="105" y="158"/>
                    <a:pt x="105" y="146"/>
                  </a:cubicBezTo>
                  <a:cubicBezTo>
                    <a:pt x="105" y="104"/>
                    <a:pt x="105" y="104"/>
                    <a:pt x="105" y="104"/>
                  </a:cubicBezTo>
                  <a:cubicBezTo>
                    <a:pt x="146" y="104"/>
                    <a:pt x="146" y="104"/>
                    <a:pt x="146" y="104"/>
                  </a:cubicBezTo>
                  <a:cubicBezTo>
                    <a:pt x="158" y="104"/>
                    <a:pt x="167" y="95"/>
                    <a:pt x="167" y="83"/>
                  </a:cubicBezTo>
                  <a:cubicBezTo>
                    <a:pt x="167" y="72"/>
                    <a:pt x="158" y="62"/>
                    <a:pt x="146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44" name="TextBox 34"/>
          <p:cNvSpPr txBox="1"/>
          <p:nvPr/>
        </p:nvSpPr>
        <p:spPr>
          <a:xfrm>
            <a:off x="5228228" y="2343563"/>
            <a:ext cx="1750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800" b="1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</a:rPr>
              <a:t>Riešenia a Technológie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5" name="TextBox 35"/>
          <p:cNvSpPr txBox="1"/>
          <p:nvPr/>
        </p:nvSpPr>
        <p:spPr>
          <a:xfrm>
            <a:off x="7027880" y="2473263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id-ID" b="1" kern="0" dirty="0">
                <a:solidFill>
                  <a:schemeClr val="bg2">
                    <a:lumMod val="50000"/>
                  </a:schemeClr>
                </a:solidFill>
              </a:rPr>
              <a:t>Analytické jednotky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46" name="Freeform 28"/>
          <p:cNvSpPr>
            <a:spLocks noEditPoints="1"/>
          </p:cNvSpPr>
          <p:nvPr/>
        </p:nvSpPr>
        <p:spPr bwMode="auto">
          <a:xfrm>
            <a:off x="7805134" y="1598820"/>
            <a:ext cx="528114" cy="547107"/>
          </a:xfrm>
          <a:custGeom>
            <a:avLst/>
            <a:gdLst>
              <a:gd name="T0" fmla="*/ 1468 w 1504"/>
              <a:gd name="T1" fmla="*/ 510 h 1558"/>
              <a:gd name="T2" fmla="*/ 1053 w 1504"/>
              <a:gd name="T3" fmla="*/ 418 h 1558"/>
              <a:gd name="T4" fmla="*/ 1044 w 1504"/>
              <a:gd name="T5" fmla="*/ 292 h 1558"/>
              <a:gd name="T6" fmla="*/ 460 w 1504"/>
              <a:gd name="T7" fmla="*/ 292 h 1558"/>
              <a:gd name="T8" fmla="*/ 451 w 1504"/>
              <a:gd name="T9" fmla="*/ 418 h 1558"/>
              <a:gd name="T10" fmla="*/ 36 w 1504"/>
              <a:gd name="T11" fmla="*/ 510 h 1558"/>
              <a:gd name="T12" fmla="*/ 0 w 1504"/>
              <a:gd name="T13" fmla="*/ 691 h 1558"/>
              <a:gd name="T14" fmla="*/ 73 w 1504"/>
              <a:gd name="T15" fmla="*/ 1108 h 1558"/>
              <a:gd name="T16" fmla="*/ 182 w 1504"/>
              <a:gd name="T17" fmla="*/ 1454 h 1558"/>
              <a:gd name="T18" fmla="*/ 327 w 1504"/>
              <a:gd name="T19" fmla="*/ 1454 h 1558"/>
              <a:gd name="T20" fmla="*/ 436 w 1504"/>
              <a:gd name="T21" fmla="*/ 1108 h 1558"/>
              <a:gd name="T22" fmla="*/ 508 w 1504"/>
              <a:gd name="T23" fmla="*/ 1094 h 1558"/>
              <a:gd name="T24" fmla="*/ 655 w 1504"/>
              <a:gd name="T25" fmla="*/ 1558 h 1558"/>
              <a:gd name="T26" fmla="*/ 849 w 1504"/>
              <a:gd name="T27" fmla="*/ 1558 h 1558"/>
              <a:gd name="T28" fmla="*/ 996 w 1504"/>
              <a:gd name="T29" fmla="*/ 1094 h 1558"/>
              <a:gd name="T30" fmla="*/ 1068 w 1504"/>
              <a:gd name="T31" fmla="*/ 1108 h 1558"/>
              <a:gd name="T32" fmla="*/ 1177 w 1504"/>
              <a:gd name="T33" fmla="*/ 1454 h 1558"/>
              <a:gd name="T34" fmla="*/ 1322 w 1504"/>
              <a:gd name="T35" fmla="*/ 1454 h 1558"/>
              <a:gd name="T36" fmla="*/ 1431 w 1504"/>
              <a:gd name="T37" fmla="*/ 1108 h 1558"/>
              <a:gd name="T38" fmla="*/ 1504 w 1504"/>
              <a:gd name="T39" fmla="*/ 691 h 1558"/>
              <a:gd name="T40" fmla="*/ 218 w 1504"/>
              <a:gd name="T41" fmla="*/ 1048 h 1558"/>
              <a:gd name="T42" fmla="*/ 182 w 1504"/>
              <a:gd name="T43" fmla="*/ 1381 h 1558"/>
              <a:gd name="T44" fmla="*/ 145 w 1504"/>
              <a:gd name="T45" fmla="*/ 1054 h 1558"/>
              <a:gd name="T46" fmla="*/ 73 w 1504"/>
              <a:gd name="T47" fmla="*/ 691 h 1558"/>
              <a:gd name="T48" fmla="*/ 109 w 1504"/>
              <a:gd name="T49" fmla="*/ 510 h 1558"/>
              <a:gd name="T50" fmla="*/ 400 w 1504"/>
              <a:gd name="T51" fmla="*/ 510 h 1558"/>
              <a:gd name="T52" fmla="*/ 411 w 1504"/>
              <a:gd name="T53" fmla="*/ 637 h 1558"/>
              <a:gd name="T54" fmla="*/ 430 w 1504"/>
              <a:gd name="T55" fmla="*/ 1009 h 1558"/>
              <a:gd name="T56" fmla="*/ 363 w 1504"/>
              <a:gd name="T57" fmla="*/ 1345 h 1558"/>
              <a:gd name="T58" fmla="*/ 291 w 1504"/>
              <a:gd name="T59" fmla="*/ 1345 h 1558"/>
              <a:gd name="T60" fmla="*/ 703 w 1504"/>
              <a:gd name="T61" fmla="*/ 1014 h 1558"/>
              <a:gd name="T62" fmla="*/ 655 w 1504"/>
              <a:gd name="T63" fmla="*/ 1461 h 1558"/>
              <a:gd name="T64" fmla="*/ 606 w 1504"/>
              <a:gd name="T65" fmla="*/ 1023 h 1558"/>
              <a:gd name="T66" fmla="*/ 508 w 1504"/>
              <a:gd name="T67" fmla="*/ 691 h 1558"/>
              <a:gd name="T68" fmla="*/ 508 w 1504"/>
              <a:gd name="T69" fmla="*/ 535 h 1558"/>
              <a:gd name="T70" fmla="*/ 557 w 1504"/>
              <a:gd name="T71" fmla="*/ 292 h 1558"/>
              <a:gd name="T72" fmla="*/ 947 w 1504"/>
              <a:gd name="T73" fmla="*/ 292 h 1558"/>
              <a:gd name="T74" fmla="*/ 996 w 1504"/>
              <a:gd name="T75" fmla="*/ 535 h 1558"/>
              <a:gd name="T76" fmla="*/ 996 w 1504"/>
              <a:gd name="T77" fmla="*/ 925 h 1558"/>
              <a:gd name="T78" fmla="*/ 898 w 1504"/>
              <a:gd name="T79" fmla="*/ 1412 h 1558"/>
              <a:gd name="T80" fmla="*/ 801 w 1504"/>
              <a:gd name="T81" fmla="*/ 1412 h 1558"/>
              <a:gd name="T82" fmla="*/ 703 w 1504"/>
              <a:gd name="T83" fmla="*/ 1014 h 1558"/>
              <a:gd name="T84" fmla="*/ 1213 w 1504"/>
              <a:gd name="T85" fmla="*/ 1345 h 1558"/>
              <a:gd name="T86" fmla="*/ 1141 w 1504"/>
              <a:gd name="T87" fmla="*/ 1345 h 1558"/>
              <a:gd name="T88" fmla="*/ 1073 w 1504"/>
              <a:gd name="T89" fmla="*/ 1009 h 1558"/>
              <a:gd name="T90" fmla="*/ 1093 w 1504"/>
              <a:gd name="T91" fmla="*/ 637 h 1558"/>
              <a:gd name="T92" fmla="*/ 1104 w 1504"/>
              <a:gd name="T93" fmla="*/ 510 h 1558"/>
              <a:gd name="T94" fmla="*/ 1395 w 1504"/>
              <a:gd name="T95" fmla="*/ 510 h 1558"/>
              <a:gd name="T96" fmla="*/ 1431 w 1504"/>
              <a:gd name="T97" fmla="*/ 691 h 1558"/>
              <a:gd name="T98" fmla="*/ 1359 w 1504"/>
              <a:gd name="T99" fmla="*/ 1054 h 1558"/>
              <a:gd name="T100" fmla="*/ 1322 w 1504"/>
              <a:gd name="T101" fmla="*/ 1381 h 1558"/>
              <a:gd name="T102" fmla="*/ 1286 w 1504"/>
              <a:gd name="T103" fmla="*/ 1048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04" h="1558">
                <a:moveTo>
                  <a:pt x="1455" y="583"/>
                </a:moveTo>
                <a:cubicBezTo>
                  <a:pt x="1463" y="559"/>
                  <a:pt x="1468" y="535"/>
                  <a:pt x="1468" y="510"/>
                </a:cubicBezTo>
                <a:cubicBezTo>
                  <a:pt x="1468" y="390"/>
                  <a:pt x="1370" y="292"/>
                  <a:pt x="1250" y="292"/>
                </a:cubicBezTo>
                <a:cubicBezTo>
                  <a:pt x="1163" y="292"/>
                  <a:pt x="1088" y="344"/>
                  <a:pt x="1053" y="418"/>
                </a:cubicBezTo>
                <a:cubicBezTo>
                  <a:pt x="1045" y="408"/>
                  <a:pt x="1037" y="398"/>
                  <a:pt x="1027" y="390"/>
                </a:cubicBezTo>
                <a:cubicBezTo>
                  <a:pt x="1038" y="358"/>
                  <a:pt x="1044" y="325"/>
                  <a:pt x="1044" y="292"/>
                </a:cubicBezTo>
                <a:cubicBezTo>
                  <a:pt x="1044" y="131"/>
                  <a:pt x="913" y="0"/>
                  <a:pt x="752" y="0"/>
                </a:cubicBezTo>
                <a:cubicBezTo>
                  <a:pt x="591" y="0"/>
                  <a:pt x="460" y="131"/>
                  <a:pt x="460" y="292"/>
                </a:cubicBezTo>
                <a:cubicBezTo>
                  <a:pt x="460" y="325"/>
                  <a:pt x="466" y="358"/>
                  <a:pt x="477" y="390"/>
                </a:cubicBezTo>
                <a:cubicBezTo>
                  <a:pt x="467" y="398"/>
                  <a:pt x="459" y="408"/>
                  <a:pt x="451" y="418"/>
                </a:cubicBezTo>
                <a:cubicBezTo>
                  <a:pt x="416" y="344"/>
                  <a:pt x="341" y="292"/>
                  <a:pt x="254" y="292"/>
                </a:cubicBezTo>
                <a:cubicBezTo>
                  <a:pt x="134" y="292"/>
                  <a:pt x="36" y="390"/>
                  <a:pt x="36" y="510"/>
                </a:cubicBezTo>
                <a:cubicBezTo>
                  <a:pt x="36" y="535"/>
                  <a:pt x="41" y="559"/>
                  <a:pt x="49" y="583"/>
                </a:cubicBezTo>
                <a:cubicBezTo>
                  <a:pt x="19" y="609"/>
                  <a:pt x="0" y="648"/>
                  <a:pt x="0" y="691"/>
                </a:cubicBezTo>
                <a:cubicBezTo>
                  <a:pt x="0" y="982"/>
                  <a:pt x="0" y="982"/>
                  <a:pt x="0" y="982"/>
                </a:cubicBezTo>
                <a:cubicBezTo>
                  <a:pt x="0" y="1036"/>
                  <a:pt x="29" y="1082"/>
                  <a:pt x="73" y="1108"/>
                </a:cubicBezTo>
                <a:cubicBezTo>
                  <a:pt x="73" y="1345"/>
                  <a:pt x="73" y="1345"/>
                  <a:pt x="73" y="1345"/>
                </a:cubicBezTo>
                <a:cubicBezTo>
                  <a:pt x="73" y="1405"/>
                  <a:pt x="122" y="1454"/>
                  <a:pt x="182" y="1454"/>
                </a:cubicBezTo>
                <a:cubicBezTo>
                  <a:pt x="209" y="1454"/>
                  <a:pt x="235" y="1443"/>
                  <a:pt x="254" y="1426"/>
                </a:cubicBezTo>
                <a:cubicBezTo>
                  <a:pt x="273" y="1443"/>
                  <a:pt x="299" y="1454"/>
                  <a:pt x="327" y="1454"/>
                </a:cubicBezTo>
                <a:cubicBezTo>
                  <a:pt x="387" y="1454"/>
                  <a:pt x="436" y="1405"/>
                  <a:pt x="436" y="1345"/>
                </a:cubicBezTo>
                <a:cubicBezTo>
                  <a:pt x="436" y="1108"/>
                  <a:pt x="436" y="1108"/>
                  <a:pt x="436" y="1108"/>
                </a:cubicBezTo>
                <a:cubicBezTo>
                  <a:pt x="452" y="1098"/>
                  <a:pt x="465" y="1085"/>
                  <a:pt x="477" y="1070"/>
                </a:cubicBezTo>
                <a:cubicBezTo>
                  <a:pt x="487" y="1079"/>
                  <a:pt x="497" y="1087"/>
                  <a:pt x="508" y="1094"/>
                </a:cubicBezTo>
                <a:cubicBezTo>
                  <a:pt x="508" y="1412"/>
                  <a:pt x="508" y="1412"/>
                  <a:pt x="508" y="1412"/>
                </a:cubicBezTo>
                <a:cubicBezTo>
                  <a:pt x="508" y="1493"/>
                  <a:pt x="574" y="1558"/>
                  <a:pt x="655" y="1558"/>
                </a:cubicBezTo>
                <a:cubicBezTo>
                  <a:pt x="692" y="1558"/>
                  <a:pt x="726" y="1544"/>
                  <a:pt x="752" y="1521"/>
                </a:cubicBezTo>
                <a:cubicBezTo>
                  <a:pt x="778" y="1544"/>
                  <a:pt x="812" y="1558"/>
                  <a:pt x="849" y="1558"/>
                </a:cubicBezTo>
                <a:cubicBezTo>
                  <a:pt x="930" y="1558"/>
                  <a:pt x="996" y="1493"/>
                  <a:pt x="996" y="1412"/>
                </a:cubicBezTo>
                <a:cubicBezTo>
                  <a:pt x="996" y="1094"/>
                  <a:pt x="996" y="1094"/>
                  <a:pt x="996" y="1094"/>
                </a:cubicBezTo>
                <a:cubicBezTo>
                  <a:pt x="1007" y="1087"/>
                  <a:pt x="1017" y="1079"/>
                  <a:pt x="1027" y="1070"/>
                </a:cubicBezTo>
                <a:cubicBezTo>
                  <a:pt x="1039" y="1085"/>
                  <a:pt x="1052" y="1098"/>
                  <a:pt x="1068" y="1108"/>
                </a:cubicBezTo>
                <a:cubicBezTo>
                  <a:pt x="1068" y="1345"/>
                  <a:pt x="1068" y="1345"/>
                  <a:pt x="1068" y="1345"/>
                </a:cubicBezTo>
                <a:cubicBezTo>
                  <a:pt x="1068" y="1405"/>
                  <a:pt x="1117" y="1454"/>
                  <a:pt x="1177" y="1454"/>
                </a:cubicBezTo>
                <a:cubicBezTo>
                  <a:pt x="1205" y="1454"/>
                  <a:pt x="1230" y="1443"/>
                  <a:pt x="1250" y="1426"/>
                </a:cubicBezTo>
                <a:cubicBezTo>
                  <a:pt x="1269" y="1443"/>
                  <a:pt x="1295" y="1454"/>
                  <a:pt x="1322" y="1454"/>
                </a:cubicBezTo>
                <a:cubicBezTo>
                  <a:pt x="1382" y="1454"/>
                  <a:pt x="1431" y="1405"/>
                  <a:pt x="1431" y="1345"/>
                </a:cubicBezTo>
                <a:cubicBezTo>
                  <a:pt x="1431" y="1108"/>
                  <a:pt x="1431" y="1108"/>
                  <a:pt x="1431" y="1108"/>
                </a:cubicBezTo>
                <a:cubicBezTo>
                  <a:pt x="1475" y="1082"/>
                  <a:pt x="1504" y="1036"/>
                  <a:pt x="1504" y="982"/>
                </a:cubicBezTo>
                <a:cubicBezTo>
                  <a:pt x="1504" y="691"/>
                  <a:pt x="1504" y="691"/>
                  <a:pt x="1504" y="691"/>
                </a:cubicBezTo>
                <a:cubicBezTo>
                  <a:pt x="1504" y="648"/>
                  <a:pt x="1485" y="609"/>
                  <a:pt x="1455" y="583"/>
                </a:cubicBezTo>
                <a:close/>
                <a:moveTo>
                  <a:pt x="218" y="1048"/>
                </a:moveTo>
                <a:cubicBezTo>
                  <a:pt x="218" y="1345"/>
                  <a:pt x="218" y="1345"/>
                  <a:pt x="218" y="1345"/>
                </a:cubicBezTo>
                <a:cubicBezTo>
                  <a:pt x="218" y="1365"/>
                  <a:pt x="202" y="1381"/>
                  <a:pt x="182" y="1381"/>
                </a:cubicBezTo>
                <a:cubicBezTo>
                  <a:pt x="162" y="1381"/>
                  <a:pt x="145" y="1365"/>
                  <a:pt x="145" y="1345"/>
                </a:cubicBezTo>
                <a:cubicBezTo>
                  <a:pt x="145" y="1054"/>
                  <a:pt x="145" y="1054"/>
                  <a:pt x="145" y="1054"/>
                </a:cubicBezTo>
                <a:cubicBezTo>
                  <a:pt x="105" y="1054"/>
                  <a:pt x="73" y="1022"/>
                  <a:pt x="73" y="982"/>
                </a:cubicBezTo>
                <a:cubicBezTo>
                  <a:pt x="73" y="691"/>
                  <a:pt x="73" y="691"/>
                  <a:pt x="73" y="691"/>
                </a:cubicBezTo>
                <a:cubicBezTo>
                  <a:pt x="73" y="651"/>
                  <a:pt x="105" y="619"/>
                  <a:pt x="145" y="619"/>
                </a:cubicBezTo>
                <a:cubicBezTo>
                  <a:pt x="145" y="619"/>
                  <a:pt x="109" y="590"/>
                  <a:pt x="109" y="510"/>
                </a:cubicBezTo>
                <a:cubicBezTo>
                  <a:pt x="109" y="430"/>
                  <a:pt x="174" y="365"/>
                  <a:pt x="254" y="365"/>
                </a:cubicBezTo>
                <a:cubicBezTo>
                  <a:pt x="334" y="365"/>
                  <a:pt x="400" y="432"/>
                  <a:pt x="400" y="510"/>
                </a:cubicBezTo>
                <a:cubicBezTo>
                  <a:pt x="400" y="588"/>
                  <a:pt x="363" y="619"/>
                  <a:pt x="363" y="619"/>
                </a:cubicBezTo>
                <a:cubicBezTo>
                  <a:pt x="382" y="619"/>
                  <a:pt x="398" y="626"/>
                  <a:pt x="411" y="637"/>
                </a:cubicBezTo>
                <a:cubicBezTo>
                  <a:pt x="411" y="925"/>
                  <a:pt x="411" y="925"/>
                  <a:pt x="411" y="925"/>
                </a:cubicBezTo>
                <a:cubicBezTo>
                  <a:pt x="411" y="955"/>
                  <a:pt x="418" y="984"/>
                  <a:pt x="430" y="1009"/>
                </a:cubicBezTo>
                <a:cubicBezTo>
                  <a:pt x="420" y="1036"/>
                  <a:pt x="394" y="1054"/>
                  <a:pt x="363" y="1054"/>
                </a:cubicBezTo>
                <a:cubicBezTo>
                  <a:pt x="363" y="1345"/>
                  <a:pt x="363" y="1345"/>
                  <a:pt x="363" y="1345"/>
                </a:cubicBezTo>
                <a:cubicBezTo>
                  <a:pt x="363" y="1365"/>
                  <a:pt x="347" y="1381"/>
                  <a:pt x="327" y="1381"/>
                </a:cubicBezTo>
                <a:cubicBezTo>
                  <a:pt x="307" y="1381"/>
                  <a:pt x="291" y="1365"/>
                  <a:pt x="291" y="1345"/>
                </a:cubicBezTo>
                <a:cubicBezTo>
                  <a:pt x="291" y="1048"/>
                  <a:pt x="291" y="1048"/>
                  <a:pt x="291" y="1048"/>
                </a:cubicBezTo>
                <a:moveTo>
                  <a:pt x="703" y="1014"/>
                </a:moveTo>
                <a:cubicBezTo>
                  <a:pt x="703" y="1412"/>
                  <a:pt x="703" y="1412"/>
                  <a:pt x="703" y="1412"/>
                </a:cubicBezTo>
                <a:cubicBezTo>
                  <a:pt x="703" y="1439"/>
                  <a:pt x="682" y="1461"/>
                  <a:pt x="655" y="1461"/>
                </a:cubicBezTo>
                <a:cubicBezTo>
                  <a:pt x="628" y="1461"/>
                  <a:pt x="606" y="1439"/>
                  <a:pt x="606" y="1412"/>
                </a:cubicBezTo>
                <a:cubicBezTo>
                  <a:pt x="606" y="1023"/>
                  <a:pt x="606" y="1023"/>
                  <a:pt x="606" y="1023"/>
                </a:cubicBezTo>
                <a:cubicBezTo>
                  <a:pt x="552" y="1023"/>
                  <a:pt x="509" y="979"/>
                  <a:pt x="508" y="926"/>
                </a:cubicBezTo>
                <a:cubicBezTo>
                  <a:pt x="508" y="691"/>
                  <a:pt x="508" y="691"/>
                  <a:pt x="508" y="691"/>
                </a:cubicBezTo>
                <a:cubicBezTo>
                  <a:pt x="508" y="691"/>
                  <a:pt x="508" y="691"/>
                  <a:pt x="508" y="690"/>
                </a:cubicBezTo>
                <a:cubicBezTo>
                  <a:pt x="508" y="535"/>
                  <a:pt x="508" y="535"/>
                  <a:pt x="508" y="535"/>
                </a:cubicBezTo>
                <a:cubicBezTo>
                  <a:pt x="508" y="482"/>
                  <a:pt x="552" y="438"/>
                  <a:pt x="606" y="438"/>
                </a:cubicBezTo>
                <a:cubicBezTo>
                  <a:pt x="606" y="438"/>
                  <a:pt x="557" y="400"/>
                  <a:pt x="557" y="292"/>
                </a:cubicBezTo>
                <a:cubicBezTo>
                  <a:pt x="557" y="184"/>
                  <a:pt x="644" y="97"/>
                  <a:pt x="752" y="97"/>
                </a:cubicBezTo>
                <a:cubicBezTo>
                  <a:pt x="860" y="97"/>
                  <a:pt x="947" y="187"/>
                  <a:pt x="947" y="292"/>
                </a:cubicBezTo>
                <a:cubicBezTo>
                  <a:pt x="947" y="397"/>
                  <a:pt x="898" y="438"/>
                  <a:pt x="898" y="438"/>
                </a:cubicBezTo>
                <a:cubicBezTo>
                  <a:pt x="952" y="438"/>
                  <a:pt x="996" y="482"/>
                  <a:pt x="996" y="535"/>
                </a:cubicBezTo>
                <a:cubicBezTo>
                  <a:pt x="996" y="691"/>
                  <a:pt x="996" y="691"/>
                  <a:pt x="996" y="691"/>
                </a:cubicBezTo>
                <a:cubicBezTo>
                  <a:pt x="996" y="925"/>
                  <a:pt x="996" y="925"/>
                  <a:pt x="996" y="925"/>
                </a:cubicBezTo>
                <a:cubicBezTo>
                  <a:pt x="996" y="979"/>
                  <a:pt x="952" y="1023"/>
                  <a:pt x="898" y="1023"/>
                </a:cubicBezTo>
                <a:cubicBezTo>
                  <a:pt x="898" y="1412"/>
                  <a:pt x="898" y="1412"/>
                  <a:pt x="898" y="1412"/>
                </a:cubicBezTo>
                <a:cubicBezTo>
                  <a:pt x="898" y="1439"/>
                  <a:pt x="876" y="1461"/>
                  <a:pt x="849" y="1461"/>
                </a:cubicBezTo>
                <a:cubicBezTo>
                  <a:pt x="822" y="1461"/>
                  <a:pt x="801" y="1439"/>
                  <a:pt x="801" y="1412"/>
                </a:cubicBezTo>
                <a:cubicBezTo>
                  <a:pt x="801" y="1014"/>
                  <a:pt x="801" y="1014"/>
                  <a:pt x="801" y="1014"/>
                </a:cubicBezTo>
                <a:lnTo>
                  <a:pt x="703" y="1014"/>
                </a:lnTo>
                <a:close/>
                <a:moveTo>
                  <a:pt x="1213" y="1048"/>
                </a:moveTo>
                <a:cubicBezTo>
                  <a:pt x="1213" y="1345"/>
                  <a:pt x="1213" y="1345"/>
                  <a:pt x="1213" y="1345"/>
                </a:cubicBezTo>
                <a:cubicBezTo>
                  <a:pt x="1213" y="1365"/>
                  <a:pt x="1197" y="1381"/>
                  <a:pt x="1177" y="1381"/>
                </a:cubicBezTo>
                <a:cubicBezTo>
                  <a:pt x="1157" y="1381"/>
                  <a:pt x="1141" y="1365"/>
                  <a:pt x="1141" y="1345"/>
                </a:cubicBezTo>
                <a:cubicBezTo>
                  <a:pt x="1141" y="1054"/>
                  <a:pt x="1141" y="1054"/>
                  <a:pt x="1141" y="1054"/>
                </a:cubicBezTo>
                <a:cubicBezTo>
                  <a:pt x="1110" y="1054"/>
                  <a:pt x="1084" y="1036"/>
                  <a:pt x="1073" y="1009"/>
                </a:cubicBezTo>
                <a:cubicBezTo>
                  <a:pt x="1086" y="984"/>
                  <a:pt x="1093" y="955"/>
                  <a:pt x="1093" y="925"/>
                </a:cubicBezTo>
                <a:cubicBezTo>
                  <a:pt x="1093" y="637"/>
                  <a:pt x="1093" y="637"/>
                  <a:pt x="1093" y="637"/>
                </a:cubicBezTo>
                <a:cubicBezTo>
                  <a:pt x="1106" y="626"/>
                  <a:pt x="1122" y="619"/>
                  <a:pt x="1141" y="619"/>
                </a:cubicBezTo>
                <a:cubicBezTo>
                  <a:pt x="1141" y="619"/>
                  <a:pt x="1104" y="590"/>
                  <a:pt x="1104" y="510"/>
                </a:cubicBezTo>
                <a:cubicBezTo>
                  <a:pt x="1104" y="430"/>
                  <a:pt x="1170" y="365"/>
                  <a:pt x="1250" y="365"/>
                </a:cubicBezTo>
                <a:cubicBezTo>
                  <a:pt x="1330" y="365"/>
                  <a:pt x="1395" y="431"/>
                  <a:pt x="1395" y="510"/>
                </a:cubicBezTo>
                <a:cubicBezTo>
                  <a:pt x="1395" y="589"/>
                  <a:pt x="1359" y="619"/>
                  <a:pt x="1359" y="619"/>
                </a:cubicBezTo>
                <a:cubicBezTo>
                  <a:pt x="1399" y="619"/>
                  <a:pt x="1431" y="651"/>
                  <a:pt x="1431" y="691"/>
                </a:cubicBezTo>
                <a:cubicBezTo>
                  <a:pt x="1431" y="982"/>
                  <a:pt x="1431" y="982"/>
                  <a:pt x="1431" y="982"/>
                </a:cubicBezTo>
                <a:cubicBezTo>
                  <a:pt x="1431" y="1022"/>
                  <a:pt x="1399" y="1054"/>
                  <a:pt x="1359" y="1054"/>
                </a:cubicBezTo>
                <a:cubicBezTo>
                  <a:pt x="1359" y="1345"/>
                  <a:pt x="1359" y="1345"/>
                  <a:pt x="1359" y="1345"/>
                </a:cubicBezTo>
                <a:cubicBezTo>
                  <a:pt x="1359" y="1365"/>
                  <a:pt x="1342" y="1381"/>
                  <a:pt x="1322" y="1381"/>
                </a:cubicBezTo>
                <a:cubicBezTo>
                  <a:pt x="1302" y="1381"/>
                  <a:pt x="1286" y="1365"/>
                  <a:pt x="1286" y="1345"/>
                </a:cubicBezTo>
                <a:cubicBezTo>
                  <a:pt x="1286" y="1048"/>
                  <a:pt x="1286" y="1048"/>
                  <a:pt x="1286" y="1048"/>
                </a:cubicBezTo>
                <a:lnTo>
                  <a:pt x="1213" y="1048"/>
                </a:lnTo>
                <a:close/>
              </a:path>
            </a:pathLst>
          </a:custGeom>
          <a:solidFill>
            <a:srgbClr val="7BB8E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47" name="Group 37"/>
          <p:cNvGrpSpPr/>
          <p:nvPr/>
        </p:nvGrpSpPr>
        <p:grpSpPr>
          <a:xfrm>
            <a:off x="9793740" y="1590930"/>
            <a:ext cx="583186" cy="554997"/>
            <a:chOff x="0" y="4763"/>
            <a:chExt cx="7061200" cy="6719887"/>
          </a:xfrm>
          <a:solidFill>
            <a:srgbClr val="9FCBE9"/>
          </a:solidFill>
        </p:grpSpPr>
        <p:sp>
          <p:nvSpPr>
            <p:cNvPr id="148" name="Freeform 32"/>
            <p:cNvSpPr>
              <a:spLocks noEditPoints="1"/>
            </p:cNvSpPr>
            <p:nvPr/>
          </p:nvSpPr>
          <p:spPr bwMode="auto">
            <a:xfrm>
              <a:off x="0" y="4763"/>
              <a:ext cx="7061200" cy="6719887"/>
            </a:xfrm>
            <a:custGeom>
              <a:avLst/>
              <a:gdLst>
                <a:gd name="T0" fmla="*/ 1722 w 1880"/>
                <a:gd name="T1" fmla="*/ 0 h 1789"/>
                <a:gd name="T2" fmla="*/ 158 w 1880"/>
                <a:gd name="T3" fmla="*/ 0 h 1789"/>
                <a:gd name="T4" fmla="*/ 0 w 1880"/>
                <a:gd name="T5" fmla="*/ 158 h 1789"/>
                <a:gd name="T6" fmla="*/ 0 w 1880"/>
                <a:gd name="T7" fmla="*/ 1368 h 1789"/>
                <a:gd name="T8" fmla="*/ 158 w 1880"/>
                <a:gd name="T9" fmla="*/ 1526 h 1789"/>
                <a:gd name="T10" fmla="*/ 634 w 1880"/>
                <a:gd name="T11" fmla="*/ 1526 h 1789"/>
                <a:gd name="T12" fmla="*/ 550 w 1880"/>
                <a:gd name="T13" fmla="*/ 1617 h 1789"/>
                <a:gd name="T14" fmla="*/ 506 w 1880"/>
                <a:gd name="T15" fmla="*/ 1664 h 1789"/>
                <a:gd name="T16" fmla="*/ 502 w 1880"/>
                <a:gd name="T17" fmla="*/ 1737 h 1789"/>
                <a:gd name="T18" fmla="*/ 621 w 1880"/>
                <a:gd name="T19" fmla="*/ 1789 h 1789"/>
                <a:gd name="T20" fmla="*/ 1259 w 1880"/>
                <a:gd name="T21" fmla="*/ 1789 h 1789"/>
                <a:gd name="T22" fmla="*/ 1378 w 1880"/>
                <a:gd name="T23" fmla="*/ 1737 h 1789"/>
                <a:gd name="T24" fmla="*/ 1374 w 1880"/>
                <a:gd name="T25" fmla="*/ 1664 h 1789"/>
                <a:gd name="T26" fmla="*/ 1330 w 1880"/>
                <a:gd name="T27" fmla="*/ 1617 h 1789"/>
                <a:gd name="T28" fmla="*/ 1246 w 1880"/>
                <a:gd name="T29" fmla="*/ 1526 h 1789"/>
                <a:gd name="T30" fmla="*/ 1722 w 1880"/>
                <a:gd name="T31" fmla="*/ 1526 h 1789"/>
                <a:gd name="T32" fmla="*/ 1880 w 1880"/>
                <a:gd name="T33" fmla="*/ 1368 h 1789"/>
                <a:gd name="T34" fmla="*/ 1880 w 1880"/>
                <a:gd name="T35" fmla="*/ 158 h 1789"/>
                <a:gd name="T36" fmla="*/ 1722 w 1880"/>
                <a:gd name="T37" fmla="*/ 0 h 1789"/>
                <a:gd name="T38" fmla="*/ 1288 w 1880"/>
                <a:gd name="T39" fmla="*/ 1659 h 1789"/>
                <a:gd name="T40" fmla="*/ 1326 w 1880"/>
                <a:gd name="T41" fmla="*/ 1698 h 1789"/>
                <a:gd name="T42" fmla="*/ 1325 w 1880"/>
                <a:gd name="T43" fmla="*/ 1712 h 1789"/>
                <a:gd name="T44" fmla="*/ 1259 w 1880"/>
                <a:gd name="T45" fmla="*/ 1731 h 1789"/>
                <a:gd name="T46" fmla="*/ 621 w 1880"/>
                <a:gd name="T47" fmla="*/ 1731 h 1789"/>
                <a:gd name="T48" fmla="*/ 555 w 1880"/>
                <a:gd name="T49" fmla="*/ 1712 h 1789"/>
                <a:gd name="T50" fmla="*/ 553 w 1880"/>
                <a:gd name="T51" fmla="*/ 1700 h 1789"/>
                <a:gd name="T52" fmla="*/ 553 w 1880"/>
                <a:gd name="T53" fmla="*/ 1700 h 1789"/>
                <a:gd name="T54" fmla="*/ 592 w 1880"/>
                <a:gd name="T55" fmla="*/ 1659 h 1789"/>
                <a:gd name="T56" fmla="*/ 703 w 1880"/>
                <a:gd name="T57" fmla="*/ 1526 h 1789"/>
                <a:gd name="T58" fmla="*/ 1177 w 1880"/>
                <a:gd name="T59" fmla="*/ 1526 h 1789"/>
                <a:gd name="T60" fmla="*/ 1288 w 1880"/>
                <a:gd name="T61" fmla="*/ 1659 h 1789"/>
                <a:gd name="T62" fmla="*/ 1763 w 1880"/>
                <a:gd name="T63" fmla="*/ 1368 h 1789"/>
                <a:gd name="T64" fmla="*/ 1722 w 1880"/>
                <a:gd name="T65" fmla="*/ 1409 h 1789"/>
                <a:gd name="T66" fmla="*/ 158 w 1880"/>
                <a:gd name="T67" fmla="*/ 1409 h 1789"/>
                <a:gd name="T68" fmla="*/ 117 w 1880"/>
                <a:gd name="T69" fmla="*/ 1368 h 1789"/>
                <a:gd name="T70" fmla="*/ 117 w 1880"/>
                <a:gd name="T71" fmla="*/ 158 h 1789"/>
                <a:gd name="T72" fmla="*/ 158 w 1880"/>
                <a:gd name="T73" fmla="*/ 117 h 1789"/>
                <a:gd name="T74" fmla="*/ 1722 w 1880"/>
                <a:gd name="T75" fmla="*/ 117 h 1789"/>
                <a:gd name="T76" fmla="*/ 1763 w 1880"/>
                <a:gd name="T77" fmla="*/ 158 h 1789"/>
                <a:gd name="T78" fmla="*/ 1763 w 1880"/>
                <a:gd name="T79" fmla="*/ 1368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80" h="1789">
                  <a:moveTo>
                    <a:pt x="1722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71" y="0"/>
                    <a:pt x="0" y="71"/>
                    <a:pt x="0" y="158"/>
                  </a:cubicBezTo>
                  <a:cubicBezTo>
                    <a:pt x="0" y="1368"/>
                    <a:pt x="0" y="1368"/>
                    <a:pt x="0" y="1368"/>
                  </a:cubicBezTo>
                  <a:cubicBezTo>
                    <a:pt x="0" y="1455"/>
                    <a:pt x="71" y="1526"/>
                    <a:pt x="158" y="1526"/>
                  </a:cubicBezTo>
                  <a:cubicBezTo>
                    <a:pt x="634" y="1526"/>
                    <a:pt x="634" y="1526"/>
                    <a:pt x="634" y="1526"/>
                  </a:cubicBezTo>
                  <a:cubicBezTo>
                    <a:pt x="610" y="1558"/>
                    <a:pt x="570" y="1598"/>
                    <a:pt x="550" y="1617"/>
                  </a:cubicBezTo>
                  <a:cubicBezTo>
                    <a:pt x="530" y="1637"/>
                    <a:pt x="514" y="1653"/>
                    <a:pt x="506" y="1664"/>
                  </a:cubicBezTo>
                  <a:cubicBezTo>
                    <a:pt x="494" y="1680"/>
                    <a:pt x="489" y="1710"/>
                    <a:pt x="502" y="1737"/>
                  </a:cubicBezTo>
                  <a:cubicBezTo>
                    <a:pt x="514" y="1761"/>
                    <a:pt x="544" y="1789"/>
                    <a:pt x="621" y="1789"/>
                  </a:cubicBezTo>
                  <a:cubicBezTo>
                    <a:pt x="1259" y="1789"/>
                    <a:pt x="1259" y="1789"/>
                    <a:pt x="1259" y="1789"/>
                  </a:cubicBezTo>
                  <a:cubicBezTo>
                    <a:pt x="1336" y="1789"/>
                    <a:pt x="1366" y="1761"/>
                    <a:pt x="1378" y="1737"/>
                  </a:cubicBezTo>
                  <a:cubicBezTo>
                    <a:pt x="1391" y="1710"/>
                    <a:pt x="1386" y="1680"/>
                    <a:pt x="1374" y="1664"/>
                  </a:cubicBezTo>
                  <a:cubicBezTo>
                    <a:pt x="1366" y="1653"/>
                    <a:pt x="1350" y="1637"/>
                    <a:pt x="1330" y="1617"/>
                  </a:cubicBezTo>
                  <a:cubicBezTo>
                    <a:pt x="1310" y="1598"/>
                    <a:pt x="1270" y="1558"/>
                    <a:pt x="1246" y="1526"/>
                  </a:cubicBezTo>
                  <a:cubicBezTo>
                    <a:pt x="1722" y="1526"/>
                    <a:pt x="1722" y="1526"/>
                    <a:pt x="1722" y="1526"/>
                  </a:cubicBezTo>
                  <a:cubicBezTo>
                    <a:pt x="1809" y="1526"/>
                    <a:pt x="1880" y="1455"/>
                    <a:pt x="1880" y="1368"/>
                  </a:cubicBezTo>
                  <a:cubicBezTo>
                    <a:pt x="1880" y="158"/>
                    <a:pt x="1880" y="158"/>
                    <a:pt x="1880" y="158"/>
                  </a:cubicBezTo>
                  <a:cubicBezTo>
                    <a:pt x="1880" y="71"/>
                    <a:pt x="1809" y="0"/>
                    <a:pt x="1722" y="0"/>
                  </a:cubicBezTo>
                  <a:close/>
                  <a:moveTo>
                    <a:pt x="1288" y="1659"/>
                  </a:moveTo>
                  <a:cubicBezTo>
                    <a:pt x="1305" y="1676"/>
                    <a:pt x="1321" y="1692"/>
                    <a:pt x="1326" y="1698"/>
                  </a:cubicBezTo>
                  <a:cubicBezTo>
                    <a:pt x="1326" y="1699"/>
                    <a:pt x="1329" y="1705"/>
                    <a:pt x="1325" y="1712"/>
                  </a:cubicBezTo>
                  <a:cubicBezTo>
                    <a:pt x="1317" y="1724"/>
                    <a:pt x="1293" y="1731"/>
                    <a:pt x="1259" y="1731"/>
                  </a:cubicBezTo>
                  <a:cubicBezTo>
                    <a:pt x="621" y="1731"/>
                    <a:pt x="621" y="1731"/>
                    <a:pt x="621" y="1731"/>
                  </a:cubicBezTo>
                  <a:cubicBezTo>
                    <a:pt x="587" y="1731"/>
                    <a:pt x="563" y="1724"/>
                    <a:pt x="555" y="1712"/>
                  </a:cubicBezTo>
                  <a:cubicBezTo>
                    <a:pt x="551" y="1706"/>
                    <a:pt x="553" y="1700"/>
                    <a:pt x="553" y="1700"/>
                  </a:cubicBezTo>
                  <a:cubicBezTo>
                    <a:pt x="553" y="1700"/>
                    <a:pt x="553" y="1700"/>
                    <a:pt x="553" y="1700"/>
                  </a:cubicBezTo>
                  <a:cubicBezTo>
                    <a:pt x="559" y="1692"/>
                    <a:pt x="575" y="1676"/>
                    <a:pt x="592" y="1659"/>
                  </a:cubicBezTo>
                  <a:cubicBezTo>
                    <a:pt x="643" y="1608"/>
                    <a:pt x="684" y="1565"/>
                    <a:pt x="703" y="1526"/>
                  </a:cubicBezTo>
                  <a:cubicBezTo>
                    <a:pt x="1177" y="1526"/>
                    <a:pt x="1177" y="1526"/>
                    <a:pt x="1177" y="1526"/>
                  </a:cubicBezTo>
                  <a:cubicBezTo>
                    <a:pt x="1196" y="1565"/>
                    <a:pt x="1237" y="1608"/>
                    <a:pt x="1288" y="1659"/>
                  </a:cubicBezTo>
                  <a:close/>
                  <a:moveTo>
                    <a:pt x="1763" y="1368"/>
                  </a:moveTo>
                  <a:cubicBezTo>
                    <a:pt x="1763" y="1391"/>
                    <a:pt x="1745" y="1409"/>
                    <a:pt x="1722" y="1409"/>
                  </a:cubicBezTo>
                  <a:cubicBezTo>
                    <a:pt x="158" y="1409"/>
                    <a:pt x="158" y="1409"/>
                    <a:pt x="158" y="1409"/>
                  </a:cubicBezTo>
                  <a:cubicBezTo>
                    <a:pt x="136" y="1409"/>
                    <a:pt x="117" y="1391"/>
                    <a:pt x="117" y="1368"/>
                  </a:cubicBezTo>
                  <a:cubicBezTo>
                    <a:pt x="117" y="158"/>
                    <a:pt x="117" y="158"/>
                    <a:pt x="117" y="158"/>
                  </a:cubicBezTo>
                  <a:cubicBezTo>
                    <a:pt x="117" y="135"/>
                    <a:pt x="136" y="117"/>
                    <a:pt x="158" y="117"/>
                  </a:cubicBezTo>
                  <a:cubicBezTo>
                    <a:pt x="1722" y="117"/>
                    <a:pt x="1722" y="117"/>
                    <a:pt x="1722" y="117"/>
                  </a:cubicBezTo>
                  <a:cubicBezTo>
                    <a:pt x="1745" y="117"/>
                    <a:pt x="1763" y="135"/>
                    <a:pt x="1763" y="158"/>
                  </a:cubicBezTo>
                  <a:lnTo>
                    <a:pt x="1763" y="13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Freeform 33"/>
            <p:cNvSpPr>
              <a:spLocks noEditPoints="1"/>
            </p:cNvSpPr>
            <p:nvPr/>
          </p:nvSpPr>
          <p:spPr bwMode="auto">
            <a:xfrm>
              <a:off x="882650" y="887413"/>
              <a:ext cx="5295900" cy="3533775"/>
            </a:xfrm>
            <a:custGeom>
              <a:avLst/>
              <a:gdLst>
                <a:gd name="T0" fmla="*/ 1310 w 1410"/>
                <a:gd name="T1" fmla="*/ 0 h 941"/>
                <a:gd name="T2" fmla="*/ 100 w 1410"/>
                <a:gd name="T3" fmla="*/ 0 h 941"/>
                <a:gd name="T4" fmla="*/ 0 w 1410"/>
                <a:gd name="T5" fmla="*/ 99 h 941"/>
                <a:gd name="T6" fmla="*/ 0 w 1410"/>
                <a:gd name="T7" fmla="*/ 841 h 941"/>
                <a:gd name="T8" fmla="*/ 100 w 1410"/>
                <a:gd name="T9" fmla="*/ 941 h 941"/>
                <a:gd name="T10" fmla="*/ 1310 w 1410"/>
                <a:gd name="T11" fmla="*/ 941 h 941"/>
                <a:gd name="T12" fmla="*/ 1410 w 1410"/>
                <a:gd name="T13" fmla="*/ 841 h 941"/>
                <a:gd name="T14" fmla="*/ 1410 w 1410"/>
                <a:gd name="T15" fmla="*/ 99 h 941"/>
                <a:gd name="T16" fmla="*/ 1310 w 1410"/>
                <a:gd name="T17" fmla="*/ 0 h 941"/>
                <a:gd name="T18" fmla="*/ 100 w 1410"/>
                <a:gd name="T19" fmla="*/ 58 h 941"/>
                <a:gd name="T20" fmla="*/ 1310 w 1410"/>
                <a:gd name="T21" fmla="*/ 58 h 941"/>
                <a:gd name="T22" fmla="*/ 1352 w 1410"/>
                <a:gd name="T23" fmla="*/ 99 h 941"/>
                <a:gd name="T24" fmla="*/ 1352 w 1410"/>
                <a:gd name="T25" fmla="*/ 340 h 941"/>
                <a:gd name="T26" fmla="*/ 1115 w 1410"/>
                <a:gd name="T27" fmla="*/ 606 h 941"/>
                <a:gd name="T28" fmla="*/ 904 w 1410"/>
                <a:gd name="T29" fmla="*/ 334 h 941"/>
                <a:gd name="T30" fmla="*/ 881 w 1410"/>
                <a:gd name="T31" fmla="*/ 322 h 941"/>
                <a:gd name="T32" fmla="*/ 857 w 1410"/>
                <a:gd name="T33" fmla="*/ 335 h 941"/>
                <a:gd name="T34" fmla="*/ 584 w 1410"/>
                <a:gd name="T35" fmla="*/ 717 h 941"/>
                <a:gd name="T36" fmla="*/ 374 w 1410"/>
                <a:gd name="T37" fmla="*/ 507 h 941"/>
                <a:gd name="T38" fmla="*/ 333 w 1410"/>
                <a:gd name="T39" fmla="*/ 506 h 941"/>
                <a:gd name="T40" fmla="*/ 58 w 1410"/>
                <a:gd name="T41" fmla="*/ 756 h 941"/>
                <a:gd name="T42" fmla="*/ 58 w 1410"/>
                <a:gd name="T43" fmla="*/ 99 h 941"/>
                <a:gd name="T44" fmla="*/ 100 w 1410"/>
                <a:gd name="T45" fmla="*/ 58 h 941"/>
                <a:gd name="T46" fmla="*/ 1310 w 1410"/>
                <a:gd name="T47" fmla="*/ 882 h 941"/>
                <a:gd name="T48" fmla="*/ 100 w 1410"/>
                <a:gd name="T49" fmla="*/ 882 h 941"/>
                <a:gd name="T50" fmla="*/ 58 w 1410"/>
                <a:gd name="T51" fmla="*/ 841 h 941"/>
                <a:gd name="T52" fmla="*/ 58 w 1410"/>
                <a:gd name="T53" fmla="*/ 835 h 941"/>
                <a:gd name="T54" fmla="*/ 352 w 1410"/>
                <a:gd name="T55" fmla="*/ 568 h 941"/>
                <a:gd name="T56" fmla="*/ 567 w 1410"/>
                <a:gd name="T57" fmla="*/ 783 h 941"/>
                <a:gd name="T58" fmla="*/ 590 w 1410"/>
                <a:gd name="T59" fmla="*/ 792 h 941"/>
                <a:gd name="T60" fmla="*/ 611 w 1410"/>
                <a:gd name="T61" fmla="*/ 780 h 941"/>
                <a:gd name="T62" fmla="*/ 882 w 1410"/>
                <a:gd name="T63" fmla="*/ 401 h 941"/>
                <a:gd name="T64" fmla="*/ 1090 w 1410"/>
                <a:gd name="T65" fmla="*/ 670 h 941"/>
                <a:gd name="T66" fmla="*/ 1112 w 1410"/>
                <a:gd name="T67" fmla="*/ 682 h 941"/>
                <a:gd name="T68" fmla="*/ 1135 w 1410"/>
                <a:gd name="T69" fmla="*/ 672 h 941"/>
                <a:gd name="T70" fmla="*/ 1352 w 1410"/>
                <a:gd name="T71" fmla="*/ 428 h 941"/>
                <a:gd name="T72" fmla="*/ 1352 w 1410"/>
                <a:gd name="T73" fmla="*/ 841 h 941"/>
                <a:gd name="T74" fmla="*/ 1310 w 1410"/>
                <a:gd name="T75" fmla="*/ 882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10" h="941">
                  <a:moveTo>
                    <a:pt x="131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99"/>
                  </a:cubicBezTo>
                  <a:cubicBezTo>
                    <a:pt x="0" y="841"/>
                    <a:pt x="0" y="841"/>
                    <a:pt x="0" y="841"/>
                  </a:cubicBezTo>
                  <a:cubicBezTo>
                    <a:pt x="0" y="896"/>
                    <a:pt x="45" y="941"/>
                    <a:pt x="100" y="941"/>
                  </a:cubicBezTo>
                  <a:cubicBezTo>
                    <a:pt x="1310" y="941"/>
                    <a:pt x="1310" y="941"/>
                    <a:pt x="1310" y="941"/>
                  </a:cubicBezTo>
                  <a:cubicBezTo>
                    <a:pt x="1365" y="941"/>
                    <a:pt x="1410" y="896"/>
                    <a:pt x="1410" y="841"/>
                  </a:cubicBezTo>
                  <a:cubicBezTo>
                    <a:pt x="1410" y="99"/>
                    <a:pt x="1410" y="99"/>
                    <a:pt x="1410" y="99"/>
                  </a:cubicBezTo>
                  <a:cubicBezTo>
                    <a:pt x="1410" y="44"/>
                    <a:pt x="1365" y="0"/>
                    <a:pt x="1310" y="0"/>
                  </a:cubicBezTo>
                  <a:close/>
                  <a:moveTo>
                    <a:pt x="100" y="58"/>
                  </a:moveTo>
                  <a:cubicBezTo>
                    <a:pt x="1310" y="58"/>
                    <a:pt x="1310" y="58"/>
                    <a:pt x="1310" y="58"/>
                  </a:cubicBezTo>
                  <a:cubicBezTo>
                    <a:pt x="1333" y="58"/>
                    <a:pt x="1352" y="77"/>
                    <a:pt x="1352" y="99"/>
                  </a:cubicBezTo>
                  <a:cubicBezTo>
                    <a:pt x="1352" y="340"/>
                    <a:pt x="1352" y="340"/>
                    <a:pt x="1352" y="340"/>
                  </a:cubicBezTo>
                  <a:cubicBezTo>
                    <a:pt x="1115" y="606"/>
                    <a:pt x="1115" y="606"/>
                    <a:pt x="1115" y="606"/>
                  </a:cubicBezTo>
                  <a:cubicBezTo>
                    <a:pt x="904" y="334"/>
                    <a:pt x="904" y="334"/>
                    <a:pt x="904" y="334"/>
                  </a:cubicBezTo>
                  <a:cubicBezTo>
                    <a:pt x="899" y="327"/>
                    <a:pt x="890" y="323"/>
                    <a:pt x="881" y="322"/>
                  </a:cubicBezTo>
                  <a:cubicBezTo>
                    <a:pt x="871" y="323"/>
                    <a:pt x="863" y="327"/>
                    <a:pt x="857" y="335"/>
                  </a:cubicBezTo>
                  <a:cubicBezTo>
                    <a:pt x="584" y="717"/>
                    <a:pt x="584" y="717"/>
                    <a:pt x="584" y="717"/>
                  </a:cubicBezTo>
                  <a:cubicBezTo>
                    <a:pt x="374" y="507"/>
                    <a:pt x="374" y="507"/>
                    <a:pt x="374" y="507"/>
                  </a:cubicBezTo>
                  <a:cubicBezTo>
                    <a:pt x="363" y="496"/>
                    <a:pt x="345" y="496"/>
                    <a:pt x="333" y="506"/>
                  </a:cubicBezTo>
                  <a:cubicBezTo>
                    <a:pt x="58" y="756"/>
                    <a:pt x="58" y="756"/>
                    <a:pt x="58" y="756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77"/>
                    <a:pt x="77" y="58"/>
                    <a:pt x="100" y="58"/>
                  </a:cubicBezTo>
                  <a:close/>
                  <a:moveTo>
                    <a:pt x="1310" y="882"/>
                  </a:moveTo>
                  <a:cubicBezTo>
                    <a:pt x="100" y="882"/>
                    <a:pt x="100" y="882"/>
                    <a:pt x="100" y="882"/>
                  </a:cubicBezTo>
                  <a:cubicBezTo>
                    <a:pt x="77" y="882"/>
                    <a:pt x="58" y="863"/>
                    <a:pt x="58" y="841"/>
                  </a:cubicBezTo>
                  <a:cubicBezTo>
                    <a:pt x="58" y="835"/>
                    <a:pt x="58" y="835"/>
                    <a:pt x="58" y="835"/>
                  </a:cubicBezTo>
                  <a:cubicBezTo>
                    <a:pt x="352" y="568"/>
                    <a:pt x="352" y="568"/>
                    <a:pt x="352" y="568"/>
                  </a:cubicBezTo>
                  <a:cubicBezTo>
                    <a:pt x="567" y="783"/>
                    <a:pt x="567" y="783"/>
                    <a:pt x="567" y="783"/>
                  </a:cubicBezTo>
                  <a:cubicBezTo>
                    <a:pt x="573" y="790"/>
                    <a:pt x="581" y="793"/>
                    <a:pt x="590" y="792"/>
                  </a:cubicBezTo>
                  <a:cubicBezTo>
                    <a:pt x="599" y="791"/>
                    <a:pt x="606" y="787"/>
                    <a:pt x="611" y="780"/>
                  </a:cubicBezTo>
                  <a:cubicBezTo>
                    <a:pt x="882" y="401"/>
                    <a:pt x="882" y="401"/>
                    <a:pt x="882" y="401"/>
                  </a:cubicBezTo>
                  <a:cubicBezTo>
                    <a:pt x="1090" y="670"/>
                    <a:pt x="1090" y="670"/>
                    <a:pt x="1090" y="670"/>
                  </a:cubicBezTo>
                  <a:cubicBezTo>
                    <a:pt x="1095" y="677"/>
                    <a:pt x="1104" y="681"/>
                    <a:pt x="1112" y="682"/>
                  </a:cubicBezTo>
                  <a:cubicBezTo>
                    <a:pt x="1121" y="682"/>
                    <a:pt x="1129" y="678"/>
                    <a:pt x="1135" y="672"/>
                  </a:cubicBezTo>
                  <a:cubicBezTo>
                    <a:pt x="1352" y="428"/>
                    <a:pt x="1352" y="428"/>
                    <a:pt x="1352" y="428"/>
                  </a:cubicBezTo>
                  <a:cubicBezTo>
                    <a:pt x="1352" y="841"/>
                    <a:pt x="1352" y="841"/>
                    <a:pt x="1352" y="841"/>
                  </a:cubicBezTo>
                  <a:cubicBezTo>
                    <a:pt x="1352" y="863"/>
                    <a:pt x="1333" y="882"/>
                    <a:pt x="1310" y="8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Freeform 34"/>
            <p:cNvSpPr>
              <a:spLocks noEditPoints="1"/>
            </p:cNvSpPr>
            <p:nvPr/>
          </p:nvSpPr>
          <p:spPr bwMode="auto">
            <a:xfrm>
              <a:off x="3200400" y="4522788"/>
              <a:ext cx="660400" cy="661987"/>
            </a:xfrm>
            <a:custGeom>
              <a:avLst/>
              <a:gdLst>
                <a:gd name="T0" fmla="*/ 88 w 176"/>
                <a:gd name="T1" fmla="*/ 0 h 176"/>
                <a:gd name="T2" fmla="*/ 0 w 176"/>
                <a:gd name="T3" fmla="*/ 88 h 176"/>
                <a:gd name="T4" fmla="*/ 88 w 176"/>
                <a:gd name="T5" fmla="*/ 176 h 176"/>
                <a:gd name="T6" fmla="*/ 176 w 176"/>
                <a:gd name="T7" fmla="*/ 88 h 176"/>
                <a:gd name="T8" fmla="*/ 88 w 176"/>
                <a:gd name="T9" fmla="*/ 0 h 176"/>
                <a:gd name="T10" fmla="*/ 88 w 176"/>
                <a:gd name="T11" fmla="*/ 118 h 176"/>
                <a:gd name="T12" fmla="*/ 59 w 176"/>
                <a:gd name="T13" fmla="*/ 88 h 176"/>
                <a:gd name="T14" fmla="*/ 88 w 176"/>
                <a:gd name="T15" fmla="*/ 59 h 176"/>
                <a:gd name="T16" fmla="*/ 117 w 176"/>
                <a:gd name="T17" fmla="*/ 88 h 176"/>
                <a:gd name="T18" fmla="*/ 88 w 176"/>
                <a:gd name="T19" fmla="*/ 11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40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40"/>
                    <a:pt x="137" y="0"/>
                    <a:pt x="88" y="0"/>
                  </a:cubicBezTo>
                  <a:close/>
                  <a:moveTo>
                    <a:pt x="88" y="118"/>
                  </a:moveTo>
                  <a:cubicBezTo>
                    <a:pt x="72" y="118"/>
                    <a:pt x="59" y="104"/>
                    <a:pt x="59" y="88"/>
                  </a:cubicBezTo>
                  <a:cubicBezTo>
                    <a:pt x="59" y="72"/>
                    <a:pt x="72" y="59"/>
                    <a:pt x="88" y="59"/>
                  </a:cubicBezTo>
                  <a:cubicBezTo>
                    <a:pt x="104" y="59"/>
                    <a:pt x="117" y="72"/>
                    <a:pt x="117" y="88"/>
                  </a:cubicBezTo>
                  <a:cubicBezTo>
                    <a:pt x="117" y="104"/>
                    <a:pt x="104" y="118"/>
                    <a:pt x="88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1" name="TextBox 41"/>
          <p:cNvSpPr txBox="1"/>
          <p:nvPr/>
        </p:nvSpPr>
        <p:spPr>
          <a:xfrm>
            <a:off x="9316970" y="2406151"/>
            <a:ext cx="1606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d-ID" b="1" kern="0" dirty="0">
                <a:solidFill>
                  <a:schemeClr val="bg2">
                    <a:lumMod val="50000"/>
                  </a:schemeClr>
                </a:solidFill>
              </a:rPr>
              <a:t>Rozhodovanie na základe dát</a:t>
            </a:r>
          </a:p>
        </p:txBody>
      </p:sp>
      <p:sp>
        <p:nvSpPr>
          <p:cNvPr id="152" name="Rectangle 42"/>
          <p:cNvSpPr/>
          <p:nvPr/>
        </p:nvSpPr>
        <p:spPr>
          <a:xfrm>
            <a:off x="992766" y="3014618"/>
            <a:ext cx="2015858" cy="95486"/>
          </a:xfrm>
          <a:prstGeom prst="rect">
            <a:avLst/>
          </a:prstGeom>
          <a:solidFill>
            <a:srgbClr val="1F608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3" name="Rectangle 43"/>
          <p:cNvSpPr/>
          <p:nvPr/>
        </p:nvSpPr>
        <p:spPr>
          <a:xfrm>
            <a:off x="3015598" y="3014618"/>
            <a:ext cx="2029806" cy="95486"/>
          </a:xfrm>
          <a:prstGeom prst="rect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4" name="Rectangle 44"/>
          <p:cNvSpPr/>
          <p:nvPr/>
        </p:nvSpPr>
        <p:spPr>
          <a:xfrm>
            <a:off x="5038430" y="3014618"/>
            <a:ext cx="2015858" cy="95486"/>
          </a:xfrm>
          <a:prstGeom prst="rect">
            <a:avLst/>
          </a:prstGeom>
          <a:solidFill>
            <a:srgbClr val="4098D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5" name="Rectangle 45"/>
          <p:cNvSpPr/>
          <p:nvPr/>
        </p:nvSpPr>
        <p:spPr>
          <a:xfrm>
            <a:off x="7061262" y="3014618"/>
            <a:ext cx="2015858" cy="95486"/>
          </a:xfrm>
          <a:prstGeom prst="rect">
            <a:avLst/>
          </a:prstGeom>
          <a:solidFill>
            <a:srgbClr val="7BB8E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6" name="Rectangle 46"/>
          <p:cNvSpPr/>
          <p:nvPr/>
        </p:nvSpPr>
        <p:spPr>
          <a:xfrm>
            <a:off x="9077120" y="3014618"/>
            <a:ext cx="2015858" cy="95486"/>
          </a:xfrm>
          <a:prstGeom prst="rect">
            <a:avLst/>
          </a:prstGeom>
          <a:solidFill>
            <a:srgbClr val="9FCB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57" name="Group 100"/>
          <p:cNvGrpSpPr/>
          <p:nvPr/>
        </p:nvGrpSpPr>
        <p:grpSpPr>
          <a:xfrm>
            <a:off x="1002705" y="3342938"/>
            <a:ext cx="277647" cy="276819"/>
            <a:chOff x="2138511" y="2464802"/>
            <a:chExt cx="354012" cy="352956"/>
          </a:xfrm>
          <a:solidFill>
            <a:schemeClr val="accent5">
              <a:lumMod val="50000"/>
            </a:schemeClr>
          </a:solidFill>
        </p:grpSpPr>
        <p:sp>
          <p:nvSpPr>
            <p:cNvPr id="158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0" name="TextBox 114"/>
          <p:cNvSpPr txBox="1"/>
          <p:nvPr/>
        </p:nvSpPr>
        <p:spPr>
          <a:xfrm>
            <a:off x="1280352" y="3184336"/>
            <a:ext cx="1187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Strategická priorita: Manažment údajov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1" name="TextBox 114"/>
          <p:cNvSpPr txBox="1"/>
          <p:nvPr/>
        </p:nvSpPr>
        <p:spPr>
          <a:xfrm>
            <a:off x="845683" y="3927272"/>
            <a:ext cx="1511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December 2016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2" name="Group 100"/>
          <p:cNvGrpSpPr/>
          <p:nvPr/>
        </p:nvGrpSpPr>
        <p:grpSpPr>
          <a:xfrm>
            <a:off x="1002705" y="4476737"/>
            <a:ext cx="277647" cy="276819"/>
            <a:chOff x="2138511" y="2464802"/>
            <a:chExt cx="354012" cy="352956"/>
          </a:xfrm>
          <a:solidFill>
            <a:schemeClr val="bg1">
              <a:lumMod val="65000"/>
            </a:schemeClr>
          </a:solidFill>
        </p:grpSpPr>
        <p:sp>
          <p:nvSpPr>
            <p:cNvPr id="163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5" name="TextBox 114"/>
          <p:cNvSpPr txBox="1"/>
          <p:nvPr/>
        </p:nvSpPr>
        <p:spPr>
          <a:xfrm>
            <a:off x="1280352" y="4366931"/>
            <a:ext cx="118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Doplnené otvorené údaje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6" name="TextBox 114"/>
          <p:cNvSpPr txBox="1"/>
          <p:nvPr/>
        </p:nvSpPr>
        <p:spPr>
          <a:xfrm>
            <a:off x="905539" y="4930441"/>
            <a:ext cx="947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Máj 2017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7" name="Group 100"/>
          <p:cNvGrpSpPr/>
          <p:nvPr/>
        </p:nvGrpSpPr>
        <p:grpSpPr>
          <a:xfrm>
            <a:off x="3294297" y="3359664"/>
            <a:ext cx="277647" cy="276819"/>
            <a:chOff x="2138511" y="2464802"/>
            <a:chExt cx="354012" cy="352956"/>
          </a:xfrm>
          <a:solidFill>
            <a:schemeClr val="bg1">
              <a:lumMod val="65000"/>
            </a:schemeClr>
          </a:solidFill>
        </p:grpSpPr>
        <p:sp>
          <p:nvSpPr>
            <p:cNvPr id="168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0" name="TextBox 114"/>
          <p:cNvSpPr txBox="1"/>
          <p:nvPr/>
        </p:nvSpPr>
        <p:spPr>
          <a:xfrm>
            <a:off x="3571944" y="3249858"/>
            <a:ext cx="118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Aktualizácia metodiky pre čistenie údajov a dátovú kvalitu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1" name="TextBox 114"/>
          <p:cNvSpPr txBox="1"/>
          <p:nvPr/>
        </p:nvSpPr>
        <p:spPr>
          <a:xfrm>
            <a:off x="3294297" y="4249618"/>
            <a:ext cx="1183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Január 2017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72" name="Group 100"/>
          <p:cNvGrpSpPr/>
          <p:nvPr/>
        </p:nvGrpSpPr>
        <p:grpSpPr>
          <a:xfrm>
            <a:off x="5317444" y="3369451"/>
            <a:ext cx="277647" cy="276819"/>
            <a:chOff x="2138511" y="2464802"/>
            <a:chExt cx="354012" cy="352956"/>
          </a:xfrm>
          <a:solidFill>
            <a:schemeClr val="bg1">
              <a:lumMod val="65000"/>
            </a:schemeClr>
          </a:solidFill>
        </p:grpSpPr>
        <p:sp>
          <p:nvSpPr>
            <p:cNvPr id="173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5" name="TextBox 114"/>
          <p:cNvSpPr txBox="1"/>
          <p:nvPr/>
        </p:nvSpPr>
        <p:spPr>
          <a:xfrm>
            <a:off x="5595091" y="3259645"/>
            <a:ext cx="118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Spustenie služby „Moje dáta“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6" name="TextBox 114"/>
          <p:cNvSpPr txBox="1"/>
          <p:nvPr/>
        </p:nvSpPr>
        <p:spPr>
          <a:xfrm>
            <a:off x="5271867" y="3823155"/>
            <a:ext cx="1183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Január 2017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7" name="Zástupný objekt pre obsah 1"/>
          <p:cNvSpPr>
            <a:spLocks noGrp="1"/>
          </p:cNvSpPr>
          <p:nvPr>
            <p:ph idx="1"/>
          </p:nvPr>
        </p:nvSpPr>
        <p:spPr>
          <a:xfrm>
            <a:off x="845683" y="1007108"/>
            <a:ext cx="10515600" cy="436238"/>
          </a:xfrm>
        </p:spPr>
        <p:txBody>
          <a:bodyPr/>
          <a:lstStyle/>
          <a:p>
            <a:pPr marL="0" indent="0">
              <a:buNone/>
            </a:pPr>
            <a:r>
              <a:rPr lang="sk-SK" dirty="0"/>
              <a:t>Čo nás čaká v najbližšej dobe</a:t>
            </a:r>
            <a:endParaRPr lang="en-US" b="1" dirty="0"/>
          </a:p>
        </p:txBody>
      </p:sp>
      <p:grpSp>
        <p:nvGrpSpPr>
          <p:cNvPr id="62" name="Group 100"/>
          <p:cNvGrpSpPr/>
          <p:nvPr/>
        </p:nvGrpSpPr>
        <p:grpSpPr>
          <a:xfrm>
            <a:off x="3243097" y="5564305"/>
            <a:ext cx="277647" cy="276819"/>
            <a:chOff x="2138511" y="2464802"/>
            <a:chExt cx="354012" cy="352956"/>
          </a:xfrm>
          <a:solidFill>
            <a:schemeClr val="bg1">
              <a:lumMod val="65000"/>
            </a:schemeClr>
          </a:solidFill>
        </p:grpSpPr>
        <p:sp>
          <p:nvSpPr>
            <p:cNvPr id="63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114"/>
          <p:cNvSpPr txBox="1"/>
          <p:nvPr/>
        </p:nvSpPr>
        <p:spPr>
          <a:xfrm>
            <a:off x="3520744" y="5454499"/>
            <a:ext cx="118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Metodika pre dátovú vrstvu a „big </a:t>
            </a:r>
            <a:r>
              <a:rPr lang="sk-SK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</a:t>
            </a:r>
            <a:r>
              <a:rPr lang="sk-SK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 vo verejnej správe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TextBox 114"/>
          <p:cNvSpPr txBox="1"/>
          <p:nvPr/>
        </p:nvSpPr>
        <p:spPr>
          <a:xfrm>
            <a:off x="3365917" y="6426079"/>
            <a:ext cx="845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Júl 2017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7" name="Group 100"/>
          <p:cNvGrpSpPr/>
          <p:nvPr/>
        </p:nvGrpSpPr>
        <p:grpSpPr>
          <a:xfrm>
            <a:off x="3294297" y="4701729"/>
            <a:ext cx="277647" cy="276819"/>
            <a:chOff x="2138511" y="2464802"/>
            <a:chExt cx="354012" cy="352956"/>
          </a:xfrm>
          <a:solidFill>
            <a:schemeClr val="bg1">
              <a:lumMod val="65000"/>
            </a:schemeClr>
          </a:solidFill>
        </p:grpSpPr>
        <p:sp>
          <p:nvSpPr>
            <p:cNvPr id="68" name="Oval 10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0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0" name="TextBox 114"/>
          <p:cNvSpPr txBox="1"/>
          <p:nvPr/>
        </p:nvSpPr>
        <p:spPr>
          <a:xfrm>
            <a:off x="3571944" y="4591923"/>
            <a:ext cx="11879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Metodika pre </a:t>
            </a:r>
            <a:r>
              <a:rPr lang="sk-SK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linked-data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1" name="TextBox 114"/>
          <p:cNvSpPr txBox="1"/>
          <p:nvPr/>
        </p:nvSpPr>
        <p:spPr>
          <a:xfrm>
            <a:off x="3325244" y="5046409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Február 2017</a:t>
            </a:r>
            <a:endParaRPr lang="id-ID" sz="14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094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CA8111DA4157847AB3D28A315D6E359" ma:contentTypeVersion="1" ma:contentTypeDescription="Umožňuje vytvoriť nový dokument." ma:contentTypeScope="" ma:versionID="1432a405dbc178c3fef641232c2ddf8a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CTYWSUCD3UHA-699772915-82</_dlc_DocId>
    <_dlc_DocIdUrl xmlns="af457a4c-de28-4d38-bda9-e56a61b168cd">
      <Url>https://sp1.prod.metais.local/lepsie-data/_layouts/15/DocIdRedir.aspx?ID=CTYWSUCD3UHA-699772915-82</Url>
      <Description>CTYWSUCD3UHA-699772915-82</Description>
    </_dlc_DocIdUrl>
  </documentManagement>
</p:properties>
</file>

<file path=customXml/itemProps1.xml><?xml version="1.0" encoding="utf-8"?>
<ds:datastoreItem xmlns:ds="http://schemas.openxmlformats.org/officeDocument/2006/customXml" ds:itemID="{49046ED5-C1CE-431D-B839-E954720FC984}"/>
</file>

<file path=customXml/itemProps2.xml><?xml version="1.0" encoding="utf-8"?>
<ds:datastoreItem xmlns:ds="http://schemas.openxmlformats.org/officeDocument/2006/customXml" ds:itemID="{ED62E6AF-4430-445C-A58B-0A961D55FA82}"/>
</file>

<file path=customXml/itemProps3.xml><?xml version="1.0" encoding="utf-8"?>
<ds:datastoreItem xmlns:ds="http://schemas.openxmlformats.org/officeDocument/2006/customXml" ds:itemID="{7E75702E-B55D-4263-841A-9D55432E5FFF}"/>
</file>

<file path=customXml/itemProps4.xml><?xml version="1.0" encoding="utf-8"?>
<ds:datastoreItem xmlns:ds="http://schemas.openxmlformats.org/officeDocument/2006/customXml" ds:itemID="{33F4EBA9-2406-43B9-908F-3B3F1A840546}"/>
</file>

<file path=docProps/app.xml><?xml version="1.0" encoding="utf-8"?>
<Properties xmlns="http://schemas.openxmlformats.org/officeDocument/2006/extended-properties" xmlns:vt="http://schemas.openxmlformats.org/officeDocument/2006/docPropsVTypes">
  <TotalTime>18523</TotalTime>
  <Words>2050</Words>
  <Application>Microsoft Office PowerPoint</Application>
  <PresentationFormat>Širokouhlá</PresentationFormat>
  <Paragraphs>600</Paragraphs>
  <Slides>30</Slides>
  <Notes>4</Notes>
  <HiddenSlides>0</HiddenSlides>
  <MMClips>0</MMClips>
  <ScaleCrop>false</ScaleCrop>
  <HeadingPairs>
    <vt:vector size="6" baseType="variant">
      <vt:variant>
        <vt:lpstr>Použité písma</vt:lpstr>
      </vt:variant>
      <vt:variant>
        <vt:i4>10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Mangal</vt:lpstr>
      <vt:lpstr>Open Sans</vt:lpstr>
      <vt:lpstr>Open Sans </vt:lpstr>
      <vt:lpstr>Source Sans Pro Light</vt:lpstr>
      <vt:lpstr>Times New Roman</vt:lpstr>
      <vt:lpstr>Wingdings</vt:lpstr>
      <vt:lpstr>Office Theme</vt:lpstr>
      <vt:lpstr>Strategická priorita:  Manažment údajov </vt:lpstr>
      <vt:lpstr>Obsah prezentácie</vt:lpstr>
      <vt:lpstr>Vízia</vt:lpstr>
      <vt:lpstr>Úvodný pohľad</vt:lpstr>
      <vt:lpstr>Úvodný pohľad</vt:lpstr>
      <vt:lpstr>Úvodný pohľad</vt:lpstr>
      <vt:lpstr>Obsah prezentácie</vt:lpstr>
      <vt:lpstr>Tím</vt:lpstr>
      <vt:lpstr>Výstupy</vt:lpstr>
      <vt:lpstr>Plánovanie workshopov</vt:lpstr>
      <vt:lpstr>Časový plán úloh</vt:lpstr>
      <vt:lpstr>Obsah prezentácie</vt:lpstr>
      <vt:lpstr>Štruktúra pripravovaného dokumentu</vt:lpstr>
      <vt:lpstr>Ciele </vt:lpstr>
      <vt:lpstr>Organizácia – potrebné role</vt:lpstr>
      <vt:lpstr>Organizácia – Dátová kancelária verejnej správy</vt:lpstr>
      <vt:lpstr>Organizácia – Manažment oprávnení</vt:lpstr>
      <vt:lpstr>Stratégia </vt:lpstr>
      <vt:lpstr>Architektúra – biznis úroveň</vt:lpstr>
      <vt:lpstr>Architektúra – analytické údaje</vt:lpstr>
      <vt:lpstr>Architektúra - konceptuálny pohľad na dátovú vrstvu</vt:lpstr>
      <vt:lpstr>Architektúra – návrh princípov pre registre</vt:lpstr>
      <vt:lpstr>Architektúra - referenčné údaje </vt:lpstr>
      <vt:lpstr>Koncept: Manažment údajov</vt:lpstr>
      <vt:lpstr>Architektúra - referenčné údaje </vt:lpstr>
      <vt:lpstr>Architektúra – platforma dátovej integrácie</vt:lpstr>
      <vt:lpstr>Architektúra – aplikačná vrstva</vt:lpstr>
      <vt:lpstr>Realizácia - plánovanie</vt:lpstr>
      <vt:lpstr>Realizácia - legislatíva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V.</dc:creator>
  <cp:lastModifiedBy>Juraj Bardy</cp:lastModifiedBy>
  <cp:revision>145</cp:revision>
  <dcterms:created xsi:type="dcterms:W3CDTF">2016-10-11T19:56:36Z</dcterms:created>
  <dcterms:modified xsi:type="dcterms:W3CDTF">2017-01-12T12:13:51Z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0x0101009CA8111DA4157847AB3D28A315D6E359</vt:lpwstr>
  </property>
  <property fmtid="{D5CDD505-2E9C-101B-9397-08002B2CF9AE}" pid="3" name="_dlc_DocIdItemGuid">
    <vt:lpwstr>90a620d1-d665-47ca-8a12-9156c0c48646</vt:lpwstr>
  </property>
</Properties>
</file>